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0" r:id="rId1"/>
  </p:sldMasterIdLst>
  <p:notesMasterIdLst>
    <p:notesMasterId r:id="rId15"/>
  </p:notesMasterIdLst>
  <p:sldIdLst>
    <p:sldId id="454" r:id="rId2"/>
    <p:sldId id="513" r:id="rId3"/>
    <p:sldId id="514" r:id="rId4"/>
    <p:sldId id="516" r:id="rId5"/>
    <p:sldId id="515" r:id="rId6"/>
    <p:sldId id="511" r:id="rId7"/>
    <p:sldId id="497" r:id="rId8"/>
    <p:sldId id="504" r:id="rId9"/>
    <p:sldId id="505" r:id="rId10"/>
    <p:sldId id="517" r:id="rId11"/>
    <p:sldId id="518" r:id="rId12"/>
    <p:sldId id="499" r:id="rId13"/>
    <p:sldId id="431" r:id="rId14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xmlns="" val="1"/>
      </p:ext>
    </p:extLst>
  </p:showPr>
  <p:clrMru>
    <a:srgbClr val="EED56C"/>
    <a:srgbClr val="9966FF"/>
    <a:srgbClr val="128894"/>
    <a:srgbClr val="080800"/>
    <a:srgbClr val="333333"/>
    <a:srgbClr val="1C1C1C"/>
    <a:srgbClr val="000000"/>
    <a:srgbClr val="5F5F5F"/>
    <a:srgbClr val="FCFCFC"/>
    <a:srgbClr val="CCD0D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/>
    <p:restoredTop sz="94660"/>
  </p:normalViewPr>
  <p:slideViewPr>
    <p:cSldViewPr showGuides="1">
      <p:cViewPr varScale="1">
        <p:scale>
          <a:sx n="112" d="100"/>
          <a:sy n="112" d="100"/>
        </p:scale>
        <p:origin x="-552" y="-78"/>
      </p:cViewPr>
      <p:guideLst>
        <p:guide orient="horz" pos="1697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Tx/>
              <a:buNone/>
              <a:defRPr sz="1200">
                <a:ea typeface="微软雅黑" pitchFamily="34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微软雅黑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Tx/>
              <a:buNone/>
              <a:defRPr sz="1200">
                <a:ea typeface="微软雅黑" pitchFamily="34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微软雅黑" pitchFamily="34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微软雅黑" pitchFamily="34" charset="-122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微软雅黑" pitchFamily="34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微软雅黑" pitchFamily="34" charset="-122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微软雅黑" pitchFamily="34" charset="-122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微软雅黑" pitchFamily="34" charset="-122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微软雅黑" pitchFamily="34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微软雅黑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Tx/>
              <a:buNone/>
              <a:defRPr sz="1200">
                <a:ea typeface="微软雅黑" pitchFamily="34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微软雅黑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ea typeface="微软雅黑" pitchFamily="34" charset="-122"/>
              </a:rPr>
              <a:pPr lvl="0" algn="r" eaLnBrk="1" hangingPunct="1"/>
              <a:t>‹#›</a:t>
            </a:fld>
            <a:endParaRPr lang="zh-CN" altLang="en-US" sz="1200" dirty="0">
              <a:ea typeface="微软雅黑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301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301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000000"/>
                </a:solidFill>
                <a:ea typeface="微软雅黑" pitchFamily="34" charset="-122"/>
              </a:rPr>
              <a:pPr lvl="0" algn="r" eaLnBrk="1" hangingPunct="1"/>
              <a:t>13</a:t>
            </a:fld>
            <a:endParaRPr lang="zh-CN" altLang="en-US" sz="1200" dirty="0">
              <a:solidFill>
                <a:srgbClr val="000000"/>
              </a:solidFill>
              <a:ea typeface="微软雅黑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2397515"/>
            <a:ext cx="77724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57301"/>
            <a:ext cx="7772400" cy="1153715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411015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05978"/>
            <a:ext cx="1471594" cy="450891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8"/>
            <a:ext cx="6686568" cy="450891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5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5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5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5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5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5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4800600"/>
            <a:ext cx="3200400" cy="212850"/>
          </a:xfrm>
        </p:spPr>
        <p:txBody>
          <a:bodyPr/>
          <a:lstStyle/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4800600"/>
            <a:ext cx="3733800" cy="21285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2357436"/>
            <a:ext cx="77724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2357437"/>
            <a:ext cx="7772400" cy="10215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232296"/>
            <a:ext cx="7772400" cy="11251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790160"/>
            <a:ext cx="59040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171450"/>
            <a:ext cx="5900752" cy="632210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857238"/>
            <a:ext cx="5900750" cy="3857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857238"/>
            <a:ext cx="2257408" cy="385765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6400800" cy="51435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857250"/>
            <a:ext cx="7223248" cy="2985129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4057650"/>
            <a:ext cx="5657888" cy="603647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5008500"/>
            <a:ext cx="9144000" cy="135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1474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4800600"/>
            <a:ext cx="3200400" cy="21285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91B2A155-7E1D-42A7-90D4-314FC40C5450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4800600"/>
            <a:ext cx="3733800" cy="21285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4800600"/>
            <a:ext cx="914400" cy="212598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9CC71432-AA2A-4F08-99E1-B076C677495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81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1"/>
          <p:cNvPicPr>
            <a:picLocks noChangeAspect="1"/>
          </p:cNvPicPr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650" r:id="rId18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Administrator\Desktop\&#24352;&#32418;&#20844;&#24320;&#35838;\&#26234;&#33021;&#20135;&#32447;.mp4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8"/>
          <p:cNvSpPr txBox="1"/>
          <p:nvPr/>
        </p:nvSpPr>
        <p:spPr>
          <a:xfrm>
            <a:off x="611560" y="1635646"/>
            <a:ext cx="792088" cy="193899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2400" b="1" dirty="0" err="1" smtClean="0">
                <a:solidFill>
                  <a:srgbClr val="080808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新课的导入</a:t>
            </a:r>
            <a:endParaRPr lang="en-US" altLang="zh-CN" sz="2400" b="1" dirty="0">
              <a:solidFill>
                <a:srgbClr val="080808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grpSp>
        <p:nvGrpSpPr>
          <p:cNvPr id="4" name="组合 4"/>
          <p:cNvGrpSpPr/>
          <p:nvPr/>
        </p:nvGrpSpPr>
        <p:grpSpPr>
          <a:xfrm rot="18900000">
            <a:off x="590792" y="305400"/>
            <a:ext cx="897255" cy="923925"/>
            <a:chOff x="304800" y="673100"/>
            <a:chExt cx="4000500" cy="4000500"/>
          </a:xfrm>
          <a:effectLst>
            <a:outerShdw blurRad="444500" dist="254000" dir="4800000" algn="tr" rotWithShape="0">
              <a:prstClr val="black">
                <a:alpha val="50000"/>
              </a:prstClr>
            </a:outerShdw>
          </a:effectLst>
        </p:grpSpPr>
        <p:sp>
          <p:nvSpPr>
            <p:cNvPr id="7" name="同心圆 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366203" y="734507"/>
              <a:ext cx="3877701" cy="387769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</p:grpSp>
      <p:sp>
        <p:nvSpPr>
          <p:cNvPr id="9" name="TextBox 44"/>
          <p:cNvSpPr txBox="1"/>
          <p:nvPr/>
        </p:nvSpPr>
        <p:spPr>
          <a:xfrm>
            <a:off x="611560" y="339502"/>
            <a:ext cx="821055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sz="2100" b="1" kern="1200" cap="none" spc="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rPr>
              <a:t>  </a:t>
            </a:r>
            <a:r>
              <a:rPr kumimoji="0" lang="en-US" sz="4800" b="1" kern="1200" cap="none" spc="0" normalizeH="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rPr>
              <a:t>1</a:t>
            </a:r>
            <a:endParaRPr kumimoji="0" lang="en-US" sz="4800" b="1" kern="1200" cap="none" spc="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n-cs"/>
            </a:endParaRPr>
          </a:p>
        </p:txBody>
      </p:sp>
      <p:pic>
        <p:nvPicPr>
          <p:cNvPr id="10" name="智能产线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0" y="1428750"/>
            <a:ext cx="3612232" cy="2286000"/>
          </a:xfrm>
          <a:prstGeom prst="rect">
            <a:avLst/>
          </a:prstGeom>
        </p:spPr>
      </p:pic>
    </p:spTree>
  </p:cSld>
  <p:clrMapOvr>
    <a:masterClrMapping/>
  </p:clrMapOvr>
  <p:transition spd="med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611560" y="339502"/>
            <a:ext cx="687388" cy="68738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CFCFC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rPr>
              <a:t>8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CFCFC"/>
              </a:solidFill>
              <a:effectLst/>
              <a:uLnTx/>
              <a:uFillTx/>
              <a:latin typeface="微软雅黑" pitchFamily="34" charset="-122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41151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运行程序</a:t>
            </a:r>
            <a:endParaRPr lang="zh-CN" altLang="en-US" sz="2000" b="1" dirty="0"/>
          </a:p>
        </p:txBody>
      </p:sp>
      <p:sp>
        <p:nvSpPr>
          <p:cNvPr id="4" name="矩形 3"/>
          <p:cNvSpPr/>
          <p:nvPr/>
        </p:nvSpPr>
        <p:spPr>
          <a:xfrm>
            <a:off x="1475656" y="1131590"/>
            <a:ext cx="5032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prstClr val="black"/>
                </a:solidFill>
                <a:latin typeface="黑体"/>
                <a:ea typeface="黑体"/>
              </a:rPr>
              <a:t>经试运行无误后，可以使用连续模式运行程序。</a:t>
            </a:r>
            <a:endParaRPr lang="zh-CN" altLang="en-US" dirty="0"/>
          </a:p>
        </p:txBody>
      </p:sp>
      <p:pic>
        <p:nvPicPr>
          <p:cNvPr id="5" name="图片 32"/>
          <p:cNvPicPr>
            <a:picLocks noChangeAspect="1"/>
          </p:cNvPicPr>
          <p:nvPr/>
        </p:nvPicPr>
        <p:blipFill>
          <a:blip r:embed="rId2" cstate="print"/>
          <a:srcRect l="4312" r="44530"/>
          <a:stretch>
            <a:fillRect/>
          </a:stretch>
        </p:blipFill>
        <p:spPr bwMode="auto">
          <a:xfrm>
            <a:off x="5796136" y="1707654"/>
            <a:ext cx="1800200" cy="2210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"/>
          <p:cNvSpPr txBox="1"/>
          <p:nvPr/>
        </p:nvSpPr>
        <p:spPr>
          <a:xfrm>
            <a:off x="1403648" y="843558"/>
            <a:ext cx="2840521" cy="369332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l"/>
            <a:r>
              <a:rPr lang="en-US" altLang="zh-CN" sz="2400" b="1" dirty="0" err="1" smtClean="0">
                <a:solidFill>
                  <a:srgbClr val="080808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成果</a:t>
            </a:r>
            <a:r>
              <a:rPr lang="zh-CN" altLang="en-US" sz="2400" b="1" dirty="0" smtClean="0">
                <a:solidFill>
                  <a:srgbClr val="080808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评价</a:t>
            </a:r>
            <a:r>
              <a:rPr lang="en-US" altLang="zh-CN" sz="2400" b="1" dirty="0" smtClean="0">
                <a:solidFill>
                  <a:srgbClr val="080808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（10分钟</a:t>
            </a:r>
            <a:r>
              <a:rPr lang="en-US" altLang="zh-CN" sz="2400" b="1" dirty="0">
                <a:solidFill>
                  <a:srgbClr val="080808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）</a:t>
            </a:r>
            <a:endParaRPr lang="en-US" altLang="zh-CN" sz="2400" b="1" dirty="0" smtClean="0">
              <a:solidFill>
                <a:srgbClr val="080808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59410" y="573088"/>
            <a:ext cx="897140" cy="923925"/>
            <a:chOff x="1664154" y="1934950"/>
            <a:chExt cx="897259" cy="897257"/>
          </a:xfrm>
        </p:grpSpPr>
        <p:grpSp>
          <p:nvGrpSpPr>
            <p:cNvPr id="4" name="组合 3"/>
            <p:cNvGrpSpPr/>
            <p:nvPr/>
          </p:nvGrpSpPr>
          <p:grpSpPr>
            <a:xfrm rot="18900000">
              <a:off x="1664154" y="1934950"/>
              <a:ext cx="897259" cy="897257"/>
              <a:chOff x="304800" y="673100"/>
              <a:chExt cx="4000500" cy="4000500"/>
            </a:xfrm>
            <a:effectLst>
              <a:outerShdw blurRad="444500" dist="254000" dir="48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" name="同心圆 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366203" y="734507"/>
                <a:ext cx="3877701" cy="387769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5" name="TextBox 44"/>
            <p:cNvSpPr txBox="1"/>
            <p:nvPr/>
          </p:nvSpPr>
          <p:spPr>
            <a:xfrm>
              <a:off x="1916337" y="2127684"/>
              <a:ext cx="541395" cy="4483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defTabSz="914400">
                <a:buClrTx/>
                <a:buSzTx/>
                <a:buFontTx/>
                <a:buNone/>
                <a:defRPr/>
              </a:pPr>
              <a:r>
                <a:rPr kumimoji="0" lang="en-US" altLang="zh-CN" sz="2400" b="1" kern="1200" cap="none" spc="0" normalizeH="0" baseline="0" noProof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+mn-cs"/>
                </a:rPr>
                <a:t>9</a:t>
              </a:r>
              <a:endParaRPr kumimoji="0" lang="en-US" sz="2400" b="1" kern="1200" cap="none" spc="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endParaRPr>
            </a:p>
          </p:txBody>
        </p:sp>
      </p:grpSp>
      <p:sp>
        <p:nvSpPr>
          <p:cNvPr id="8" name="文本框 1"/>
          <p:cNvSpPr txBox="1"/>
          <p:nvPr/>
        </p:nvSpPr>
        <p:spPr>
          <a:xfrm>
            <a:off x="971600" y="1851670"/>
            <a:ext cx="2880319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2000" b="1" dirty="0" smtClean="0">
                <a:solidFill>
                  <a:srgbClr val="00B0F0"/>
                </a:solidFill>
                <a:latin typeface="微软雅黑" pitchFamily="34" charset="-122"/>
              </a:rPr>
              <a:t>对各组项目任务的完成情况通过，自评、互评、老师评等环节，进行竞赛</a:t>
            </a:r>
            <a:r>
              <a:rPr lang="en-US" altLang="zh-CN" sz="2000" b="1" dirty="0" smtClean="0">
                <a:solidFill>
                  <a:srgbClr val="00B0F0"/>
                </a:solidFill>
                <a:latin typeface="微软雅黑" pitchFamily="34" charset="-122"/>
              </a:rPr>
              <a:t>,</a:t>
            </a:r>
            <a:r>
              <a:rPr lang="zh-CN" altLang="zh-CN" sz="2000" b="1" dirty="0" smtClean="0">
                <a:solidFill>
                  <a:srgbClr val="00B0F0"/>
                </a:solidFill>
                <a:latin typeface="微软雅黑" pitchFamily="34" charset="-122"/>
              </a:rPr>
              <a:t>来提升学生完成教学任务的积极性与主动性。</a:t>
            </a:r>
          </a:p>
        </p:txBody>
      </p:sp>
      <p:pic>
        <p:nvPicPr>
          <p:cNvPr id="9" name="图片 8" descr="QQ图片201910231016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483518"/>
            <a:ext cx="4451311" cy="4155926"/>
          </a:xfrm>
          <a:prstGeom prst="ellipse">
            <a:avLst/>
          </a:prstGeom>
          <a:ln w="63500" cap="rnd">
            <a:solidFill>
              <a:srgbClr val="EED56C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med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17"/>
          <p:cNvSpPr txBox="1"/>
          <p:nvPr/>
        </p:nvSpPr>
        <p:spPr bwMode="auto">
          <a:xfrm>
            <a:off x="1475656" y="843558"/>
            <a:ext cx="1951990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itchFamily="2" charset="-122"/>
              </a:rPr>
              <a:t>实训收尾工作</a:t>
            </a:r>
            <a:endParaRPr kumimoji="0" lang="zh-CN" altLang="en-US" sz="2000" b="1" kern="1200" cap="none" spc="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宋体" pitchFamily="2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611560" y="771550"/>
            <a:ext cx="647480" cy="647480"/>
          </a:xfrm>
          <a:prstGeom prst="ellipse">
            <a:avLst/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rPr>
              <a:t>8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微软雅黑" pitchFamily="34" charset="-122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03648" y="2067694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solidFill>
                  <a:schemeClr val="bg2">
                    <a:lumMod val="10000"/>
                  </a:schemeClr>
                </a:solidFill>
                <a:latin typeface="黑体" pitchFamily="49" charset="-122"/>
                <a:ea typeface="黑体" pitchFamily="49" charset="-122"/>
              </a:rPr>
              <a:t>项目完成后，请将机器人手动回参考原点，示教器归位，关闭电源、气源，恢复工位、清扫完后方能离开实训室。</a:t>
            </a:r>
            <a:endParaRPr lang="zh-CN" altLang="en-US" dirty="0">
              <a:solidFill>
                <a:schemeClr val="bg2">
                  <a:lumMod val="1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16" name="组合 31"/>
          <p:cNvGrpSpPr/>
          <p:nvPr/>
        </p:nvGrpSpPr>
        <p:grpSpPr>
          <a:xfrm>
            <a:off x="7668344" y="3435846"/>
            <a:ext cx="923842" cy="873560"/>
            <a:chOff x="8145843" y="5425657"/>
            <a:chExt cx="494435" cy="471664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7" name="Freeform 850"/>
            <p:cNvSpPr/>
            <p:nvPr/>
          </p:nvSpPr>
          <p:spPr bwMode="auto">
            <a:xfrm>
              <a:off x="8294391" y="5425657"/>
              <a:ext cx="89996" cy="101923"/>
            </a:xfrm>
            <a:custGeom>
              <a:avLst/>
              <a:gdLst>
                <a:gd name="T0" fmla="*/ 9 w 35"/>
                <a:gd name="T1" fmla="*/ 35 h 40"/>
                <a:gd name="T2" fmla="*/ 5 w 35"/>
                <a:gd name="T3" fmla="*/ 13 h 40"/>
                <a:gd name="T4" fmla="*/ 27 w 35"/>
                <a:gd name="T5" fmla="*/ 4 h 40"/>
                <a:gd name="T6" fmla="*/ 30 w 35"/>
                <a:gd name="T7" fmla="*/ 27 h 40"/>
                <a:gd name="T8" fmla="*/ 9 w 35"/>
                <a:gd name="T9" fmla="*/ 3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40">
                  <a:moveTo>
                    <a:pt x="9" y="35"/>
                  </a:moveTo>
                  <a:cubicBezTo>
                    <a:pt x="2" y="31"/>
                    <a:pt x="0" y="21"/>
                    <a:pt x="5" y="13"/>
                  </a:cubicBezTo>
                  <a:cubicBezTo>
                    <a:pt x="10" y="4"/>
                    <a:pt x="20" y="0"/>
                    <a:pt x="27" y="4"/>
                  </a:cubicBezTo>
                  <a:cubicBezTo>
                    <a:pt x="34" y="8"/>
                    <a:pt x="35" y="19"/>
                    <a:pt x="30" y="27"/>
                  </a:cubicBezTo>
                  <a:cubicBezTo>
                    <a:pt x="25" y="36"/>
                    <a:pt x="16" y="40"/>
                    <a:pt x="9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18" name="Freeform 851"/>
            <p:cNvSpPr/>
            <p:nvPr/>
          </p:nvSpPr>
          <p:spPr bwMode="auto">
            <a:xfrm>
              <a:off x="8145843" y="5499388"/>
              <a:ext cx="489012" cy="397933"/>
            </a:xfrm>
            <a:custGeom>
              <a:avLst/>
              <a:gdLst>
                <a:gd name="T0" fmla="*/ 3 w 191"/>
                <a:gd name="T1" fmla="*/ 12 h 155"/>
                <a:gd name="T2" fmla="*/ 4 w 191"/>
                <a:gd name="T3" fmla="*/ 12 h 155"/>
                <a:gd name="T4" fmla="*/ 10 w 191"/>
                <a:gd name="T5" fmla="*/ 10 h 155"/>
                <a:gd name="T6" fmla="*/ 35 w 191"/>
                <a:gd name="T7" fmla="*/ 1 h 155"/>
                <a:gd name="T8" fmla="*/ 58 w 191"/>
                <a:gd name="T9" fmla="*/ 6 h 155"/>
                <a:gd name="T10" fmla="*/ 52 w 191"/>
                <a:gd name="T11" fmla="*/ 9 h 155"/>
                <a:gd name="T12" fmla="*/ 50 w 191"/>
                <a:gd name="T13" fmla="*/ 19 h 155"/>
                <a:gd name="T14" fmla="*/ 60 w 191"/>
                <a:gd name="T15" fmla="*/ 14 h 155"/>
                <a:gd name="T16" fmla="*/ 64 w 191"/>
                <a:gd name="T17" fmla="*/ 7 h 155"/>
                <a:gd name="T18" fmla="*/ 65 w 191"/>
                <a:gd name="T19" fmla="*/ 15 h 155"/>
                <a:gd name="T20" fmla="*/ 53 w 191"/>
                <a:gd name="T21" fmla="*/ 41 h 155"/>
                <a:gd name="T22" fmla="*/ 65 w 191"/>
                <a:gd name="T23" fmla="*/ 20 h 155"/>
                <a:gd name="T24" fmla="*/ 70 w 191"/>
                <a:gd name="T25" fmla="*/ 19 h 155"/>
                <a:gd name="T26" fmla="*/ 75 w 191"/>
                <a:gd name="T27" fmla="*/ 50 h 155"/>
                <a:gd name="T28" fmla="*/ 95 w 191"/>
                <a:gd name="T29" fmla="*/ 63 h 155"/>
                <a:gd name="T30" fmla="*/ 130 w 191"/>
                <a:gd name="T31" fmla="*/ 35 h 155"/>
                <a:gd name="T32" fmla="*/ 191 w 191"/>
                <a:gd name="T33" fmla="*/ 79 h 155"/>
                <a:gd name="T34" fmla="*/ 183 w 191"/>
                <a:gd name="T35" fmla="*/ 81 h 155"/>
                <a:gd name="T36" fmla="*/ 92 w 191"/>
                <a:gd name="T37" fmla="*/ 81 h 155"/>
                <a:gd name="T38" fmla="*/ 77 w 191"/>
                <a:gd name="T39" fmla="*/ 79 h 155"/>
                <a:gd name="T40" fmla="*/ 71 w 191"/>
                <a:gd name="T41" fmla="*/ 71 h 155"/>
                <a:gd name="T42" fmla="*/ 61 w 191"/>
                <a:gd name="T43" fmla="*/ 63 h 155"/>
                <a:gd name="T44" fmla="*/ 61 w 191"/>
                <a:gd name="T45" fmla="*/ 63 h 155"/>
                <a:gd name="T46" fmla="*/ 61 w 191"/>
                <a:gd name="T47" fmla="*/ 63 h 155"/>
                <a:gd name="T48" fmla="*/ 57 w 191"/>
                <a:gd name="T49" fmla="*/ 57 h 155"/>
                <a:gd name="T50" fmla="*/ 57 w 191"/>
                <a:gd name="T51" fmla="*/ 55 h 155"/>
                <a:gd name="T52" fmla="*/ 56 w 191"/>
                <a:gd name="T53" fmla="*/ 50 h 155"/>
                <a:gd name="T54" fmla="*/ 60 w 191"/>
                <a:gd name="T55" fmla="*/ 94 h 155"/>
                <a:gd name="T56" fmla="*/ 46 w 191"/>
                <a:gd name="T57" fmla="*/ 155 h 155"/>
                <a:gd name="T58" fmla="*/ 41 w 191"/>
                <a:gd name="T59" fmla="*/ 105 h 155"/>
                <a:gd name="T60" fmla="*/ 40 w 191"/>
                <a:gd name="T61" fmla="*/ 104 h 155"/>
                <a:gd name="T62" fmla="*/ 32 w 191"/>
                <a:gd name="T63" fmla="*/ 87 h 155"/>
                <a:gd name="T64" fmla="*/ 5 w 191"/>
                <a:gd name="T65" fmla="*/ 152 h 155"/>
                <a:gd name="T66" fmla="*/ 2 w 191"/>
                <a:gd name="T67" fmla="*/ 66 h 155"/>
                <a:gd name="T68" fmla="*/ 15 w 191"/>
                <a:gd name="T69" fmla="*/ 40 h 155"/>
                <a:gd name="T70" fmla="*/ 1 w 191"/>
                <a:gd name="T71" fmla="*/ 29 h 155"/>
                <a:gd name="T72" fmla="*/ 0 w 191"/>
                <a:gd name="T73" fmla="*/ 28 h 155"/>
                <a:gd name="T74" fmla="*/ 3 w 191"/>
                <a:gd name="T75" fmla="*/ 1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1" h="155">
                  <a:moveTo>
                    <a:pt x="3" y="12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7" y="0"/>
                    <a:pt x="44" y="0"/>
                    <a:pt x="46" y="1"/>
                  </a:cubicBezTo>
                  <a:cubicBezTo>
                    <a:pt x="51" y="2"/>
                    <a:pt x="54" y="4"/>
                    <a:pt x="58" y="6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4" y="15"/>
                    <a:pt x="54" y="15"/>
                    <a:pt x="54" y="15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5" y="15"/>
                    <a:pt x="65" y="15"/>
                    <a:pt x="65" y="15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53" y="41"/>
                    <a:pt x="53" y="41"/>
                    <a:pt x="53" y="41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69" y="19"/>
                    <a:pt x="69" y="19"/>
                    <a:pt x="69" y="19"/>
                  </a:cubicBezTo>
                  <a:cubicBezTo>
                    <a:pt x="69" y="19"/>
                    <a:pt x="69" y="19"/>
                    <a:pt x="70" y="19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82" y="55"/>
                    <a:pt x="82" y="55"/>
                    <a:pt x="82" y="55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130" y="35"/>
                    <a:pt x="130" y="35"/>
                    <a:pt x="130" y="35"/>
                  </a:cubicBezTo>
                  <a:cubicBezTo>
                    <a:pt x="132" y="33"/>
                    <a:pt x="136" y="33"/>
                    <a:pt x="138" y="35"/>
                  </a:cubicBezTo>
                  <a:cubicBezTo>
                    <a:pt x="191" y="79"/>
                    <a:pt x="191" y="79"/>
                    <a:pt x="191" y="79"/>
                  </a:cubicBezTo>
                  <a:cubicBezTo>
                    <a:pt x="190" y="80"/>
                    <a:pt x="189" y="81"/>
                    <a:pt x="187" y="81"/>
                  </a:cubicBezTo>
                  <a:cubicBezTo>
                    <a:pt x="183" y="81"/>
                    <a:pt x="183" y="81"/>
                    <a:pt x="183" y="81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92" y="81"/>
                    <a:pt x="92" y="81"/>
                    <a:pt x="92" y="81"/>
                  </a:cubicBezTo>
                  <a:cubicBezTo>
                    <a:pt x="80" y="81"/>
                    <a:pt x="80" y="81"/>
                    <a:pt x="80" y="81"/>
                  </a:cubicBezTo>
                  <a:cubicBezTo>
                    <a:pt x="79" y="81"/>
                    <a:pt x="78" y="80"/>
                    <a:pt x="77" y="79"/>
                  </a:cubicBezTo>
                  <a:cubicBezTo>
                    <a:pt x="79" y="77"/>
                    <a:pt x="79" y="77"/>
                    <a:pt x="79" y="77"/>
                  </a:cubicBezTo>
                  <a:cubicBezTo>
                    <a:pt x="71" y="71"/>
                    <a:pt x="71" y="71"/>
                    <a:pt x="71" y="71"/>
                  </a:cubicBezTo>
                  <a:cubicBezTo>
                    <a:pt x="65" y="66"/>
                    <a:pt x="65" y="66"/>
                    <a:pt x="65" y="66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53" y="50"/>
                    <a:pt x="59" y="59"/>
                    <a:pt x="57" y="57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7" y="53"/>
                    <a:pt x="57" y="53"/>
                    <a:pt x="57" y="53"/>
                  </a:cubicBezTo>
                  <a:cubicBezTo>
                    <a:pt x="56" y="50"/>
                    <a:pt x="56" y="50"/>
                    <a:pt x="56" y="50"/>
                  </a:cubicBezTo>
                  <a:cubicBezTo>
                    <a:pt x="54" y="56"/>
                    <a:pt x="51" y="63"/>
                    <a:pt x="49" y="71"/>
                  </a:cubicBezTo>
                  <a:cubicBezTo>
                    <a:pt x="51" y="76"/>
                    <a:pt x="55" y="85"/>
                    <a:pt x="60" y="94"/>
                  </a:cubicBezTo>
                  <a:cubicBezTo>
                    <a:pt x="65" y="120"/>
                    <a:pt x="64" y="137"/>
                    <a:pt x="65" y="154"/>
                  </a:cubicBezTo>
                  <a:cubicBezTo>
                    <a:pt x="46" y="155"/>
                    <a:pt x="46" y="155"/>
                    <a:pt x="46" y="155"/>
                  </a:cubicBezTo>
                  <a:cubicBezTo>
                    <a:pt x="41" y="111"/>
                    <a:pt x="41" y="111"/>
                    <a:pt x="41" y="111"/>
                  </a:cubicBezTo>
                  <a:cubicBezTo>
                    <a:pt x="41" y="105"/>
                    <a:pt x="41" y="105"/>
                    <a:pt x="41" y="105"/>
                  </a:cubicBezTo>
                  <a:cubicBezTo>
                    <a:pt x="41" y="105"/>
                    <a:pt x="41" y="105"/>
                    <a:pt x="41" y="105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35" y="94"/>
                    <a:pt x="35" y="94"/>
                    <a:pt x="35" y="94"/>
                  </a:cubicBezTo>
                  <a:cubicBezTo>
                    <a:pt x="32" y="87"/>
                    <a:pt x="32" y="87"/>
                    <a:pt x="32" y="87"/>
                  </a:cubicBezTo>
                  <a:cubicBezTo>
                    <a:pt x="31" y="106"/>
                    <a:pt x="28" y="136"/>
                    <a:pt x="25" y="154"/>
                  </a:cubicBezTo>
                  <a:cubicBezTo>
                    <a:pt x="5" y="152"/>
                    <a:pt x="5" y="152"/>
                    <a:pt x="5" y="152"/>
                  </a:cubicBezTo>
                  <a:cubicBezTo>
                    <a:pt x="8" y="124"/>
                    <a:pt x="10" y="98"/>
                    <a:pt x="11" y="70"/>
                  </a:cubicBezTo>
                  <a:cubicBezTo>
                    <a:pt x="8" y="69"/>
                    <a:pt x="5" y="67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6" y="57"/>
                    <a:pt x="11" y="49"/>
                    <a:pt x="15" y="40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3" y="8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19" name="Freeform 852"/>
            <p:cNvSpPr>
              <a:spLocks noEditPoints="1"/>
            </p:cNvSpPr>
            <p:nvPr/>
          </p:nvSpPr>
          <p:spPr bwMode="auto">
            <a:xfrm>
              <a:off x="8337762" y="5711908"/>
              <a:ext cx="302516" cy="176739"/>
            </a:xfrm>
            <a:custGeom>
              <a:avLst/>
              <a:gdLst>
                <a:gd name="T0" fmla="*/ 63 w 118"/>
                <a:gd name="T1" fmla="*/ 46 h 69"/>
                <a:gd name="T2" fmla="*/ 118 w 118"/>
                <a:gd name="T3" fmla="*/ 0 h 69"/>
                <a:gd name="T4" fmla="*/ 118 w 118"/>
                <a:gd name="T5" fmla="*/ 63 h 69"/>
                <a:gd name="T6" fmla="*/ 112 w 118"/>
                <a:gd name="T7" fmla="*/ 69 h 69"/>
                <a:gd name="T8" fmla="*/ 5 w 118"/>
                <a:gd name="T9" fmla="*/ 69 h 69"/>
                <a:gd name="T10" fmla="*/ 0 w 118"/>
                <a:gd name="T11" fmla="*/ 63 h 69"/>
                <a:gd name="T12" fmla="*/ 0 w 118"/>
                <a:gd name="T13" fmla="*/ 0 h 69"/>
                <a:gd name="T14" fmla="*/ 55 w 118"/>
                <a:gd name="T15" fmla="*/ 46 h 69"/>
                <a:gd name="T16" fmla="*/ 63 w 118"/>
                <a:gd name="T17" fmla="*/ 46 h 69"/>
                <a:gd name="T18" fmla="*/ 84 w 118"/>
                <a:gd name="T19" fmla="*/ 39 h 69"/>
                <a:gd name="T20" fmla="*/ 110 w 118"/>
                <a:gd name="T21" fmla="*/ 64 h 69"/>
                <a:gd name="T22" fmla="*/ 111 w 118"/>
                <a:gd name="T23" fmla="*/ 64 h 69"/>
                <a:gd name="T24" fmla="*/ 113 w 118"/>
                <a:gd name="T25" fmla="*/ 64 h 69"/>
                <a:gd name="T26" fmla="*/ 113 w 118"/>
                <a:gd name="T27" fmla="*/ 61 h 69"/>
                <a:gd name="T28" fmla="*/ 87 w 118"/>
                <a:gd name="T29" fmla="*/ 36 h 69"/>
                <a:gd name="T30" fmla="*/ 84 w 118"/>
                <a:gd name="T31" fmla="*/ 37 h 69"/>
                <a:gd name="T32" fmla="*/ 84 w 118"/>
                <a:gd name="T33" fmla="*/ 39 h 69"/>
                <a:gd name="T34" fmla="*/ 34 w 118"/>
                <a:gd name="T35" fmla="*/ 37 h 69"/>
                <a:gd name="T36" fmla="*/ 31 w 118"/>
                <a:gd name="T37" fmla="*/ 36 h 69"/>
                <a:gd name="T38" fmla="*/ 5 w 118"/>
                <a:gd name="T39" fmla="*/ 61 h 69"/>
                <a:gd name="T40" fmla="*/ 5 w 118"/>
                <a:gd name="T41" fmla="*/ 64 h 69"/>
                <a:gd name="T42" fmla="*/ 6 w 118"/>
                <a:gd name="T43" fmla="*/ 64 h 69"/>
                <a:gd name="T44" fmla="*/ 8 w 118"/>
                <a:gd name="T45" fmla="*/ 64 h 69"/>
                <a:gd name="T46" fmla="*/ 34 w 118"/>
                <a:gd name="T47" fmla="*/ 39 h 69"/>
                <a:gd name="T48" fmla="*/ 34 w 118"/>
                <a:gd name="T49" fmla="*/ 3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8" h="69">
                  <a:moveTo>
                    <a:pt x="63" y="46"/>
                  </a:moveTo>
                  <a:cubicBezTo>
                    <a:pt x="118" y="0"/>
                    <a:pt x="118" y="0"/>
                    <a:pt x="118" y="0"/>
                  </a:cubicBezTo>
                  <a:cubicBezTo>
                    <a:pt x="118" y="63"/>
                    <a:pt x="118" y="63"/>
                    <a:pt x="118" y="63"/>
                  </a:cubicBezTo>
                  <a:cubicBezTo>
                    <a:pt x="118" y="66"/>
                    <a:pt x="116" y="69"/>
                    <a:pt x="112" y="69"/>
                  </a:cubicBezTo>
                  <a:cubicBezTo>
                    <a:pt x="5" y="69"/>
                    <a:pt x="5" y="69"/>
                    <a:pt x="5" y="69"/>
                  </a:cubicBezTo>
                  <a:cubicBezTo>
                    <a:pt x="2" y="69"/>
                    <a:pt x="0" y="66"/>
                    <a:pt x="0" y="6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5" y="46"/>
                    <a:pt x="55" y="46"/>
                    <a:pt x="55" y="46"/>
                  </a:cubicBezTo>
                  <a:cubicBezTo>
                    <a:pt x="57" y="47"/>
                    <a:pt x="61" y="47"/>
                    <a:pt x="63" y="46"/>
                  </a:cubicBezTo>
                  <a:close/>
                  <a:moveTo>
                    <a:pt x="84" y="39"/>
                  </a:moveTo>
                  <a:cubicBezTo>
                    <a:pt x="110" y="64"/>
                    <a:pt x="110" y="64"/>
                    <a:pt x="110" y="64"/>
                  </a:cubicBezTo>
                  <a:cubicBezTo>
                    <a:pt x="110" y="64"/>
                    <a:pt x="111" y="64"/>
                    <a:pt x="111" y="64"/>
                  </a:cubicBezTo>
                  <a:cubicBezTo>
                    <a:pt x="112" y="64"/>
                    <a:pt x="112" y="64"/>
                    <a:pt x="113" y="64"/>
                  </a:cubicBezTo>
                  <a:cubicBezTo>
                    <a:pt x="113" y="63"/>
                    <a:pt x="113" y="62"/>
                    <a:pt x="113" y="61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6" y="36"/>
                    <a:pt x="85" y="36"/>
                    <a:pt x="84" y="37"/>
                  </a:cubicBezTo>
                  <a:cubicBezTo>
                    <a:pt x="84" y="37"/>
                    <a:pt x="84" y="38"/>
                    <a:pt x="84" y="39"/>
                  </a:cubicBezTo>
                  <a:close/>
                  <a:moveTo>
                    <a:pt x="34" y="37"/>
                  </a:moveTo>
                  <a:cubicBezTo>
                    <a:pt x="33" y="36"/>
                    <a:pt x="32" y="36"/>
                    <a:pt x="31" y="36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4" y="62"/>
                    <a:pt x="4" y="63"/>
                    <a:pt x="5" y="64"/>
                  </a:cubicBezTo>
                  <a:cubicBezTo>
                    <a:pt x="5" y="64"/>
                    <a:pt x="6" y="64"/>
                    <a:pt x="6" y="64"/>
                  </a:cubicBezTo>
                  <a:cubicBezTo>
                    <a:pt x="7" y="64"/>
                    <a:pt x="7" y="64"/>
                    <a:pt x="8" y="64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34" y="38"/>
                    <a:pt x="34" y="37"/>
                    <a:pt x="34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20" name="Freeform 853"/>
            <p:cNvSpPr/>
            <p:nvPr/>
          </p:nvSpPr>
          <p:spPr bwMode="auto">
            <a:xfrm>
              <a:off x="8414746" y="5709740"/>
              <a:ext cx="169148" cy="43371"/>
            </a:xfrm>
            <a:custGeom>
              <a:avLst/>
              <a:gdLst>
                <a:gd name="T0" fmla="*/ 4 w 66"/>
                <a:gd name="T1" fmla="*/ 1 h 17"/>
                <a:gd name="T2" fmla="*/ 63 w 66"/>
                <a:gd name="T3" fmla="*/ 11 h 17"/>
                <a:gd name="T4" fmla="*/ 66 w 66"/>
                <a:gd name="T5" fmla="*/ 15 h 17"/>
                <a:gd name="T6" fmla="*/ 62 w 66"/>
                <a:gd name="T7" fmla="*/ 17 h 17"/>
                <a:gd name="T8" fmla="*/ 62 w 66"/>
                <a:gd name="T9" fmla="*/ 17 h 17"/>
                <a:gd name="T10" fmla="*/ 2 w 66"/>
                <a:gd name="T11" fmla="*/ 7 h 17"/>
                <a:gd name="T12" fmla="*/ 0 w 66"/>
                <a:gd name="T13" fmla="*/ 3 h 17"/>
                <a:gd name="T14" fmla="*/ 4 w 66"/>
                <a:gd name="T15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17">
                  <a:moveTo>
                    <a:pt x="4" y="1"/>
                  </a:moveTo>
                  <a:cubicBezTo>
                    <a:pt x="63" y="11"/>
                    <a:pt x="63" y="11"/>
                    <a:pt x="63" y="11"/>
                  </a:cubicBezTo>
                  <a:cubicBezTo>
                    <a:pt x="65" y="11"/>
                    <a:pt x="66" y="13"/>
                    <a:pt x="66" y="15"/>
                  </a:cubicBezTo>
                  <a:cubicBezTo>
                    <a:pt x="65" y="16"/>
                    <a:pt x="64" y="17"/>
                    <a:pt x="62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2"/>
                    <a:pt x="2" y="0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21" name="Freeform 854"/>
            <p:cNvSpPr/>
            <p:nvPr/>
          </p:nvSpPr>
          <p:spPr bwMode="auto">
            <a:xfrm>
              <a:off x="8407156" y="5743352"/>
              <a:ext cx="135536" cy="35782"/>
            </a:xfrm>
            <a:custGeom>
              <a:avLst/>
              <a:gdLst>
                <a:gd name="T0" fmla="*/ 1 w 53"/>
                <a:gd name="T1" fmla="*/ 3 h 14"/>
                <a:gd name="T2" fmla="*/ 4 w 53"/>
                <a:gd name="T3" fmla="*/ 0 h 14"/>
                <a:gd name="T4" fmla="*/ 50 w 53"/>
                <a:gd name="T5" fmla="*/ 8 h 14"/>
                <a:gd name="T6" fmla="*/ 53 w 53"/>
                <a:gd name="T7" fmla="*/ 12 h 14"/>
                <a:gd name="T8" fmla="*/ 50 w 53"/>
                <a:gd name="T9" fmla="*/ 14 h 14"/>
                <a:gd name="T10" fmla="*/ 49 w 53"/>
                <a:gd name="T11" fmla="*/ 14 h 14"/>
                <a:gd name="T12" fmla="*/ 3 w 53"/>
                <a:gd name="T13" fmla="*/ 7 h 14"/>
                <a:gd name="T14" fmla="*/ 1 w 53"/>
                <a:gd name="T1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14">
                  <a:moveTo>
                    <a:pt x="1" y="3"/>
                  </a:moveTo>
                  <a:cubicBezTo>
                    <a:pt x="1" y="1"/>
                    <a:pt x="2" y="0"/>
                    <a:pt x="4" y="0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52" y="8"/>
                    <a:pt x="53" y="10"/>
                    <a:pt x="53" y="12"/>
                  </a:cubicBezTo>
                  <a:cubicBezTo>
                    <a:pt x="53" y="13"/>
                    <a:pt x="51" y="14"/>
                    <a:pt x="50" y="14"/>
                  </a:cubicBezTo>
                  <a:cubicBezTo>
                    <a:pt x="50" y="14"/>
                    <a:pt x="49" y="14"/>
                    <a:pt x="49" y="14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6"/>
                    <a:pt x="0" y="5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22" name="Freeform 855"/>
            <p:cNvSpPr/>
            <p:nvPr/>
          </p:nvSpPr>
          <p:spPr bwMode="auto">
            <a:xfrm>
              <a:off x="8450527" y="5784555"/>
              <a:ext cx="61805" cy="22770"/>
            </a:xfrm>
            <a:custGeom>
              <a:avLst/>
              <a:gdLst>
                <a:gd name="T0" fmla="*/ 21 w 24"/>
                <a:gd name="T1" fmla="*/ 3 h 9"/>
                <a:gd name="T2" fmla="*/ 24 w 24"/>
                <a:gd name="T3" fmla="*/ 6 h 9"/>
                <a:gd name="T4" fmla="*/ 21 w 24"/>
                <a:gd name="T5" fmla="*/ 9 h 9"/>
                <a:gd name="T6" fmla="*/ 20 w 24"/>
                <a:gd name="T7" fmla="*/ 9 h 9"/>
                <a:gd name="T8" fmla="*/ 3 w 24"/>
                <a:gd name="T9" fmla="*/ 6 h 9"/>
                <a:gd name="T10" fmla="*/ 0 w 24"/>
                <a:gd name="T11" fmla="*/ 3 h 9"/>
                <a:gd name="T12" fmla="*/ 4 w 24"/>
                <a:gd name="T13" fmla="*/ 0 h 9"/>
                <a:gd name="T14" fmla="*/ 21 w 24"/>
                <a:gd name="T15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9">
                  <a:moveTo>
                    <a:pt x="21" y="3"/>
                  </a:moveTo>
                  <a:cubicBezTo>
                    <a:pt x="23" y="3"/>
                    <a:pt x="24" y="5"/>
                    <a:pt x="24" y="6"/>
                  </a:cubicBezTo>
                  <a:cubicBezTo>
                    <a:pt x="24" y="8"/>
                    <a:pt x="22" y="9"/>
                    <a:pt x="21" y="9"/>
                  </a:cubicBezTo>
                  <a:cubicBezTo>
                    <a:pt x="21" y="9"/>
                    <a:pt x="21" y="9"/>
                    <a:pt x="20" y="9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lnTo>
                    <a:pt x="21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</p:grpSp>
    </p:spTree>
  </p:cSld>
  <p:clrMapOvr>
    <a:masterClrMapping/>
  </p:clrMapOvr>
  <p:transition spd="med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10"/>
          <p:cNvGrpSpPr/>
          <p:nvPr/>
        </p:nvGrpSpPr>
        <p:grpSpPr>
          <a:xfrm>
            <a:off x="1297120" y="5490923"/>
            <a:ext cx="1111750" cy="1289630"/>
            <a:chOff x="9983638" y="3961026"/>
            <a:chExt cx="3439003" cy="3989244"/>
          </a:xfrm>
          <a:effectLst>
            <a:outerShdw blurRad="177800" dist="152400" dir="12000000" algn="r" rotWithShape="0">
              <a:prstClr val="black">
                <a:alpha val="40000"/>
              </a:prstClr>
            </a:outerShdw>
          </a:effectLst>
        </p:grpSpPr>
        <p:sp>
          <p:nvSpPr>
            <p:cNvPr id="12" name="六边形 11"/>
            <p:cNvSpPr/>
            <p:nvPr/>
          </p:nvSpPr>
          <p:spPr>
            <a:xfrm rot="5400000">
              <a:off x="9708518" y="4236146"/>
              <a:ext cx="3989244" cy="3439003"/>
            </a:xfrm>
            <a:prstGeom prst="hexagon">
              <a:avLst/>
            </a:prstGeom>
            <a:solidFill>
              <a:srgbClr val="26AA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1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7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六边形 12"/>
            <p:cNvSpPr/>
            <p:nvPr/>
          </p:nvSpPr>
          <p:spPr>
            <a:xfrm rot="5400000">
              <a:off x="10000475" y="4487832"/>
              <a:ext cx="3405331" cy="2935630"/>
            </a:xfrm>
            <a:prstGeom prst="hexagon">
              <a:avLst/>
            </a:prstGeom>
            <a:solidFill>
              <a:srgbClr val="007FDE"/>
            </a:solidFill>
            <a:ln>
              <a:noFill/>
            </a:ln>
            <a:effectLst>
              <a:innerShdw blurRad="330200" dist="114300" dir="10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1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7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" name="组合 13"/>
          <p:cNvGrpSpPr/>
          <p:nvPr/>
        </p:nvGrpSpPr>
        <p:grpSpPr>
          <a:xfrm>
            <a:off x="6588224" y="2859782"/>
            <a:ext cx="1470420" cy="1705688"/>
            <a:chOff x="9983639" y="3961027"/>
            <a:chExt cx="3439004" cy="3989244"/>
          </a:xfrm>
          <a:effectLst>
            <a:outerShdw blurRad="419100" dist="38100" dir="18540000" sx="102000" sy="102000" algn="r" rotWithShape="0">
              <a:prstClr val="black">
                <a:alpha val="40000"/>
              </a:prstClr>
            </a:outerShdw>
          </a:effectLst>
        </p:grpSpPr>
        <p:sp>
          <p:nvSpPr>
            <p:cNvPr id="15" name="六边形 14"/>
            <p:cNvSpPr/>
            <p:nvPr/>
          </p:nvSpPr>
          <p:spPr>
            <a:xfrm rot="5400000">
              <a:off x="9708519" y="4236147"/>
              <a:ext cx="3989244" cy="3439004"/>
            </a:xfrm>
            <a:prstGeom prst="hexagon">
              <a:avLst/>
            </a:prstGeom>
            <a:solidFill>
              <a:srgbClr val="26AA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1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7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六边形 15"/>
            <p:cNvSpPr/>
            <p:nvPr/>
          </p:nvSpPr>
          <p:spPr>
            <a:xfrm rot="5400000">
              <a:off x="10000475" y="4487832"/>
              <a:ext cx="3405331" cy="2935630"/>
            </a:xfrm>
            <a:prstGeom prst="hexagon">
              <a:avLst/>
            </a:prstGeom>
            <a:solidFill>
              <a:srgbClr val="F1F1F1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1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7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0" y="1708150"/>
            <a:ext cx="9144000" cy="1041400"/>
          </a:xfrm>
          <a:prstGeom prst="rect">
            <a:avLst/>
          </a:prstGeom>
          <a:solidFill>
            <a:srgbClr val="26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anchor="ctr"/>
          <a:lstStyle/>
          <a:p>
            <a:pPr marL="0" marR="0" lvl="0" indent="0" algn="ctr" defTabSz="685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7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Box 59"/>
          <p:cNvSpPr txBox="1">
            <a:spLocks noChangeArrowheads="1"/>
          </p:cNvSpPr>
          <p:nvPr/>
        </p:nvSpPr>
        <p:spPr bwMode="auto">
          <a:xfrm>
            <a:off x="2483768" y="1923678"/>
            <a:ext cx="3573410" cy="588621"/>
          </a:xfrm>
          <a:prstGeom prst="rect">
            <a:avLst/>
          </a:prstGeom>
          <a:noFill/>
          <a:ln>
            <a:noFill/>
          </a:ln>
        </p:spPr>
        <p:txBody>
          <a:bodyPr wrap="none" lIns="91438" tIns="45719" rIns="91438" bIns="45719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912495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912495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912495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912495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2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   </a:t>
            </a:r>
            <a:r>
              <a:rPr kumimoji="0" lang="zh-CN" altLang="en-US" sz="322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感谢您的聆听！</a:t>
            </a:r>
            <a:endParaRPr kumimoji="0" lang="zh-CN" altLang="en-US" sz="3225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1115616" y="3651870"/>
            <a:ext cx="4895850" cy="0"/>
          </a:xfrm>
          <a:prstGeom prst="line">
            <a:avLst/>
          </a:prstGeom>
          <a:ln w="19050">
            <a:solidFill>
              <a:srgbClr val="26AA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accel="7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accel="7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7664" y="1275606"/>
            <a:ext cx="3970784" cy="857250"/>
          </a:xfrm>
        </p:spPr>
        <p:txBody>
          <a:bodyPr/>
          <a:lstStyle/>
          <a:p>
            <a:r>
              <a:rPr lang="zh-CN" altLang="en-US" dirty="0" smtClean="0"/>
              <a:t>视频的启发？</a:t>
            </a:r>
            <a:endParaRPr lang="zh-CN" altLang="en-US" dirty="0"/>
          </a:p>
        </p:txBody>
      </p:sp>
      <p:pic>
        <p:nvPicPr>
          <p:cNvPr id="3" name="图片 1" descr="0d7dd67adc14970926c4d482efe9b98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347614"/>
            <a:ext cx="216024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281113" y="769938"/>
            <a:ext cx="1306512" cy="1270000"/>
            <a:chOff x="2132199" y="770251"/>
            <a:chExt cx="1306135" cy="1269327"/>
          </a:xfrm>
        </p:grpSpPr>
        <p:grpSp>
          <p:nvGrpSpPr>
            <p:cNvPr id="17" name="组合 5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19" name="组合 6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21" name="同心圆 20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itchFamily="34" charset="-122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椭圆 21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itchFamily="34" charset="-122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0" name="椭圆 19"/>
              <p:cNvSpPr/>
              <p:nvPr/>
            </p:nvSpPr>
            <p:spPr>
              <a:xfrm>
                <a:off x="4565438" y="2762467"/>
                <a:ext cx="1370562" cy="137198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18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45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引 </a:t>
              </a:r>
              <a:endParaRPr lang="zh-CN" altLang="en-US" sz="45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3" name="组合 13"/>
          <p:cNvGrpSpPr/>
          <p:nvPr/>
        </p:nvGrpSpPr>
        <p:grpSpPr>
          <a:xfrm>
            <a:off x="1515444" y="1603223"/>
            <a:ext cx="349446" cy="349446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4" name="同心圆 2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</p:grpSp>
      <p:grpSp>
        <p:nvGrpSpPr>
          <p:cNvPr id="26" name="组合 16"/>
          <p:cNvGrpSpPr/>
          <p:nvPr/>
        </p:nvGrpSpPr>
        <p:grpSpPr>
          <a:xfrm>
            <a:off x="4613499" y="1217239"/>
            <a:ext cx="156292" cy="15629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7" name="同心圆 2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</p:grpSp>
      <p:grpSp>
        <p:nvGrpSpPr>
          <p:cNvPr id="29" name="组合 19"/>
          <p:cNvGrpSpPr/>
          <p:nvPr/>
        </p:nvGrpSpPr>
        <p:grpSpPr>
          <a:xfrm>
            <a:off x="5354090" y="1381787"/>
            <a:ext cx="208440" cy="20844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30" name="同心圆 2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</p:grpSp>
      <p:grpSp>
        <p:nvGrpSpPr>
          <p:cNvPr id="32" name="组合 27"/>
          <p:cNvGrpSpPr/>
          <p:nvPr/>
        </p:nvGrpSpPr>
        <p:grpSpPr>
          <a:xfrm>
            <a:off x="1115616" y="769497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33" name="同心圆 3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</p:grpSp>
      <p:grpSp>
        <p:nvGrpSpPr>
          <p:cNvPr id="35" name="组合 36"/>
          <p:cNvGrpSpPr/>
          <p:nvPr/>
        </p:nvGrpSpPr>
        <p:grpSpPr>
          <a:xfrm>
            <a:off x="2784475" y="769938"/>
            <a:ext cx="1306513" cy="1270000"/>
            <a:chOff x="2132199" y="770251"/>
            <a:chExt cx="1306135" cy="1269327"/>
          </a:xfrm>
        </p:grpSpPr>
        <p:grpSp>
          <p:nvGrpSpPr>
            <p:cNvPr id="36" name="组合 37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38" name="组合 39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0" name="同心圆 39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itchFamily="34" charset="-122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椭圆 40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itchFamily="34" charset="-122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9" name="椭圆 38"/>
              <p:cNvSpPr/>
              <p:nvPr/>
            </p:nvSpPr>
            <p:spPr>
              <a:xfrm>
                <a:off x="4565438" y="2762467"/>
                <a:ext cx="1370562" cy="137198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37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45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入</a:t>
              </a:r>
              <a:endParaRPr lang="zh-CN" altLang="en-US" sz="45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2" name="组合 38"/>
          <p:cNvGrpSpPr/>
          <p:nvPr/>
        </p:nvGrpSpPr>
        <p:grpSpPr>
          <a:xfrm>
            <a:off x="4322763" y="769938"/>
            <a:ext cx="1306512" cy="1270000"/>
            <a:chOff x="2132199" y="770251"/>
            <a:chExt cx="1306135" cy="1269327"/>
          </a:xfrm>
        </p:grpSpPr>
        <p:grpSp>
          <p:nvGrpSpPr>
            <p:cNvPr id="43" name="组合 5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45" name="组合 6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7" name="同心圆 46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itchFamily="34" charset="-122"/>
                    <a:ea typeface="+mn-ea"/>
                    <a:cs typeface="+mn-cs"/>
                  </a:endParaRPr>
                </a:p>
              </p:txBody>
            </p:sp>
            <p:sp>
              <p:nvSpPr>
                <p:cNvPr id="48" name="椭圆 47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itchFamily="34" charset="-122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6" name="椭圆 45"/>
              <p:cNvSpPr/>
              <p:nvPr/>
            </p:nvSpPr>
            <p:spPr>
              <a:xfrm>
                <a:off x="4565438" y="2762467"/>
                <a:ext cx="1370562" cy="137198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44" name="TextBox 11"/>
            <p:cNvSpPr txBox="1"/>
            <p:nvPr/>
          </p:nvSpPr>
          <p:spPr>
            <a:xfrm>
              <a:off x="2431244" y="994610"/>
              <a:ext cx="950693" cy="7848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45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新 </a:t>
              </a:r>
              <a:endParaRPr lang="zh-CN" altLang="en-US" sz="45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9" name="组合 13"/>
          <p:cNvGrpSpPr/>
          <p:nvPr/>
        </p:nvGrpSpPr>
        <p:grpSpPr>
          <a:xfrm>
            <a:off x="4557362" y="1603223"/>
            <a:ext cx="349446" cy="349446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50" name="同心圆 4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</p:grpSp>
      <p:grpSp>
        <p:nvGrpSpPr>
          <p:cNvPr id="52" name="组合 27"/>
          <p:cNvGrpSpPr/>
          <p:nvPr/>
        </p:nvGrpSpPr>
        <p:grpSpPr>
          <a:xfrm>
            <a:off x="4157534" y="769497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53" name="同心圆 5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endParaRPr>
            </a:p>
          </p:txBody>
        </p:sp>
      </p:grpSp>
      <p:grpSp>
        <p:nvGrpSpPr>
          <p:cNvPr id="55" name="组合 36"/>
          <p:cNvGrpSpPr/>
          <p:nvPr/>
        </p:nvGrpSpPr>
        <p:grpSpPr>
          <a:xfrm>
            <a:off x="5826125" y="769938"/>
            <a:ext cx="1306513" cy="1270000"/>
            <a:chOff x="2132199" y="770251"/>
            <a:chExt cx="1306135" cy="1269327"/>
          </a:xfrm>
        </p:grpSpPr>
        <p:grpSp>
          <p:nvGrpSpPr>
            <p:cNvPr id="56" name="组合 37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58" name="组合 39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60" name="同心圆 59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itchFamily="34" charset="-122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椭圆 60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itchFamily="34" charset="-122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59" name="椭圆 58"/>
              <p:cNvSpPr/>
              <p:nvPr/>
            </p:nvSpPr>
            <p:spPr>
              <a:xfrm>
                <a:off x="4565438" y="2762467"/>
                <a:ext cx="1370562" cy="137198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57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45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课</a:t>
              </a:r>
              <a:endParaRPr lang="zh-CN" altLang="en-US" sz="45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1691680" y="2499742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70C0"/>
                </a:solidFill>
              </a:rPr>
              <a:t>单件物品的搬运编程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3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3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3"/>
          <p:cNvGrpSpPr/>
          <p:nvPr/>
        </p:nvGrpSpPr>
        <p:grpSpPr>
          <a:xfrm>
            <a:off x="359411" y="123478"/>
            <a:ext cx="900223" cy="923925"/>
            <a:chOff x="1664154" y="1934950"/>
            <a:chExt cx="900342" cy="897257"/>
          </a:xfrm>
        </p:grpSpPr>
        <p:grpSp>
          <p:nvGrpSpPr>
            <p:cNvPr id="4" name="组合 4"/>
            <p:cNvGrpSpPr/>
            <p:nvPr/>
          </p:nvGrpSpPr>
          <p:grpSpPr>
            <a:xfrm rot="18900000">
              <a:off x="1664154" y="1934950"/>
              <a:ext cx="897259" cy="897257"/>
              <a:chOff x="304800" y="673100"/>
              <a:chExt cx="4000500" cy="4000500"/>
            </a:xfrm>
            <a:effectLst>
              <a:outerShdw blurRad="444500" dist="254000" dir="48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" name="同心圆 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366203" y="734507"/>
                <a:ext cx="3877701" cy="387769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5" name="TextBox 44"/>
            <p:cNvSpPr txBox="1"/>
            <p:nvPr/>
          </p:nvSpPr>
          <p:spPr>
            <a:xfrm>
              <a:off x="1743649" y="2004880"/>
              <a:ext cx="820847" cy="6874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R="0" defTabSz="914400">
                <a:buClrTx/>
                <a:buSzTx/>
                <a:buFontTx/>
                <a:buNone/>
                <a:defRPr/>
              </a:pPr>
              <a:r>
                <a:rPr kumimoji="0" lang="en-US" altLang="zh-CN" sz="2100" b="1" kern="1200" cap="none" spc="0" normalizeH="0" baseline="0" noProof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+mn-cs"/>
                </a:rPr>
                <a:t>  </a:t>
              </a:r>
              <a:r>
                <a:rPr kumimoji="0" lang="en-US" sz="4000" b="1" kern="1200" cap="none" spc="0" normalizeH="0" baseline="0" noProof="0" dirty="0" smtClean="0">
                  <a:solidFill>
                    <a:schemeClr val="accent5"/>
                  </a:solidFill>
                  <a:latin typeface="+mj-ea"/>
                  <a:ea typeface="+mj-ea"/>
                  <a:cs typeface="+mn-cs"/>
                </a:rPr>
                <a:t>2</a:t>
              </a:r>
              <a:endParaRPr kumimoji="0" lang="en-US" sz="4000" b="1" kern="1200" cap="none" spc="0" normalizeH="0" baseline="0" noProof="0" dirty="0">
                <a:solidFill>
                  <a:schemeClr val="accent5"/>
                </a:solidFill>
                <a:latin typeface="+mj-ea"/>
                <a:ea typeface="+mj-ea"/>
                <a:cs typeface="+mn-cs"/>
              </a:endParaRPr>
            </a:p>
          </p:txBody>
        </p:sp>
      </p:grpSp>
      <p:sp>
        <p:nvSpPr>
          <p:cNvPr id="8" name="文本框 2"/>
          <p:cNvSpPr txBox="1"/>
          <p:nvPr/>
        </p:nvSpPr>
        <p:spPr>
          <a:xfrm>
            <a:off x="1475656" y="339502"/>
            <a:ext cx="1538883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altLang="zh-CN" sz="2400" b="1" dirty="0" err="1" smtClean="0">
                <a:solidFill>
                  <a:schemeClr val="accent5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任务的安排</a:t>
            </a:r>
            <a:endParaRPr lang="en-US" altLang="zh-CN" sz="2400" b="1" dirty="0" smtClean="0">
              <a:solidFill>
                <a:schemeClr val="accent5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1275606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B0F0"/>
                </a:solidFill>
              </a:rPr>
              <a:t>项目任务：将单件物品从某点（</a:t>
            </a:r>
            <a:r>
              <a:rPr lang="en-US" altLang="zh-CN" sz="2400" b="1" dirty="0" smtClean="0">
                <a:solidFill>
                  <a:srgbClr val="00B0F0"/>
                </a:solidFill>
              </a:rPr>
              <a:t>A</a:t>
            </a:r>
            <a:r>
              <a:rPr lang="zh-CN" altLang="en-US" sz="2400" b="1" dirty="0" smtClean="0">
                <a:solidFill>
                  <a:srgbClr val="00B0F0"/>
                </a:solidFill>
              </a:rPr>
              <a:t>点）搬运至另一个点（</a:t>
            </a:r>
            <a:r>
              <a:rPr lang="en-US" altLang="zh-CN" sz="2400" b="1" dirty="0" smtClean="0">
                <a:solidFill>
                  <a:srgbClr val="00B0F0"/>
                </a:solidFill>
              </a:rPr>
              <a:t>B</a:t>
            </a:r>
            <a:r>
              <a:rPr lang="zh-CN" altLang="en-US" sz="2400" b="1" dirty="0" smtClean="0">
                <a:solidFill>
                  <a:srgbClr val="00B0F0"/>
                </a:solidFill>
              </a:rPr>
              <a:t>点）。</a:t>
            </a:r>
            <a:endParaRPr lang="en-US" altLang="zh-CN" sz="2400" b="1" dirty="0" smtClean="0">
              <a:solidFill>
                <a:srgbClr val="00B0F0"/>
              </a:solidFill>
            </a:endParaRPr>
          </a:p>
          <a:p>
            <a:endParaRPr lang="en-US" altLang="zh-CN" sz="2400" b="1" smtClean="0">
              <a:solidFill>
                <a:srgbClr val="00B0F0"/>
              </a:solidFill>
            </a:endParaRPr>
          </a:p>
          <a:p>
            <a:endParaRPr lang="en-US" altLang="zh-CN" sz="2400" b="1" dirty="0" smtClean="0">
              <a:solidFill>
                <a:srgbClr val="00B0F0"/>
              </a:solidFill>
            </a:endParaRPr>
          </a:p>
          <a:p>
            <a:r>
              <a:rPr lang="zh-CN" altLang="en-US" sz="2400" b="1" dirty="0" smtClean="0">
                <a:solidFill>
                  <a:srgbClr val="00B0F0"/>
                </a:solidFill>
              </a:rPr>
              <a:t>总体要求：进行分组实训，每个同学都能独立编写与输入程序，使机器人实现预定目标任务。</a:t>
            </a:r>
            <a:endParaRPr lang="zh-CN" altLang="en-US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15816" y="195486"/>
            <a:ext cx="4464496" cy="857250"/>
          </a:xfrm>
        </p:spPr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chemeClr val="accent2"/>
                </a:solidFill>
              </a:rPr>
              <a:t>机器人操作安全注意事项</a:t>
            </a:r>
            <a:endParaRPr lang="zh-CN" altLang="en-US" sz="2800" b="1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19622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accent2"/>
                </a:solidFill>
              </a:rPr>
              <a:t>1.</a:t>
            </a:r>
            <a:r>
              <a:rPr lang="zh-CN" altLang="en-US" sz="2400" b="1" dirty="0" smtClean="0">
                <a:solidFill>
                  <a:schemeClr val="accent2"/>
                </a:solidFill>
              </a:rPr>
              <a:t>投入电源时，须确认机器人的动作范围内没有作业人员。</a:t>
            </a:r>
            <a:endParaRPr lang="en-US" altLang="zh-CN" sz="2400" b="1" dirty="0" smtClean="0">
              <a:solidFill>
                <a:schemeClr val="accent2"/>
              </a:solidFill>
            </a:endParaRPr>
          </a:p>
          <a:p>
            <a:r>
              <a:rPr lang="en-US" altLang="zh-CN" sz="2400" b="1" dirty="0" smtClean="0">
                <a:solidFill>
                  <a:schemeClr val="accent2"/>
                </a:solidFill>
              </a:rPr>
              <a:t>2.</a:t>
            </a:r>
            <a:r>
              <a:rPr lang="zh-CN" altLang="en-US" sz="2400" b="1" dirty="0" smtClean="0">
                <a:solidFill>
                  <a:schemeClr val="accent2"/>
                </a:solidFill>
              </a:rPr>
              <a:t>编写程序时应将示教器上的急停按钮按下。</a:t>
            </a:r>
            <a:endParaRPr lang="en-US" altLang="zh-CN" sz="2400" b="1" dirty="0" smtClean="0">
              <a:solidFill>
                <a:schemeClr val="accent2"/>
              </a:solidFill>
            </a:endParaRPr>
          </a:p>
          <a:p>
            <a:r>
              <a:rPr lang="en-US" altLang="zh-CN" sz="2400" b="1" dirty="0" smtClean="0">
                <a:solidFill>
                  <a:schemeClr val="accent2"/>
                </a:solidFill>
              </a:rPr>
              <a:t>3.</a:t>
            </a:r>
            <a:r>
              <a:rPr lang="zh-CN" altLang="en-US" sz="2400" b="1" dirty="0" smtClean="0">
                <a:solidFill>
                  <a:schemeClr val="accent2"/>
                </a:solidFill>
              </a:rPr>
              <a:t>编写程序及机器人运行时，操作人员不得在围栏内进行操作，其余同学也不得站在围栏内观看。</a:t>
            </a:r>
            <a:endParaRPr lang="en-US" altLang="zh-CN" sz="2400" b="1" dirty="0" smtClean="0">
              <a:solidFill>
                <a:schemeClr val="accent2"/>
              </a:solidFill>
            </a:endParaRPr>
          </a:p>
          <a:p>
            <a:r>
              <a:rPr lang="en-US" altLang="zh-CN" sz="2400" b="1" dirty="0" smtClean="0">
                <a:solidFill>
                  <a:schemeClr val="accent2"/>
                </a:solidFill>
              </a:rPr>
              <a:t>4.</a:t>
            </a:r>
            <a:r>
              <a:rPr lang="zh-CN" altLang="en-US" sz="2400" b="1" dirty="0" smtClean="0">
                <a:solidFill>
                  <a:schemeClr val="accent2"/>
                </a:solidFill>
              </a:rPr>
              <a:t>初学者进行自动或手动模式下操作时，需将机器人的运动倍率调至</a:t>
            </a:r>
            <a:r>
              <a:rPr lang="en-US" altLang="zh-CN" sz="2400" b="1" dirty="0" smtClean="0">
                <a:solidFill>
                  <a:schemeClr val="accent2"/>
                </a:solidFill>
              </a:rPr>
              <a:t>20%</a:t>
            </a:r>
            <a:r>
              <a:rPr lang="zh-CN" altLang="en-US" sz="2400" b="1" dirty="0" smtClean="0">
                <a:solidFill>
                  <a:schemeClr val="accent2"/>
                </a:solidFill>
              </a:rPr>
              <a:t>以下。</a:t>
            </a:r>
            <a:endParaRPr lang="en-US" altLang="zh-CN" sz="2400" b="1" dirty="0" smtClean="0">
              <a:solidFill>
                <a:schemeClr val="accent2"/>
              </a:solidFill>
            </a:endParaRPr>
          </a:p>
          <a:p>
            <a:r>
              <a:rPr lang="en-US" altLang="zh-CN" sz="2400" b="1" dirty="0" smtClean="0">
                <a:solidFill>
                  <a:schemeClr val="accent2"/>
                </a:solidFill>
              </a:rPr>
              <a:t>5.</a:t>
            </a:r>
            <a:r>
              <a:rPr lang="zh-CN" altLang="en-US" sz="2400" b="1" dirty="0" smtClean="0">
                <a:solidFill>
                  <a:schemeClr val="accent2"/>
                </a:solidFill>
              </a:rPr>
              <a:t>项目完成后，须将机器人手动回参考点，按下急停按钮，关闭电源、气源后方能离开实训室。</a:t>
            </a:r>
            <a:endParaRPr lang="en-US" altLang="zh-CN" sz="2400" b="1" dirty="0" smtClean="0">
              <a:solidFill>
                <a:schemeClr val="accent2"/>
              </a:solidFill>
            </a:endParaRPr>
          </a:p>
        </p:txBody>
      </p:sp>
      <p:sp>
        <p:nvSpPr>
          <p:cNvPr id="9" name="文本框 2"/>
          <p:cNvSpPr txBox="1"/>
          <p:nvPr/>
        </p:nvSpPr>
        <p:spPr>
          <a:xfrm>
            <a:off x="1252662" y="385414"/>
            <a:ext cx="1538883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安全教育</a:t>
            </a:r>
            <a:endParaRPr lang="en-US" altLang="zh-CN" sz="2400" b="1" dirty="0" smtClean="0">
              <a:solidFill>
                <a:schemeClr val="accent2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395536" y="267494"/>
            <a:ext cx="687388" cy="68738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CFCFC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rPr>
              <a:t>3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CFCFC"/>
              </a:solidFill>
              <a:effectLst/>
              <a:uLnTx/>
              <a:uFillTx/>
              <a:latin typeface="微软雅黑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"/>
          <p:cNvGrpSpPr/>
          <p:nvPr/>
        </p:nvGrpSpPr>
        <p:grpSpPr>
          <a:xfrm>
            <a:off x="323528" y="123478"/>
            <a:ext cx="933022" cy="923925"/>
            <a:chOff x="1628267" y="1934950"/>
            <a:chExt cx="933146" cy="897257"/>
          </a:xfrm>
        </p:grpSpPr>
        <p:grpSp>
          <p:nvGrpSpPr>
            <p:cNvPr id="3" name="组合 4"/>
            <p:cNvGrpSpPr/>
            <p:nvPr/>
          </p:nvGrpSpPr>
          <p:grpSpPr>
            <a:xfrm rot="18900000">
              <a:off x="1664154" y="1934950"/>
              <a:ext cx="897259" cy="897257"/>
              <a:chOff x="304800" y="673100"/>
              <a:chExt cx="4000500" cy="4000500"/>
            </a:xfrm>
            <a:effectLst>
              <a:outerShdw blurRad="444500" dist="254000" dir="48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" name="同心圆 4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366203" y="734507"/>
                <a:ext cx="3877701" cy="387769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4" name="TextBox 44"/>
            <p:cNvSpPr txBox="1"/>
            <p:nvPr/>
          </p:nvSpPr>
          <p:spPr>
            <a:xfrm>
              <a:off x="1628267" y="2074809"/>
              <a:ext cx="820847" cy="6276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R="0" defTabSz="914400">
                <a:buClrTx/>
                <a:buSzTx/>
                <a:buFontTx/>
                <a:buNone/>
                <a:defRPr/>
              </a:pPr>
              <a:r>
                <a:rPr kumimoji="0" lang="en-US" altLang="zh-CN" sz="3600" b="1" kern="1200" cap="none" spc="0" normalizeH="0" baseline="0" noProof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+mn-cs"/>
                </a:rPr>
                <a:t>  </a:t>
              </a:r>
              <a:r>
                <a:rPr kumimoji="0" lang="en-US" sz="3600" b="1" kern="1200" cap="none" spc="0" normalizeH="0" baseline="0" noProof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+mn-cs"/>
                </a:rPr>
                <a:t>4</a:t>
              </a:r>
              <a:endParaRPr kumimoji="0" lang="en-US" sz="3600" b="1" kern="1200" cap="none" spc="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endParaRPr>
            </a:p>
          </p:txBody>
        </p:sp>
      </p:grpSp>
      <p:sp>
        <p:nvSpPr>
          <p:cNvPr id="8" name="文本框 99"/>
          <p:cNvSpPr txBox="1"/>
          <p:nvPr/>
        </p:nvSpPr>
        <p:spPr>
          <a:xfrm>
            <a:off x="1331640" y="339502"/>
            <a:ext cx="7217872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0070C0"/>
                </a:solidFill>
                <a:latin typeface="+mn-ea"/>
                <a:ea typeface="+mn-ea"/>
              </a:rPr>
              <a:t>机器人搬运物件编程的思路讲解</a:t>
            </a:r>
            <a:endParaRPr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9" name="文本框 4"/>
          <p:cNvSpPr txBox="1"/>
          <p:nvPr/>
        </p:nvSpPr>
        <p:spPr>
          <a:xfrm>
            <a:off x="1187624" y="1131590"/>
            <a:ext cx="5328592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latin typeface="+mn-ea"/>
                <a:ea typeface="+mn-ea"/>
              </a:rPr>
              <a:t>了解机器人物件搬运的运动轨迹，并绘制简图</a:t>
            </a:r>
            <a:r>
              <a:rPr lang="zh-CN" altLang="zh-CN" sz="2000" dirty="0" smtClean="0">
                <a:latin typeface="+mn-ea"/>
                <a:ea typeface="+mn-ea"/>
              </a:rPr>
              <a:t>。</a:t>
            </a:r>
            <a:endParaRPr lang="en-US" altLang="zh-CN" sz="2000" dirty="0" smtClean="0">
              <a:latin typeface="+mn-ea"/>
              <a:ea typeface="+mn-ea"/>
            </a:endParaRPr>
          </a:p>
          <a:p>
            <a:pPr algn="ctr"/>
            <a:endParaRPr lang="zh-CN" sz="2000" dirty="0">
              <a:latin typeface="+mn-ea"/>
              <a:ea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0152" y="300379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P1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52320" y="293179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P3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12160" y="386789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P2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524328" y="386789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P4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32240" y="228371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P0</a:t>
            </a:r>
            <a:endParaRPr lang="zh-CN" altLang="en-US" dirty="0"/>
          </a:p>
        </p:txBody>
      </p:sp>
      <p:sp>
        <p:nvSpPr>
          <p:cNvPr id="17" name="弧形 16"/>
          <p:cNvSpPr/>
          <p:nvPr/>
        </p:nvSpPr>
        <p:spPr>
          <a:xfrm rot="15427418">
            <a:off x="6243404" y="2641119"/>
            <a:ext cx="864096" cy="720080"/>
          </a:xfrm>
          <a:prstGeom prst="arc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5" name="直接箭头连接符 24"/>
          <p:cNvCxnSpPr/>
          <p:nvPr/>
        </p:nvCxnSpPr>
        <p:spPr>
          <a:xfrm>
            <a:off x="6228184" y="343584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7668344" y="343584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V="1">
            <a:off x="7812360" y="3147814"/>
            <a:ext cx="0" cy="50405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 flipV="1">
            <a:off x="6372200" y="3363838"/>
            <a:ext cx="16768" cy="36004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6516216" y="321982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弧形 35"/>
          <p:cNvSpPr/>
          <p:nvPr/>
        </p:nvSpPr>
        <p:spPr>
          <a:xfrm rot="21304809">
            <a:off x="6713982" y="2599050"/>
            <a:ext cx="972619" cy="796556"/>
          </a:xfrm>
          <a:prstGeom prst="arc">
            <a:avLst/>
          </a:prstGeom>
          <a:ln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4"/>
          <p:cNvSpPr txBox="1"/>
          <p:nvPr/>
        </p:nvSpPr>
        <p:spPr>
          <a:xfrm>
            <a:off x="899592" y="1707654"/>
            <a:ext cx="4896544" cy="224676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latin typeface="+mn-ea"/>
                <a:ea typeface="+mn-ea"/>
              </a:rPr>
              <a:t>对机器人进行设点：</a:t>
            </a:r>
            <a:endParaRPr lang="en-US" altLang="zh-CN" sz="2000" dirty="0" smtClean="0">
              <a:latin typeface="+mn-ea"/>
              <a:ea typeface="+mn-ea"/>
            </a:endParaRPr>
          </a:p>
          <a:p>
            <a:r>
              <a:rPr lang="en-US" altLang="zh-CN" sz="2000" dirty="0" smtClean="0">
                <a:latin typeface="+mn-ea"/>
                <a:ea typeface="+mn-ea"/>
              </a:rPr>
              <a:t>    PO</a:t>
            </a:r>
            <a:r>
              <a:rPr lang="zh-CN" altLang="en-US" sz="2000" dirty="0" smtClean="0">
                <a:latin typeface="+mn-ea"/>
                <a:ea typeface="+mn-ea"/>
              </a:rPr>
              <a:t>：原点</a:t>
            </a:r>
            <a:endParaRPr lang="en-US" altLang="zh-CN" sz="2000" dirty="0" smtClean="0">
              <a:latin typeface="+mn-ea"/>
              <a:ea typeface="+mn-ea"/>
            </a:endParaRPr>
          </a:p>
          <a:p>
            <a:r>
              <a:rPr lang="en-US" altLang="zh-CN" sz="2000" dirty="0" smtClean="0">
                <a:latin typeface="+mn-ea"/>
                <a:ea typeface="+mn-ea"/>
              </a:rPr>
              <a:t>    P1</a:t>
            </a:r>
            <a:r>
              <a:rPr lang="zh-CN" altLang="en-US" sz="2000" dirty="0" smtClean="0">
                <a:latin typeface="+mn-ea"/>
                <a:ea typeface="+mn-ea"/>
              </a:rPr>
              <a:t>：抓取点上方安全点</a:t>
            </a:r>
            <a:endParaRPr lang="en-US" altLang="zh-CN" sz="2000" dirty="0" smtClean="0">
              <a:latin typeface="+mn-ea"/>
              <a:ea typeface="+mn-ea"/>
            </a:endParaRPr>
          </a:p>
          <a:p>
            <a:r>
              <a:rPr lang="en-US" altLang="zh-CN" sz="2000" dirty="0" smtClean="0">
                <a:latin typeface="+mn-ea"/>
                <a:ea typeface="+mn-ea"/>
              </a:rPr>
              <a:t>    P2</a:t>
            </a:r>
            <a:r>
              <a:rPr lang="zh-CN" altLang="en-US" sz="2000" dirty="0" smtClean="0">
                <a:latin typeface="+mn-ea"/>
                <a:ea typeface="+mn-ea"/>
              </a:rPr>
              <a:t>：抓取点</a:t>
            </a:r>
            <a:endParaRPr lang="en-US" altLang="zh-CN" sz="2000" dirty="0" smtClean="0">
              <a:latin typeface="+mn-ea"/>
              <a:ea typeface="+mn-ea"/>
            </a:endParaRPr>
          </a:p>
          <a:p>
            <a:r>
              <a:rPr lang="en-US" altLang="zh-CN" sz="2000" dirty="0" smtClean="0">
                <a:latin typeface="+mn-ea"/>
                <a:ea typeface="+mn-ea"/>
              </a:rPr>
              <a:t>    P3</a:t>
            </a:r>
            <a:r>
              <a:rPr lang="zh-CN" altLang="en-US" sz="2000" dirty="0" smtClean="0">
                <a:latin typeface="+mn-ea"/>
                <a:ea typeface="+mn-ea"/>
              </a:rPr>
              <a:t>：放置点上方安全点</a:t>
            </a:r>
            <a:endParaRPr lang="en-US" altLang="zh-CN" sz="2000" dirty="0" smtClean="0">
              <a:latin typeface="+mn-ea"/>
              <a:ea typeface="+mn-ea"/>
            </a:endParaRPr>
          </a:p>
          <a:p>
            <a:r>
              <a:rPr lang="en-US" altLang="zh-CN" sz="2000" dirty="0" smtClean="0">
                <a:latin typeface="+mn-ea"/>
                <a:ea typeface="+mn-ea"/>
              </a:rPr>
              <a:t>    P4</a:t>
            </a:r>
            <a:r>
              <a:rPr lang="zh-CN" altLang="en-US" sz="2000" dirty="0" smtClean="0">
                <a:latin typeface="+mn-ea"/>
                <a:ea typeface="+mn-ea"/>
              </a:rPr>
              <a:t>：放置点</a:t>
            </a:r>
            <a:endParaRPr lang="en-US" altLang="zh-CN" sz="2000" dirty="0" smtClean="0">
              <a:latin typeface="+mn-ea"/>
              <a:ea typeface="+mn-ea"/>
            </a:endParaRPr>
          </a:p>
          <a:p>
            <a:endParaRPr lang="zh-CN" sz="2000" dirty="0">
              <a:latin typeface="+mn-ea"/>
              <a:ea typeface="+mn-ea"/>
            </a:endParaRPr>
          </a:p>
        </p:txBody>
      </p:sp>
      <p:grpSp>
        <p:nvGrpSpPr>
          <p:cNvPr id="24" name="组合 5"/>
          <p:cNvGrpSpPr/>
          <p:nvPr/>
        </p:nvGrpSpPr>
        <p:grpSpPr>
          <a:xfrm rot="12406685">
            <a:off x="7020334" y="116709"/>
            <a:ext cx="1807574" cy="2348461"/>
            <a:chOff x="4020871" y="2194485"/>
            <a:chExt cx="1102258" cy="143209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6" name="等腰三角形 43"/>
            <p:cNvSpPr/>
            <p:nvPr/>
          </p:nvSpPr>
          <p:spPr>
            <a:xfrm>
              <a:off x="4020871" y="2194485"/>
              <a:ext cx="1102258" cy="1432090"/>
            </a:xfrm>
            <a:custGeom>
              <a:avLst/>
              <a:gdLst/>
              <a:ahLst/>
              <a:cxnLst/>
              <a:rect l="l" t="t" r="r" b="b"/>
              <a:pathLst>
                <a:path w="1102258" h="1432090">
                  <a:moveTo>
                    <a:pt x="761620" y="431870"/>
                  </a:moveTo>
                  <a:lnTo>
                    <a:pt x="856659" y="621949"/>
                  </a:lnTo>
                  <a:lnTo>
                    <a:pt x="234710" y="621949"/>
                  </a:lnTo>
                  <a:lnTo>
                    <a:pt x="325695" y="439980"/>
                  </a:lnTo>
                  <a:cubicBezTo>
                    <a:pt x="163858" y="520416"/>
                    <a:pt x="53779" y="687834"/>
                    <a:pt x="53779" y="880961"/>
                  </a:cubicBezTo>
                  <a:cubicBezTo>
                    <a:pt x="53779" y="1155639"/>
                    <a:pt x="276450" y="1378310"/>
                    <a:pt x="551128" y="1378310"/>
                  </a:cubicBezTo>
                  <a:cubicBezTo>
                    <a:pt x="825806" y="1378310"/>
                    <a:pt x="1048477" y="1155639"/>
                    <a:pt x="1048477" y="880961"/>
                  </a:cubicBezTo>
                  <a:cubicBezTo>
                    <a:pt x="1048477" y="681767"/>
                    <a:pt x="931374" y="509923"/>
                    <a:pt x="761620" y="431870"/>
                  </a:cubicBezTo>
                  <a:close/>
                  <a:moveTo>
                    <a:pt x="545685" y="0"/>
                  </a:moveTo>
                  <a:lnTo>
                    <a:pt x="726120" y="360871"/>
                  </a:lnTo>
                  <a:cubicBezTo>
                    <a:pt x="945108" y="431845"/>
                    <a:pt x="1102258" y="638051"/>
                    <a:pt x="1102258" y="880961"/>
                  </a:cubicBezTo>
                  <a:cubicBezTo>
                    <a:pt x="1102258" y="1185341"/>
                    <a:pt x="855509" y="1432090"/>
                    <a:pt x="551129" y="1432090"/>
                  </a:cubicBezTo>
                  <a:cubicBezTo>
                    <a:pt x="246749" y="1432090"/>
                    <a:pt x="0" y="1185341"/>
                    <a:pt x="0" y="880961"/>
                  </a:cubicBezTo>
                  <a:cubicBezTo>
                    <a:pt x="0" y="642821"/>
                    <a:pt x="151038" y="439958"/>
                    <a:pt x="363249" y="364872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27" name="等腰三角形 42"/>
            <p:cNvSpPr/>
            <p:nvPr/>
          </p:nvSpPr>
          <p:spPr>
            <a:xfrm>
              <a:off x="4044929" y="2251925"/>
              <a:ext cx="1054142" cy="1350592"/>
            </a:xfrm>
            <a:custGeom>
              <a:avLst/>
              <a:gdLst/>
              <a:ahLst/>
              <a:cxnLst/>
              <a:rect l="l" t="t" r="r" b="b"/>
              <a:pathLst>
                <a:path w="1054142" h="1350592">
                  <a:moveTo>
                    <a:pt x="521627" y="0"/>
                  </a:moveTo>
                  <a:lnTo>
                    <a:pt x="682907" y="322559"/>
                  </a:lnTo>
                  <a:cubicBezTo>
                    <a:pt x="898294" y="386795"/>
                    <a:pt x="1054142" y="586958"/>
                    <a:pt x="1054142" y="823521"/>
                  </a:cubicBezTo>
                  <a:cubicBezTo>
                    <a:pt x="1054142" y="1114614"/>
                    <a:pt x="818164" y="1350592"/>
                    <a:pt x="527071" y="1350592"/>
                  </a:cubicBezTo>
                  <a:cubicBezTo>
                    <a:pt x="235978" y="1350592"/>
                    <a:pt x="0" y="1114614"/>
                    <a:pt x="0" y="823521"/>
                  </a:cubicBezTo>
                  <a:cubicBezTo>
                    <a:pt x="0" y="591722"/>
                    <a:pt x="149634" y="394871"/>
                    <a:pt x="358347" y="32656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43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4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</p:grpSp>
      <p:sp>
        <p:nvSpPr>
          <p:cNvPr id="32" name="矩形 31"/>
          <p:cNvSpPr/>
          <p:nvPr/>
        </p:nvSpPr>
        <p:spPr>
          <a:xfrm>
            <a:off x="7308304" y="627534"/>
            <a:ext cx="1440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dirty="0" smtClean="0">
                <a:solidFill>
                  <a:srgbClr val="FFFFF4">
                    <a:lumMod val="10000"/>
                  </a:srgbClr>
                </a:solidFill>
                <a:latin typeface="Franklin Gothic Book"/>
                <a:ea typeface="黑体"/>
              </a:rPr>
              <a:t>机器人物件搬运的运动轨迹</a:t>
            </a:r>
          </a:p>
        </p:txBody>
      </p:sp>
      <p:sp>
        <p:nvSpPr>
          <p:cNvPr id="31" name="椭圆 30"/>
          <p:cNvSpPr/>
          <p:nvPr/>
        </p:nvSpPr>
        <p:spPr>
          <a:xfrm>
            <a:off x="6876256" y="2571750"/>
            <a:ext cx="137389" cy="137389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+mn-ea"/>
              <a:cs typeface="+mn-cs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6300192" y="3147814"/>
            <a:ext cx="137389" cy="137389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+mn-ea"/>
              <a:cs typeface="+mn-cs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7596336" y="3219822"/>
            <a:ext cx="137389" cy="137389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+mn-ea"/>
              <a:cs typeface="+mn-cs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6156176" y="3795886"/>
            <a:ext cx="137389" cy="137389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+mn-ea"/>
              <a:cs typeface="+mn-cs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7596336" y="3795886"/>
            <a:ext cx="137389" cy="137389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68144" y="365187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A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740352" y="365187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B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"/>
          <p:cNvGrpSpPr/>
          <p:nvPr/>
        </p:nvGrpSpPr>
        <p:grpSpPr>
          <a:xfrm>
            <a:off x="323528" y="123478"/>
            <a:ext cx="897140" cy="923925"/>
            <a:chOff x="1664154" y="1934950"/>
            <a:chExt cx="897259" cy="897257"/>
          </a:xfrm>
        </p:grpSpPr>
        <p:grpSp>
          <p:nvGrpSpPr>
            <p:cNvPr id="4" name="组合 4"/>
            <p:cNvGrpSpPr/>
            <p:nvPr/>
          </p:nvGrpSpPr>
          <p:grpSpPr>
            <a:xfrm rot="18900000">
              <a:off x="1664154" y="1934950"/>
              <a:ext cx="897259" cy="897257"/>
              <a:chOff x="304800" y="673100"/>
              <a:chExt cx="4000500" cy="4000500"/>
            </a:xfrm>
            <a:effectLst>
              <a:outerShdw blurRad="444500" dist="254000" dir="48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" name="同心圆 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8" name="椭圆 7"/>
              <p:cNvSpPr/>
              <p:nvPr/>
            </p:nvSpPr>
            <p:spPr>
              <a:xfrm>
                <a:off x="366203" y="734507"/>
                <a:ext cx="3877701" cy="387769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6" name="TextBox 44"/>
            <p:cNvSpPr txBox="1"/>
            <p:nvPr/>
          </p:nvSpPr>
          <p:spPr>
            <a:xfrm>
              <a:off x="1736172" y="2004880"/>
              <a:ext cx="820847" cy="6874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R="0" defTabSz="914400">
                <a:buClrTx/>
                <a:buSzTx/>
                <a:buFontTx/>
                <a:buNone/>
                <a:defRPr/>
              </a:pPr>
              <a:r>
                <a:rPr kumimoji="0" lang="en-US" altLang="zh-CN" sz="2100" b="1" kern="1200" cap="none" spc="0" normalizeH="0" baseline="0" noProof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+mn-cs"/>
                </a:rPr>
                <a:t>  </a:t>
              </a:r>
              <a:r>
                <a:rPr kumimoji="0" lang="en-US" sz="4000" b="1" kern="1200" cap="none" spc="0" normalizeH="0" baseline="0" noProof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+mn-cs"/>
                </a:rPr>
                <a:t>5</a:t>
              </a:r>
              <a:endParaRPr kumimoji="0" lang="en-US" sz="4000" b="1" kern="1200" cap="none" spc="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611560" y="1347614"/>
            <a:ext cx="504056" cy="147732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zh-CN" altLang="en-US" sz="2400" b="1" dirty="0" smtClean="0">
                <a:solidFill>
                  <a:srgbClr val="080808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编写程序</a:t>
            </a:r>
            <a:endParaRPr lang="en-US" altLang="zh-CN" sz="2400" b="1" dirty="0" smtClean="0">
              <a:solidFill>
                <a:srgbClr val="080808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35696" y="195486"/>
            <a:ext cx="3816424" cy="470898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1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J P[0] 50%  FINE</a:t>
            </a:r>
            <a:endParaRPr lang="zh-CN" altLang="zh-CN" sz="2000" dirty="0" smtClean="0"/>
          </a:p>
          <a:p>
            <a:r>
              <a:rPr lang="en-US" altLang="zh-CN" sz="2000" dirty="0" smtClean="0"/>
              <a:t>2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J P[1] 500mm/sec FINE</a:t>
            </a:r>
            <a:endParaRPr lang="zh-CN" altLang="zh-CN" sz="2000" dirty="0" smtClean="0"/>
          </a:p>
          <a:p>
            <a:r>
              <a:rPr lang="en-US" altLang="zh-CN" sz="2000" dirty="0" smtClean="0"/>
              <a:t>3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L P[2] 500mm/sec FINE</a:t>
            </a:r>
            <a:endParaRPr lang="zh-CN" altLang="zh-CN" sz="2000" dirty="0" smtClean="0"/>
          </a:p>
          <a:p>
            <a:r>
              <a:rPr lang="en-US" altLang="zh-CN" sz="2000" dirty="0" smtClean="0"/>
              <a:t>4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WAIT 1sec</a:t>
            </a:r>
            <a:endParaRPr lang="zh-CN" altLang="zh-CN" sz="2000" dirty="0" smtClean="0"/>
          </a:p>
          <a:p>
            <a:r>
              <a:rPr lang="en-US" altLang="zh-CN" sz="2000" dirty="0" smtClean="0"/>
              <a:t>5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Y[1,1]=ON</a:t>
            </a:r>
            <a:endParaRPr lang="zh-CN" altLang="zh-CN" sz="2000" dirty="0" smtClean="0"/>
          </a:p>
          <a:p>
            <a:r>
              <a:rPr lang="en-US" altLang="zh-CN" sz="2000" dirty="0" smtClean="0"/>
              <a:t>6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WAIT 1sec</a:t>
            </a:r>
            <a:endParaRPr lang="zh-CN" altLang="zh-CN" sz="2000" dirty="0" smtClean="0"/>
          </a:p>
          <a:p>
            <a:r>
              <a:rPr lang="en-US" altLang="zh-CN" sz="2000" dirty="0" smtClean="0"/>
              <a:t>7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L P[1] 500mm/sec FINE</a:t>
            </a:r>
            <a:endParaRPr lang="zh-CN" altLang="zh-CN" sz="2000" dirty="0" smtClean="0"/>
          </a:p>
          <a:p>
            <a:r>
              <a:rPr lang="en-US" altLang="zh-CN" sz="2000" dirty="0" smtClean="0"/>
              <a:t>8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L P[3] 500mm/sec FINE</a:t>
            </a:r>
            <a:endParaRPr lang="zh-CN" altLang="zh-CN" sz="2000" dirty="0" smtClean="0"/>
          </a:p>
          <a:p>
            <a:r>
              <a:rPr lang="en-US" altLang="zh-CN" sz="2000" dirty="0" smtClean="0"/>
              <a:t>9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L P[4] 500mm/sec FINE</a:t>
            </a:r>
            <a:endParaRPr lang="zh-CN" altLang="zh-CN" sz="2000" dirty="0" smtClean="0"/>
          </a:p>
          <a:p>
            <a:r>
              <a:rPr lang="en-US" altLang="zh-CN" sz="2000" dirty="0" smtClean="0"/>
              <a:t>10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WAIT 1sec</a:t>
            </a:r>
            <a:endParaRPr lang="zh-CN" altLang="zh-CN" sz="2000" dirty="0" smtClean="0"/>
          </a:p>
          <a:p>
            <a:r>
              <a:rPr lang="en-US" altLang="zh-CN" sz="2000" dirty="0" smtClean="0"/>
              <a:t>11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Y[1,1]=OFF</a:t>
            </a:r>
            <a:endParaRPr lang="zh-CN" altLang="zh-CN" sz="2000" dirty="0" smtClean="0"/>
          </a:p>
          <a:p>
            <a:r>
              <a:rPr lang="en-US" altLang="zh-CN" sz="2000" dirty="0" smtClean="0"/>
              <a:t>12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WAIT 1sec</a:t>
            </a:r>
            <a:endParaRPr lang="zh-CN" altLang="zh-CN" sz="2000" dirty="0" smtClean="0"/>
          </a:p>
          <a:p>
            <a:r>
              <a:rPr lang="en-US" altLang="zh-CN" sz="2000" dirty="0" smtClean="0"/>
              <a:t>13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L P[3] 500mm/sec FINE</a:t>
            </a:r>
            <a:endParaRPr lang="zh-CN" altLang="zh-CN" sz="2000" dirty="0" smtClean="0"/>
          </a:p>
          <a:p>
            <a:r>
              <a:rPr lang="en-US" altLang="zh-CN" sz="2000" dirty="0" smtClean="0"/>
              <a:t>14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J P[0] 50%  FINE</a:t>
            </a:r>
          </a:p>
          <a:p>
            <a:r>
              <a:rPr lang="en-US" altLang="zh-CN" sz="2000" dirty="0" smtClean="0"/>
              <a:t>15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END</a:t>
            </a:r>
            <a:endParaRPr lang="zh-CN" altLang="zh-CN" sz="2000" dirty="0"/>
          </a:p>
        </p:txBody>
      </p:sp>
      <p:sp>
        <p:nvSpPr>
          <p:cNvPr id="10" name="右大括号 9"/>
          <p:cNvSpPr/>
          <p:nvPr/>
        </p:nvSpPr>
        <p:spPr>
          <a:xfrm>
            <a:off x="3563888" y="1203598"/>
            <a:ext cx="504056" cy="914400"/>
          </a:xfrm>
          <a:prstGeom prst="rightBrace">
            <a:avLst/>
          </a:prstGeom>
          <a:ln>
            <a:solidFill>
              <a:srgbClr val="99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995936" y="149163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9966FF"/>
                </a:solidFill>
              </a:rPr>
              <a:t>抓物的动作</a:t>
            </a:r>
            <a:endParaRPr lang="zh-CN" altLang="en-US" b="1" dirty="0">
              <a:solidFill>
                <a:srgbClr val="9966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67944" y="329183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9966FF"/>
                </a:solidFill>
              </a:rPr>
              <a:t>放物的动作</a:t>
            </a:r>
            <a:endParaRPr lang="zh-CN" altLang="en-US" b="1" dirty="0">
              <a:solidFill>
                <a:srgbClr val="9966FF"/>
              </a:solidFill>
            </a:endParaRPr>
          </a:p>
        </p:txBody>
      </p:sp>
      <p:sp>
        <p:nvSpPr>
          <p:cNvPr id="16" name="横卷形 15"/>
          <p:cNvSpPr/>
          <p:nvPr/>
        </p:nvSpPr>
        <p:spPr>
          <a:xfrm>
            <a:off x="5436096" y="1059582"/>
            <a:ext cx="3168352" cy="2160240"/>
          </a:xfrm>
          <a:prstGeom prst="horizontalScroll">
            <a:avLst/>
          </a:prstGeom>
          <a:solidFill>
            <a:srgbClr val="9966FF"/>
          </a:solidFill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 smtClean="0">
                <a:solidFill>
                  <a:schemeClr val="bg1"/>
                </a:solidFill>
              </a:rPr>
              <a:t>注：针对机器人抓、放物件时动作不同所用的指令不同，如用夹具时指令选</a:t>
            </a:r>
            <a:r>
              <a:rPr lang="en-US" altLang="zh-CN" b="1" dirty="0" smtClean="0">
                <a:solidFill>
                  <a:schemeClr val="bg1"/>
                </a:solidFill>
              </a:rPr>
              <a:t>Y[1</a:t>
            </a:r>
            <a:r>
              <a:rPr lang="zh-CN" altLang="en-US" b="1" dirty="0" smtClean="0">
                <a:solidFill>
                  <a:schemeClr val="bg1"/>
                </a:solidFill>
              </a:rPr>
              <a:t>，</a:t>
            </a:r>
            <a:r>
              <a:rPr lang="en-US" altLang="zh-CN" b="1" dirty="0" smtClean="0">
                <a:solidFill>
                  <a:schemeClr val="bg1"/>
                </a:solidFill>
              </a:rPr>
              <a:t>1]</a:t>
            </a:r>
            <a:r>
              <a:rPr lang="zh-CN" altLang="en-US" b="1" dirty="0" smtClean="0">
                <a:solidFill>
                  <a:schemeClr val="bg1"/>
                </a:solidFill>
              </a:rPr>
              <a:t>，如用吸盘时，指令选</a:t>
            </a:r>
            <a:r>
              <a:rPr lang="en-US" altLang="zh-CN" b="1" dirty="0" smtClean="0">
                <a:solidFill>
                  <a:schemeClr val="bg1"/>
                </a:solidFill>
              </a:rPr>
              <a:t>Y[1</a:t>
            </a:r>
            <a:r>
              <a:rPr lang="zh-CN" altLang="en-US" b="1" dirty="0" smtClean="0">
                <a:solidFill>
                  <a:schemeClr val="bg1"/>
                </a:solidFill>
              </a:rPr>
              <a:t>，</a:t>
            </a:r>
            <a:r>
              <a:rPr lang="en-US" altLang="zh-CN" b="1" dirty="0" smtClean="0">
                <a:solidFill>
                  <a:schemeClr val="bg1"/>
                </a:solidFill>
              </a:rPr>
              <a:t>4]</a:t>
            </a:r>
            <a:r>
              <a:rPr lang="zh-CN" altLang="en-US" b="1" dirty="0" smtClean="0">
                <a:solidFill>
                  <a:schemeClr val="bg1"/>
                </a:solidFill>
              </a:rPr>
              <a:t>。</a:t>
            </a:r>
          </a:p>
          <a:p>
            <a:pPr algn="ctr"/>
            <a:endParaRPr lang="zh-CN" altLang="en-US" dirty="0"/>
          </a:p>
        </p:txBody>
      </p:sp>
      <p:sp>
        <p:nvSpPr>
          <p:cNvPr id="17" name="右大括号 16"/>
          <p:cNvSpPr/>
          <p:nvPr/>
        </p:nvSpPr>
        <p:spPr>
          <a:xfrm>
            <a:off x="3563888" y="3003798"/>
            <a:ext cx="504056" cy="914400"/>
          </a:xfrm>
          <a:prstGeom prst="rightBrace">
            <a:avLst/>
          </a:prstGeom>
          <a:ln>
            <a:solidFill>
              <a:srgbClr val="99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 advTm="5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87624" y="555526"/>
            <a:ext cx="4752528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0070C0"/>
                </a:solidFill>
                <a:latin typeface="+mn-ea"/>
                <a:ea typeface="+mn-ea"/>
              </a:rPr>
              <a:t>程序输入、检查并定点</a:t>
            </a:r>
            <a:endParaRPr sz="24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27584" y="1275606"/>
            <a:ext cx="4608512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输入程序，输入完成后检查程序是否有输入错误，有错误重新进行修改，并进行保存。</a:t>
            </a:r>
            <a:endParaRPr lang="en-US" altLang="zh-CN" dirty="0" smtClean="0">
              <a:latin typeface="+mn-ea"/>
              <a:ea typeface="+mn-ea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323528" y="339502"/>
            <a:ext cx="687388" cy="68738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CFCFC"/>
                </a:solidFill>
                <a:effectLst/>
                <a:uLnTx/>
                <a:uFillTx/>
                <a:latin typeface="微软雅黑" pitchFamily="34" charset="-122"/>
                <a:ea typeface="+mn-ea"/>
                <a:cs typeface="+mn-cs"/>
              </a:rPr>
              <a:t>6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CFCFC"/>
              </a:solidFill>
              <a:effectLst/>
              <a:uLnTx/>
              <a:uFillTx/>
              <a:latin typeface="微软雅黑" pitchFamily="34" charset="-122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2283718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移动机器人，并对设定的点（抓取点</a:t>
            </a:r>
            <a:r>
              <a:rPr lang="en-US" altLang="zh-CN" dirty="0" smtClean="0">
                <a:latin typeface="+mn-ea"/>
                <a:ea typeface="+mn-ea"/>
              </a:rPr>
              <a:t>P2</a:t>
            </a:r>
            <a:r>
              <a:rPr lang="zh-CN" altLang="en-US" dirty="0" smtClean="0">
                <a:latin typeface="+mn-ea"/>
                <a:ea typeface="+mn-ea"/>
              </a:rPr>
              <a:t>、抓取点上方安全点</a:t>
            </a:r>
            <a:r>
              <a:rPr lang="en-US" altLang="zh-CN" dirty="0" smtClean="0">
                <a:latin typeface="+mn-ea"/>
                <a:ea typeface="+mn-ea"/>
              </a:rPr>
              <a:t>P1</a:t>
            </a:r>
            <a:r>
              <a:rPr lang="zh-CN" altLang="en-US" dirty="0" smtClean="0">
                <a:latin typeface="+mn-ea"/>
                <a:ea typeface="+mn-ea"/>
              </a:rPr>
              <a:t>、放置点</a:t>
            </a:r>
            <a:r>
              <a:rPr lang="en-US" altLang="zh-CN" dirty="0" smtClean="0">
                <a:latin typeface="+mn-ea"/>
                <a:ea typeface="+mn-ea"/>
              </a:rPr>
              <a:t>P4</a:t>
            </a:r>
            <a:r>
              <a:rPr lang="zh-CN" altLang="en-US" dirty="0" smtClean="0">
                <a:latin typeface="+mn-ea"/>
                <a:ea typeface="+mn-ea"/>
              </a:rPr>
              <a:t>、放置点上方安全点</a:t>
            </a:r>
            <a:r>
              <a:rPr lang="en-US" altLang="zh-CN" dirty="0" smtClean="0">
                <a:latin typeface="+mn-ea"/>
                <a:ea typeface="+mn-ea"/>
              </a:rPr>
              <a:t>P3</a:t>
            </a:r>
            <a:r>
              <a:rPr lang="zh-CN" altLang="en-US" dirty="0" smtClean="0">
                <a:latin typeface="+mn-ea"/>
                <a:ea typeface="+mn-ea"/>
              </a:rPr>
              <a:t>，机器人原点</a:t>
            </a:r>
            <a:r>
              <a:rPr lang="en-US" altLang="zh-CN" dirty="0" smtClean="0">
                <a:latin typeface="+mn-ea"/>
                <a:ea typeface="+mn-ea"/>
              </a:rPr>
              <a:t>P0</a:t>
            </a:r>
            <a:r>
              <a:rPr lang="zh-CN" altLang="en-US" dirty="0" smtClean="0">
                <a:latin typeface="+mn-ea"/>
                <a:ea typeface="+mn-ea"/>
              </a:rPr>
              <a:t>）进行坐标的标定。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3579862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保存程序，用示教器“程序检查”选项来检查所编写或输入的程序是否有语法错误，如有进行修改，以确保程序能满足运行条件。</a:t>
            </a:r>
            <a:endParaRPr lang="zh-CN" altLang="en-US" dirty="0"/>
          </a:p>
        </p:txBody>
      </p:sp>
      <p:sp>
        <p:nvSpPr>
          <p:cNvPr id="8" name="六边形 7"/>
          <p:cNvSpPr/>
          <p:nvPr/>
        </p:nvSpPr>
        <p:spPr>
          <a:xfrm rot="5400000">
            <a:off x="391666" y="1495500"/>
            <a:ext cx="288032" cy="280293"/>
          </a:xfrm>
          <a:prstGeom prst="hexagon">
            <a:avLst/>
          </a:prstGeom>
          <a:solidFill>
            <a:srgbClr val="26AADC"/>
          </a:solidFill>
          <a:ln>
            <a:noFill/>
          </a:ln>
          <a:effectLst>
            <a:outerShdw blurRad="469900" dist="139700" dir="9600000" sx="101000" sy="101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7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六边形 10"/>
          <p:cNvSpPr/>
          <p:nvPr/>
        </p:nvSpPr>
        <p:spPr>
          <a:xfrm rot="5400000">
            <a:off x="391666" y="2431604"/>
            <a:ext cx="288032" cy="280293"/>
          </a:xfrm>
          <a:prstGeom prst="hexagon">
            <a:avLst/>
          </a:prstGeom>
          <a:solidFill>
            <a:srgbClr val="26AADC"/>
          </a:solidFill>
          <a:ln>
            <a:noFill/>
          </a:ln>
          <a:effectLst>
            <a:outerShdw blurRad="469900" dist="139700" dir="9600000" sx="101000" sy="101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7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六边形 12"/>
          <p:cNvSpPr/>
          <p:nvPr/>
        </p:nvSpPr>
        <p:spPr>
          <a:xfrm rot="5400000">
            <a:off x="391666" y="3655740"/>
            <a:ext cx="288032" cy="280293"/>
          </a:xfrm>
          <a:prstGeom prst="hexagon">
            <a:avLst/>
          </a:prstGeom>
          <a:solidFill>
            <a:srgbClr val="26AADC"/>
          </a:solidFill>
          <a:ln>
            <a:noFill/>
          </a:ln>
          <a:effectLst>
            <a:outerShdw blurRad="469900" dist="139700" dir="9600000" sx="101000" sy="101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7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" name="组合 4"/>
          <p:cNvGrpSpPr/>
          <p:nvPr/>
        </p:nvGrpSpPr>
        <p:grpSpPr>
          <a:xfrm>
            <a:off x="5508104" y="987574"/>
            <a:ext cx="2846358" cy="2846358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6" name="同心圆 1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6012160" y="1419622"/>
            <a:ext cx="18722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dirty="0" smtClean="0">
                <a:solidFill>
                  <a:srgbClr val="0070C0"/>
                </a:solidFill>
                <a:latin typeface="Franklin Gothic Book"/>
                <a:ea typeface="黑体"/>
              </a:rPr>
              <a:t>机器人定点中难点是机器人 姿态的调整，以免发生限位，在机器人的运行中应通过多练习来进行掌握。</a:t>
            </a:r>
            <a:endParaRPr lang="zh-CN" altLang="en-US" dirty="0">
              <a:solidFill>
                <a:srgbClr val="0070C0"/>
              </a:solidFill>
              <a:latin typeface="Franklin Gothic Book"/>
              <a:ea typeface="黑体"/>
            </a:endParaRPr>
          </a:p>
        </p:txBody>
      </p:sp>
    </p:spTree>
  </p:cSld>
  <p:clrMapOvr>
    <a:masterClrMapping/>
  </p:clrMapOvr>
  <p:transition spd="med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accel="7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accel="7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accel="7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900"/>
                            </p:stCondLst>
                            <p:childTnLst>
                              <p:par>
                                <p:cTn id="22" presetID="2" presetClass="entr" presetSubtype="4" accel="4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 animBg="1"/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"/>
          <p:cNvGrpSpPr/>
          <p:nvPr/>
        </p:nvGrpSpPr>
        <p:grpSpPr>
          <a:xfrm>
            <a:off x="359410" y="573088"/>
            <a:ext cx="928872" cy="923925"/>
            <a:chOff x="1664154" y="1934950"/>
            <a:chExt cx="928995" cy="897257"/>
          </a:xfrm>
        </p:grpSpPr>
        <p:grpSp>
          <p:nvGrpSpPr>
            <p:cNvPr id="4" name="组合 4"/>
            <p:cNvGrpSpPr/>
            <p:nvPr/>
          </p:nvGrpSpPr>
          <p:grpSpPr>
            <a:xfrm rot="18900000">
              <a:off x="1664154" y="1934950"/>
              <a:ext cx="897259" cy="897257"/>
              <a:chOff x="304800" y="673100"/>
              <a:chExt cx="4000500" cy="4000500"/>
            </a:xfrm>
            <a:effectLst>
              <a:outerShdw blurRad="444500" dist="254000" dir="48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" name="同心圆 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  <p:sp>
            <p:nvSpPr>
              <p:cNvPr id="8" name="椭圆 7"/>
              <p:cNvSpPr/>
              <p:nvPr/>
            </p:nvSpPr>
            <p:spPr>
              <a:xfrm>
                <a:off x="366203" y="734507"/>
                <a:ext cx="3877701" cy="387769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endParaRPr>
              </a:p>
            </p:txBody>
          </p:sp>
        </p:grpSp>
        <p:sp>
          <p:nvSpPr>
            <p:cNvPr id="6" name="TextBox 44"/>
            <p:cNvSpPr txBox="1"/>
            <p:nvPr/>
          </p:nvSpPr>
          <p:spPr>
            <a:xfrm>
              <a:off x="1772302" y="2057754"/>
              <a:ext cx="820847" cy="6276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R="0" defTabSz="914400">
                <a:buClrTx/>
                <a:buSzTx/>
                <a:buFontTx/>
                <a:buNone/>
                <a:defRPr/>
              </a:pPr>
              <a:r>
                <a:rPr kumimoji="0" lang="en-US" altLang="zh-CN" sz="2100" b="1" kern="1200" cap="none" spc="0" normalizeH="0" baseline="0" noProof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+mn-cs"/>
                </a:rPr>
                <a:t>  </a:t>
              </a:r>
              <a:r>
                <a:rPr kumimoji="0" lang="en-US" sz="3600" b="1" kern="1200" cap="none" spc="0" normalizeH="0" baseline="0" noProof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+mn-cs"/>
                </a:rPr>
                <a:t>7</a:t>
              </a:r>
              <a:endParaRPr kumimoji="0" lang="en-US" sz="3600" b="1" kern="1200" cap="none" spc="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432560" y="835025"/>
            <a:ext cx="1538883" cy="369332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zh-CN" altLang="en-US" sz="2400" dirty="0" smtClean="0">
                <a:solidFill>
                  <a:srgbClr val="0070C0"/>
                </a:solidFill>
                <a:latin typeface="+mn-ea"/>
                <a:ea typeface="+mn-ea"/>
              </a:rPr>
              <a:t>程序试运行</a:t>
            </a:r>
            <a:endParaRPr lang="en-US" altLang="zh-CN" sz="2400" b="1" dirty="0" smtClean="0">
              <a:solidFill>
                <a:srgbClr val="080808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14" name="文本框 4"/>
          <p:cNvSpPr txBox="1"/>
          <p:nvPr/>
        </p:nvSpPr>
        <p:spPr>
          <a:xfrm>
            <a:off x="1259632" y="1563638"/>
            <a:ext cx="6120680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latin typeface="+mn-ea"/>
                <a:ea typeface="+mn-ea"/>
              </a:rPr>
              <a:t>程序通过检查后，选择以单步运行、单周模式运行程序，检验每步程序是否正确。</a:t>
            </a:r>
            <a:endParaRPr lang="zh-CN" sz="2000" dirty="0">
              <a:latin typeface="+mn-ea"/>
              <a:ea typeface="+mn-ea"/>
            </a:endParaRPr>
          </a:p>
        </p:txBody>
      </p:sp>
      <p:grpSp>
        <p:nvGrpSpPr>
          <p:cNvPr id="10" name="组合 11"/>
          <p:cNvGrpSpPr/>
          <p:nvPr/>
        </p:nvGrpSpPr>
        <p:grpSpPr>
          <a:xfrm>
            <a:off x="7697788" y="3697288"/>
            <a:ext cx="898525" cy="890587"/>
            <a:chOff x="5736633" y="2828278"/>
            <a:chExt cx="938798" cy="928717"/>
          </a:xfrm>
        </p:grpSpPr>
        <p:sp>
          <p:nvSpPr>
            <p:cNvPr id="11" name="椭圆 10"/>
            <p:cNvSpPr/>
            <p:nvPr/>
          </p:nvSpPr>
          <p:spPr>
            <a:xfrm>
              <a:off x="5736633" y="2828278"/>
              <a:ext cx="928846" cy="92871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12" name="TextBox 8"/>
            <p:cNvSpPr txBox="1"/>
            <p:nvPr/>
          </p:nvSpPr>
          <p:spPr>
            <a:xfrm>
              <a:off x="5798003" y="3036867"/>
              <a:ext cx="877428" cy="38572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marR="0" algn="ctr" defTabSz="914400">
                <a:buClrTx/>
                <a:buSzTx/>
                <a:buFontTx/>
                <a:buNone/>
                <a:defRPr/>
              </a:pPr>
              <a:r>
                <a:rPr kumimoji="0" lang="zh-CN" altLang="en-US" sz="2400" b="1" kern="1200" cap="none" spc="0" normalizeH="0" baseline="0" noProof="0" dirty="0">
                  <a:solidFill>
                    <a:prstClr val="white"/>
                  </a:solidFill>
                  <a:latin typeface="+mj-ea"/>
                  <a:ea typeface="+mj-ea"/>
                  <a:cs typeface="+mn-cs"/>
                </a:rPr>
                <a:t>实施</a:t>
              </a:r>
            </a:p>
          </p:txBody>
        </p:sp>
      </p:grpSp>
      <p:pic>
        <p:nvPicPr>
          <p:cNvPr id="13" name="图片 12" descr="22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1995686"/>
            <a:ext cx="2532186" cy="2364052"/>
          </a:xfrm>
          <a:prstGeom prst="rect">
            <a:avLst/>
          </a:prstGeom>
        </p:spPr>
      </p:pic>
    </p:spTree>
  </p:cSld>
  <p:clrMapOvr>
    <a:masterClrMapping/>
  </p:clrMapOvr>
  <p:transition spd="med" advTm="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626</TotalTime>
  <Words>659</Words>
  <Application>Microsoft Office PowerPoint</Application>
  <PresentationFormat>全屏显示(16:9)</PresentationFormat>
  <Paragraphs>80</Paragraphs>
  <Slides>13</Slides>
  <Notes>1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暗香扑面</vt:lpstr>
      <vt:lpstr>幻灯片 1</vt:lpstr>
      <vt:lpstr>视频的启发？</vt:lpstr>
      <vt:lpstr>幻灯片 3</vt:lpstr>
      <vt:lpstr>幻灯片 4</vt:lpstr>
      <vt:lpstr>机器人操作安全注意事项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keywords>plus206</cp:keywords>
  <cp:lastModifiedBy>Administrator</cp:lastModifiedBy>
  <cp:revision>1337</cp:revision>
  <dcterms:created xsi:type="dcterms:W3CDTF">2015-04-24T01:01:00Z</dcterms:created>
  <dcterms:modified xsi:type="dcterms:W3CDTF">2020-05-22T06:41:26Z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