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bookmarkIdSeed="16">
  <p:sldMasterIdLst>
    <p:sldMasterId id="2147483648" r:id="rId1"/>
  </p:sldMasterIdLst>
  <p:notesMasterIdLst>
    <p:notesMasterId r:id="rId23"/>
  </p:notesMasterIdLst>
  <p:handoutMasterIdLst>
    <p:handoutMasterId r:id="rId24"/>
  </p:handoutMasterIdLst>
  <p:sldIdLst>
    <p:sldId id="256" r:id="rId2"/>
    <p:sldId id="286" r:id="rId3"/>
    <p:sldId id="289" r:id="rId4"/>
    <p:sldId id="488" r:id="rId5"/>
    <p:sldId id="487" r:id="rId6"/>
    <p:sldId id="491" r:id="rId7"/>
    <p:sldId id="492" r:id="rId8"/>
    <p:sldId id="498" r:id="rId9"/>
    <p:sldId id="497" r:id="rId10"/>
    <p:sldId id="499" r:id="rId11"/>
    <p:sldId id="500" r:id="rId12"/>
    <p:sldId id="501" r:id="rId13"/>
    <p:sldId id="502" r:id="rId14"/>
    <p:sldId id="503" r:id="rId15"/>
    <p:sldId id="504" r:id="rId16"/>
    <p:sldId id="505" r:id="rId17"/>
    <p:sldId id="508" r:id="rId18"/>
    <p:sldId id="506" r:id="rId19"/>
    <p:sldId id="509" r:id="rId20"/>
    <p:sldId id="507" r:id="rId21"/>
    <p:sldId id="340" r:id="rId22"/>
  </p:sldIdLst>
  <p:sldSz cx="9144000" cy="6858000" type="screen4x3"/>
  <p:notesSz cx="6797675" cy="9926638"/>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115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12B1566-25E7-45A5-8673-89AE344432EC}" type="datetimeFigureOut">
              <a:rPr lang="zh-CN" altLang="en-US" smtClean="0"/>
              <a:pPr/>
              <a:t>2020/3/4</a:t>
            </a:fld>
            <a:endParaRPr lang="zh-CN" altLang="en-US"/>
          </a:p>
        </p:txBody>
      </p:sp>
      <p:sp>
        <p:nvSpPr>
          <p:cNvPr id="4" name="页脚占位符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842C687F-83AD-4F27-8B61-7712BC7955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pPr/>
              <a:t>2020/3/4</a:t>
            </a:fld>
            <a:endParaRPr lang="zh-CN" altLang="en-US"/>
          </a:p>
        </p:txBody>
      </p:sp>
      <p:sp>
        <p:nvSpPr>
          <p:cNvPr id="4" name="幻灯片图像占位符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2020/3/4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2020/3/4</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773" y="1214422"/>
            <a:ext cx="7772400" cy="1470025"/>
          </a:xfrm>
        </p:spPr>
        <p:txBody>
          <a:bodyPr/>
          <a:lstStyle/>
          <a:p>
            <a:r>
              <a:rPr lang="zh-CN" altLang="en-US" b="1" dirty="0" smtClean="0"/>
              <a:t>学校开学前疫情防控工作培训</a:t>
            </a:r>
            <a:r>
              <a:rPr lang="en-US" altLang="zh-CN" b="1" dirty="0" smtClean="0"/>
              <a:t/>
            </a:r>
            <a:br>
              <a:rPr lang="en-US" altLang="zh-CN" b="1" dirty="0" smtClean="0"/>
            </a:br>
            <a:r>
              <a:rPr lang="en-US" altLang="zh-CN" b="1" dirty="0" smtClean="0"/>
              <a:t>——</a:t>
            </a:r>
            <a:r>
              <a:rPr lang="zh-CN" altLang="en-US" sz="3600" b="1" dirty="0" smtClean="0"/>
              <a:t>消毒消杀培训</a:t>
            </a:r>
            <a:endParaRPr lang="zh-CN" altLang="en-US" sz="3600" b="1" dirty="0"/>
          </a:p>
        </p:txBody>
      </p:sp>
      <p:sp>
        <p:nvSpPr>
          <p:cNvPr id="3" name="副标题 2"/>
          <p:cNvSpPr>
            <a:spLocks noGrp="1"/>
          </p:cNvSpPr>
          <p:nvPr>
            <p:ph type="subTitle" idx="1"/>
          </p:nvPr>
        </p:nvSpPr>
        <p:spPr>
          <a:xfrm>
            <a:off x="714348" y="3286124"/>
            <a:ext cx="7564120" cy="1740535"/>
          </a:xfrm>
        </p:spPr>
        <p:txBody>
          <a:bodyPr/>
          <a:lstStyle/>
          <a:p>
            <a:r>
              <a:rPr lang="zh-CN" altLang="en-US" sz="2400" dirty="0" smtClean="0">
                <a:solidFill>
                  <a:schemeClr val="tx1"/>
                </a:solidFill>
              </a:rPr>
              <a:t>攀枝花市疾病预防控制中心    食卫科</a:t>
            </a:r>
          </a:p>
          <a:p>
            <a:endParaRPr lang="en-US" altLang="zh-CN" sz="2400" dirty="0" smtClean="0">
              <a:solidFill>
                <a:schemeClr val="tx1"/>
              </a:solidFill>
            </a:endParaRPr>
          </a:p>
          <a:p>
            <a:r>
              <a:rPr lang="en-US" altLang="zh-CN" sz="2400" dirty="0" smtClean="0">
                <a:solidFill>
                  <a:schemeClr val="tx1"/>
                </a:solidFill>
              </a:rPr>
              <a:t>2020.</a:t>
            </a:r>
            <a:r>
              <a:rPr lang="en-US" sz="2400" dirty="0" smtClean="0">
                <a:solidFill>
                  <a:schemeClr val="tx1"/>
                </a:solidFill>
              </a:rPr>
              <a:t>03.04</a:t>
            </a:r>
            <a:endParaRPr lang="en-US" sz="2400" dirty="0">
              <a:solidFill>
                <a:schemeClr val="tx1"/>
              </a:solidFill>
            </a:endParaRPr>
          </a:p>
        </p:txBody>
      </p:sp>
      <p:pic>
        <p:nvPicPr>
          <p:cNvPr id="21505" name="Picture 1"/>
          <p:cNvPicPr>
            <a:picLocks noChangeAspect="1" noChangeArrowheads="1"/>
          </p:cNvPicPr>
          <p:nvPr/>
        </p:nvPicPr>
        <p:blipFill>
          <a:blip r:embed="rId3" cstate="print"/>
          <a:srcRect/>
          <a:stretch>
            <a:fillRect/>
          </a:stretch>
        </p:blipFill>
        <p:spPr bwMode="auto">
          <a:xfrm>
            <a:off x="1" y="71438"/>
            <a:ext cx="1714479" cy="1142984"/>
          </a:xfrm>
          <a:prstGeom prst="rect">
            <a:avLst/>
          </a:prstGeom>
          <a:noFill/>
          <a:ln w="9525">
            <a:noFill/>
            <a:miter lim="800000"/>
            <a:headEnd/>
            <a:tailEnd/>
          </a:ln>
          <a:effec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32500" lnSpcReduction="20000"/>
          </a:bodyPr>
          <a:lstStyle/>
          <a:p>
            <a:pPr>
              <a:lnSpc>
                <a:spcPct val="160000"/>
              </a:lnSpc>
              <a:buNone/>
            </a:pPr>
            <a:r>
              <a:rPr lang="en-US" altLang="zh-CN" sz="6200" dirty="0" smtClean="0">
                <a:latin typeface="+mn-ea"/>
              </a:rPr>
              <a:t>5.</a:t>
            </a:r>
            <a:r>
              <a:rPr lang="zh-CN" altLang="en-US" sz="6200" dirty="0" smtClean="0">
                <a:latin typeface="+mn-ea"/>
              </a:rPr>
              <a:t>卫生间消毒：地面及墙面可用</a:t>
            </a:r>
            <a:r>
              <a:rPr lang="zh-CN" altLang="en-US" sz="6200" dirty="0" smtClean="0">
                <a:solidFill>
                  <a:srgbClr val="FF0000"/>
                </a:solidFill>
                <a:latin typeface="+mn-ea"/>
              </a:rPr>
              <a:t>含有效氯</a:t>
            </a:r>
            <a:r>
              <a:rPr lang="en-US" altLang="zh-CN" sz="6200" dirty="0" smtClean="0">
                <a:solidFill>
                  <a:srgbClr val="FF0000"/>
                </a:solidFill>
                <a:latin typeface="+mn-ea"/>
              </a:rPr>
              <a:t>250-500mg/L</a:t>
            </a:r>
            <a:r>
              <a:rPr lang="zh-CN" altLang="en-US" sz="6200" dirty="0" smtClean="0">
                <a:latin typeface="+mn-ea"/>
              </a:rPr>
              <a:t>的消毒液进行喷洒或拖擦，</a:t>
            </a:r>
            <a:r>
              <a:rPr lang="en-US" altLang="zh-CN" sz="6200" dirty="0" smtClean="0">
                <a:solidFill>
                  <a:srgbClr val="FF0000"/>
                </a:solidFill>
                <a:latin typeface="+mn-ea"/>
              </a:rPr>
              <a:t>30</a:t>
            </a:r>
            <a:r>
              <a:rPr lang="zh-CN" altLang="en-US" sz="6200" dirty="0" smtClean="0">
                <a:solidFill>
                  <a:srgbClr val="FF0000"/>
                </a:solidFill>
                <a:latin typeface="+mn-ea"/>
              </a:rPr>
              <a:t>分钟</a:t>
            </a:r>
            <a:r>
              <a:rPr lang="zh-CN" altLang="en-US" sz="6200" dirty="0" smtClean="0">
                <a:latin typeface="+mn-ea"/>
              </a:rPr>
              <a:t>后用清水冲洗或擦拭，</a:t>
            </a:r>
            <a:r>
              <a:rPr lang="zh-CN" altLang="en-US" sz="6200" dirty="0" smtClean="0">
                <a:solidFill>
                  <a:srgbClr val="FF0000"/>
                </a:solidFill>
                <a:latin typeface="+mn-ea"/>
              </a:rPr>
              <a:t>每日</a:t>
            </a:r>
            <a:r>
              <a:rPr lang="en-US" altLang="zh-CN" sz="6200" dirty="0" smtClean="0">
                <a:solidFill>
                  <a:srgbClr val="FF0000"/>
                </a:solidFill>
                <a:latin typeface="+mn-ea"/>
              </a:rPr>
              <a:t>2</a:t>
            </a:r>
            <a:r>
              <a:rPr lang="zh-CN" altLang="en-US" sz="6200" dirty="0" smtClean="0">
                <a:solidFill>
                  <a:srgbClr val="FF0000"/>
                </a:solidFill>
                <a:latin typeface="+mn-ea"/>
              </a:rPr>
              <a:t>次</a:t>
            </a:r>
            <a:r>
              <a:rPr lang="zh-CN" altLang="en-US" sz="6200" dirty="0" smtClean="0">
                <a:latin typeface="+mn-ea"/>
              </a:rPr>
              <a:t>；</a:t>
            </a:r>
            <a:r>
              <a:rPr lang="zh-CN" altLang="en-US" sz="6200" dirty="0" smtClean="0">
                <a:solidFill>
                  <a:srgbClr val="FF0000"/>
                </a:solidFill>
                <a:latin typeface="+mn-ea"/>
              </a:rPr>
              <a:t>清洁用品</a:t>
            </a:r>
            <a:r>
              <a:rPr lang="zh-CN" altLang="en-US" sz="6200" dirty="0" smtClean="0">
                <a:latin typeface="+mn-ea"/>
              </a:rPr>
              <a:t>使用后可用</a:t>
            </a:r>
            <a:r>
              <a:rPr lang="zh-CN" altLang="en-US" sz="6200" dirty="0" smtClean="0">
                <a:solidFill>
                  <a:srgbClr val="FF0000"/>
                </a:solidFill>
                <a:latin typeface="+mn-ea"/>
              </a:rPr>
              <a:t>有效氯</a:t>
            </a:r>
            <a:r>
              <a:rPr lang="en-US" altLang="zh-CN" sz="6200" dirty="0" smtClean="0">
                <a:solidFill>
                  <a:srgbClr val="FF0000"/>
                </a:solidFill>
                <a:latin typeface="+mn-ea"/>
              </a:rPr>
              <a:t>250-500mg/L</a:t>
            </a:r>
            <a:r>
              <a:rPr lang="zh-CN" altLang="en-US" sz="6200" dirty="0" smtClean="0">
                <a:latin typeface="+mn-ea"/>
              </a:rPr>
              <a:t>的消毒液</a:t>
            </a:r>
            <a:r>
              <a:rPr lang="zh-CN" altLang="en-US" sz="6200" dirty="0" smtClean="0">
                <a:solidFill>
                  <a:srgbClr val="FF0000"/>
                </a:solidFill>
                <a:latin typeface="+mn-ea"/>
              </a:rPr>
              <a:t>浸泡</a:t>
            </a:r>
            <a:r>
              <a:rPr lang="en-US" altLang="zh-CN" sz="6200" dirty="0" smtClean="0">
                <a:solidFill>
                  <a:srgbClr val="FF0000"/>
                </a:solidFill>
                <a:latin typeface="+mn-ea"/>
              </a:rPr>
              <a:t>30</a:t>
            </a:r>
            <a:r>
              <a:rPr lang="zh-CN" altLang="en-US" sz="6200" dirty="0" smtClean="0">
                <a:solidFill>
                  <a:srgbClr val="FF0000"/>
                </a:solidFill>
                <a:latin typeface="+mn-ea"/>
              </a:rPr>
              <a:t>分钟</a:t>
            </a:r>
            <a:r>
              <a:rPr lang="zh-CN" altLang="en-US" sz="6200" dirty="0" smtClean="0">
                <a:latin typeface="+mn-ea"/>
              </a:rPr>
              <a:t>，用后晾干</a:t>
            </a:r>
            <a:r>
              <a:rPr lang="zh-CN" altLang="en-US" sz="8000" dirty="0" smtClean="0">
                <a:latin typeface="+mn-ea"/>
              </a:rPr>
              <a:t>。</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10242" name="Picture 2" descr="https://timgsa.baidu.com/timg?image&amp;quality=80&amp;size=b9999_10000&amp;sec=1583145234687&amp;di=f01702c3caaf3d67a322bab9f0a55b2a&amp;imgtype=0&amp;src=http%3A%2F%2Fhkghq.swun.edu.cn%2Fimages%2F15%2F06%2F25%2F267hrryv9k%2Fb1kw_image001.jpg"/>
          <p:cNvPicPr>
            <a:picLocks noChangeAspect="1" noChangeArrowheads="1"/>
          </p:cNvPicPr>
          <p:nvPr/>
        </p:nvPicPr>
        <p:blipFill>
          <a:blip r:embed="rId2"/>
          <a:srcRect/>
          <a:stretch>
            <a:fillRect/>
          </a:stretch>
        </p:blipFill>
        <p:spPr bwMode="auto">
          <a:xfrm>
            <a:off x="1928794" y="2928934"/>
            <a:ext cx="4762500" cy="292895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en-US" altLang="zh-CN" sz="8000" dirty="0" smtClean="0">
                <a:latin typeface="+mn-ea"/>
              </a:rPr>
              <a:t>6.</a:t>
            </a:r>
            <a:r>
              <a:rPr lang="zh-CN" altLang="en-US" sz="8000" dirty="0" smtClean="0">
                <a:solidFill>
                  <a:srgbClr val="FF0000"/>
                </a:solidFill>
                <a:latin typeface="+mn-ea"/>
              </a:rPr>
              <a:t>被褥、毛巾等织物消毒</a:t>
            </a:r>
            <a:r>
              <a:rPr lang="zh-CN" altLang="en-US" sz="8000" dirty="0" smtClean="0">
                <a:latin typeface="+mn-ea"/>
              </a:rPr>
              <a:t>：可采用日光照射，直射阳光下</a:t>
            </a:r>
            <a:r>
              <a:rPr lang="zh-CN" altLang="en-US" sz="8000" dirty="0" smtClean="0">
                <a:solidFill>
                  <a:srgbClr val="FF0000"/>
                </a:solidFill>
                <a:latin typeface="+mn-ea"/>
              </a:rPr>
              <a:t>曝晒</a:t>
            </a:r>
            <a:r>
              <a:rPr lang="en-US" altLang="zh-CN" sz="8000" dirty="0" smtClean="0">
                <a:solidFill>
                  <a:srgbClr val="FF0000"/>
                </a:solidFill>
                <a:latin typeface="+mn-ea"/>
              </a:rPr>
              <a:t>3-6</a:t>
            </a:r>
            <a:r>
              <a:rPr lang="zh-CN" altLang="en-US" sz="8000" dirty="0" smtClean="0">
                <a:solidFill>
                  <a:srgbClr val="FF0000"/>
                </a:solidFill>
                <a:latin typeface="+mn-ea"/>
              </a:rPr>
              <a:t>小时</a:t>
            </a:r>
            <a:r>
              <a:rPr lang="zh-CN" altLang="en-US" sz="8000" dirty="0" smtClean="0">
                <a:latin typeface="+mn-ea"/>
              </a:rPr>
              <a:t>；</a:t>
            </a:r>
            <a:r>
              <a:rPr lang="zh-CN" altLang="en-US" sz="8000" dirty="0" smtClean="0">
                <a:solidFill>
                  <a:srgbClr val="FF0000"/>
                </a:solidFill>
                <a:latin typeface="+mn-ea"/>
              </a:rPr>
              <a:t>耐热的织物可煮沸消毒</a:t>
            </a:r>
            <a:r>
              <a:rPr lang="zh-CN" altLang="en-US" sz="8000" dirty="0" smtClean="0">
                <a:latin typeface="+mn-ea"/>
              </a:rPr>
              <a:t>，完全浸没水中后，加热煮沸</a:t>
            </a:r>
            <a:r>
              <a:rPr lang="en-US" altLang="zh-CN" sz="8000" dirty="0" smtClean="0">
                <a:latin typeface="+mn-ea"/>
              </a:rPr>
              <a:t>15</a:t>
            </a:r>
            <a:r>
              <a:rPr lang="zh-CN" altLang="en-US" sz="8000" dirty="0" smtClean="0">
                <a:latin typeface="+mn-ea"/>
              </a:rPr>
              <a:t>分钟以上，也可采用蒸汽消毒；</a:t>
            </a:r>
            <a:r>
              <a:rPr lang="zh-CN" altLang="en-US" sz="8000" dirty="0" smtClean="0">
                <a:solidFill>
                  <a:srgbClr val="FF0000"/>
                </a:solidFill>
                <a:latin typeface="+mn-ea"/>
              </a:rPr>
              <a:t>不耐热的衣物</a:t>
            </a:r>
            <a:r>
              <a:rPr lang="zh-CN" altLang="en-US" sz="8000" dirty="0" smtClean="0">
                <a:latin typeface="+mn-ea"/>
              </a:rPr>
              <a:t>可</a:t>
            </a:r>
            <a:r>
              <a:rPr lang="zh-CN" altLang="en-US" sz="8000" dirty="0" smtClean="0">
                <a:solidFill>
                  <a:srgbClr val="FF0000"/>
                </a:solidFill>
                <a:latin typeface="+mn-ea"/>
              </a:rPr>
              <a:t>浸入有效氯含量为</a:t>
            </a:r>
            <a:r>
              <a:rPr lang="en-US" altLang="zh-CN" sz="8000" dirty="0" smtClean="0">
                <a:solidFill>
                  <a:srgbClr val="FF0000"/>
                </a:solidFill>
                <a:latin typeface="+mn-ea"/>
              </a:rPr>
              <a:t>250-500mg/L</a:t>
            </a:r>
            <a:r>
              <a:rPr lang="zh-CN" altLang="en-US" sz="8000" dirty="0" smtClean="0">
                <a:latin typeface="+mn-ea"/>
              </a:rPr>
              <a:t>的含氯消毒剂中</a:t>
            </a:r>
            <a:r>
              <a:rPr lang="zh-CN" altLang="en-US" sz="8000" dirty="0" smtClean="0">
                <a:solidFill>
                  <a:srgbClr val="FF0000"/>
                </a:solidFill>
                <a:latin typeface="+mn-ea"/>
              </a:rPr>
              <a:t>浸泡</a:t>
            </a:r>
            <a:r>
              <a:rPr lang="en-US" altLang="zh-CN" sz="8000" dirty="0" smtClean="0">
                <a:solidFill>
                  <a:srgbClr val="FF0000"/>
                </a:solidFill>
                <a:latin typeface="+mn-ea"/>
              </a:rPr>
              <a:t>15-30</a:t>
            </a:r>
            <a:r>
              <a:rPr lang="zh-CN" altLang="en-US" sz="8000" dirty="0" smtClean="0">
                <a:solidFill>
                  <a:srgbClr val="FF0000"/>
                </a:solidFill>
                <a:latin typeface="+mn-ea"/>
              </a:rPr>
              <a:t>分钟</a:t>
            </a:r>
            <a:r>
              <a:rPr lang="zh-CN" altLang="en-US" sz="8000" dirty="0" smtClean="0">
                <a:latin typeface="+mn-ea"/>
              </a:rPr>
              <a:t>，</a:t>
            </a:r>
            <a:r>
              <a:rPr lang="zh-CN" altLang="en-US" sz="8000" dirty="0" smtClean="0">
                <a:solidFill>
                  <a:srgbClr val="FF0000"/>
                </a:solidFill>
                <a:latin typeface="+mn-ea"/>
              </a:rPr>
              <a:t>取出用清水洗净晾干</a:t>
            </a:r>
            <a:r>
              <a:rPr lang="zh-CN" altLang="en-US" sz="8000" dirty="0" smtClean="0">
                <a:latin typeface="+mn-ea"/>
              </a:rPr>
              <a:t>。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en-US" altLang="zh-CN" sz="8000" dirty="0" smtClean="0">
                <a:latin typeface="+mn-ea"/>
              </a:rPr>
              <a:t>7.</a:t>
            </a:r>
            <a:r>
              <a:rPr lang="zh-CN" altLang="en-US" sz="8000" dirty="0" smtClean="0">
                <a:solidFill>
                  <a:srgbClr val="FF0000"/>
                </a:solidFill>
                <a:latin typeface="+mn-ea"/>
              </a:rPr>
              <a:t>医疗器材消毒</a:t>
            </a:r>
            <a:r>
              <a:rPr lang="zh-CN" altLang="en-US" sz="8000" dirty="0" smtClean="0">
                <a:latin typeface="+mn-ea"/>
              </a:rPr>
              <a:t>：校医院（医务室）的体温计、血压计、听诊器应在清洁的基础上采用</a:t>
            </a:r>
            <a:r>
              <a:rPr lang="en-US" altLang="zh-CN" sz="8000" dirty="0" smtClean="0">
                <a:solidFill>
                  <a:srgbClr val="FF0000"/>
                </a:solidFill>
                <a:latin typeface="+mn-ea"/>
              </a:rPr>
              <a:t>75%</a:t>
            </a:r>
            <a:r>
              <a:rPr lang="zh-CN" altLang="en-US" sz="8000" dirty="0" smtClean="0">
                <a:solidFill>
                  <a:srgbClr val="FF0000"/>
                </a:solidFill>
                <a:latin typeface="+mn-ea"/>
              </a:rPr>
              <a:t>乙醇或含有效氯</a:t>
            </a:r>
            <a:r>
              <a:rPr lang="en-US" altLang="zh-CN" sz="8000" dirty="0" smtClean="0">
                <a:solidFill>
                  <a:srgbClr val="FF0000"/>
                </a:solidFill>
                <a:latin typeface="+mn-ea"/>
              </a:rPr>
              <a:t>500mg/L</a:t>
            </a:r>
            <a:r>
              <a:rPr lang="zh-CN" altLang="en-US" sz="8000" dirty="0" smtClean="0">
                <a:solidFill>
                  <a:srgbClr val="FF0000"/>
                </a:solidFill>
                <a:latin typeface="+mn-ea"/>
              </a:rPr>
              <a:t>的含氯消毒剂浸泡</a:t>
            </a:r>
            <a:r>
              <a:rPr lang="en-US" altLang="zh-CN" sz="8000" dirty="0" smtClean="0">
                <a:solidFill>
                  <a:srgbClr val="FF0000"/>
                </a:solidFill>
                <a:latin typeface="+mn-ea"/>
              </a:rPr>
              <a:t>30</a:t>
            </a:r>
            <a:r>
              <a:rPr lang="zh-CN" altLang="en-US" sz="8000" dirty="0" smtClean="0">
                <a:solidFill>
                  <a:srgbClr val="FF0000"/>
                </a:solidFill>
                <a:latin typeface="+mn-ea"/>
              </a:rPr>
              <a:t>分钟后</a:t>
            </a:r>
            <a:r>
              <a:rPr lang="zh-CN" altLang="en-US" sz="8000" dirty="0" smtClean="0">
                <a:latin typeface="+mn-ea"/>
              </a:rPr>
              <a:t>，清洁干燥备用；</a:t>
            </a:r>
            <a:r>
              <a:rPr lang="zh-CN" altLang="en-US" sz="8000" dirty="0" smtClean="0">
                <a:solidFill>
                  <a:srgbClr val="FF0000"/>
                </a:solidFill>
                <a:latin typeface="+mn-ea"/>
              </a:rPr>
              <a:t>剪刀、镊子等用</a:t>
            </a:r>
            <a:r>
              <a:rPr lang="en-US" altLang="zh-CN" sz="8000" dirty="0" smtClean="0">
                <a:solidFill>
                  <a:srgbClr val="FF0000"/>
                </a:solidFill>
                <a:latin typeface="+mn-ea"/>
              </a:rPr>
              <a:t>2%</a:t>
            </a:r>
            <a:r>
              <a:rPr lang="zh-CN" altLang="en-US" sz="8000" dirty="0" smtClean="0">
                <a:solidFill>
                  <a:srgbClr val="FF0000"/>
                </a:solidFill>
                <a:latin typeface="+mn-ea"/>
              </a:rPr>
              <a:t>戊二醛浸泡</a:t>
            </a:r>
            <a:r>
              <a:rPr lang="en-US" altLang="zh-CN" sz="8000" dirty="0" smtClean="0">
                <a:solidFill>
                  <a:srgbClr val="FF0000"/>
                </a:solidFill>
                <a:latin typeface="+mn-ea"/>
              </a:rPr>
              <a:t>30</a:t>
            </a:r>
            <a:r>
              <a:rPr lang="zh-CN" altLang="en-US" sz="8000" dirty="0" smtClean="0">
                <a:solidFill>
                  <a:srgbClr val="FF0000"/>
                </a:solidFill>
                <a:latin typeface="+mn-ea"/>
              </a:rPr>
              <a:t>分钟</a:t>
            </a:r>
            <a:r>
              <a:rPr lang="zh-CN" altLang="en-US" sz="8000" dirty="0" smtClean="0">
                <a:latin typeface="+mn-ea"/>
              </a:rPr>
              <a:t>后用无菌水冲洗后使用，有条件的首选压力蒸汽灭菌法。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（二）随时消毒。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zh-CN" altLang="en-US" sz="8000" dirty="0" smtClean="0">
                <a:latin typeface="+mn-ea"/>
              </a:rPr>
              <a:t>   发现疑似病例或确诊病例后，全校范围内停止使用空调。在疾控部门指导下开展对疑似病例和密接人员的环境、生活用品、排泄物、呕吐物、运输工具等进行随时消毒。</a:t>
            </a:r>
          </a:p>
          <a:p>
            <a:pPr>
              <a:lnSpc>
                <a:spcPct val="160000"/>
              </a:lnSpc>
              <a:buNone/>
            </a:pPr>
            <a:r>
              <a:rPr lang="en-US" altLang="zh-CN" sz="8000" dirty="0" smtClean="0">
                <a:latin typeface="+mn-ea"/>
              </a:rPr>
              <a:t>   1.</a:t>
            </a:r>
            <a:r>
              <a:rPr lang="zh-CN" altLang="en-US" sz="8000" dirty="0" smtClean="0">
                <a:latin typeface="+mn-ea"/>
              </a:rPr>
              <a:t>生活用品的消毒：可采用</a:t>
            </a:r>
            <a:r>
              <a:rPr lang="zh-CN" altLang="en-US" sz="8000" dirty="0" smtClean="0">
                <a:solidFill>
                  <a:srgbClr val="FF0000"/>
                </a:solidFill>
                <a:latin typeface="+mn-ea"/>
              </a:rPr>
              <a:t>有效氯浓度</a:t>
            </a:r>
            <a:r>
              <a:rPr lang="zh-CN" altLang="en-US" sz="8000" dirty="0" smtClean="0">
                <a:latin typeface="+mn-ea"/>
              </a:rPr>
              <a:t>为</a:t>
            </a:r>
            <a:r>
              <a:rPr lang="en-US" altLang="zh-CN" sz="8000" dirty="0" smtClean="0">
                <a:solidFill>
                  <a:srgbClr val="FF0000"/>
                </a:solidFill>
                <a:latin typeface="+mn-ea"/>
              </a:rPr>
              <a:t>1000mg/L</a:t>
            </a:r>
            <a:r>
              <a:rPr lang="zh-CN" altLang="en-US" sz="8000" dirty="0" smtClean="0">
                <a:latin typeface="+mn-ea"/>
              </a:rPr>
              <a:t>的</a:t>
            </a:r>
            <a:r>
              <a:rPr lang="zh-CN" altLang="en-US" sz="8000" dirty="0" smtClean="0">
                <a:solidFill>
                  <a:srgbClr val="FF0000"/>
                </a:solidFill>
                <a:latin typeface="+mn-ea"/>
              </a:rPr>
              <a:t>含氯消毒剂消毒</a:t>
            </a:r>
            <a:r>
              <a:rPr lang="zh-CN" altLang="en-US" sz="8000" dirty="0" smtClean="0">
                <a:latin typeface="+mn-ea"/>
              </a:rPr>
              <a:t>。消毒对象和方法可参考预防性消毒。</a:t>
            </a:r>
          </a:p>
          <a:p>
            <a:pPr>
              <a:lnSpc>
                <a:spcPct val="160000"/>
              </a:lnSpc>
              <a:buNone/>
            </a:pP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（二）随时消毒。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en-US" altLang="zh-CN" sz="8000" dirty="0" smtClean="0">
                <a:latin typeface="+mn-ea"/>
              </a:rPr>
              <a:t>   2.</a:t>
            </a:r>
            <a:r>
              <a:rPr lang="zh-CN" altLang="en-US" sz="8000" dirty="0" smtClean="0">
                <a:solidFill>
                  <a:srgbClr val="FF0000"/>
                </a:solidFill>
                <a:latin typeface="+mn-ea"/>
              </a:rPr>
              <a:t>排泄物和呕吐物的消毒</a:t>
            </a:r>
            <a:r>
              <a:rPr lang="zh-CN" altLang="en-US" sz="8000" dirty="0" smtClean="0">
                <a:latin typeface="+mn-ea"/>
              </a:rPr>
              <a:t>：用干毛巾覆盖后喷洒</a:t>
            </a:r>
            <a:r>
              <a:rPr lang="en-US" altLang="zh-CN" sz="8000" dirty="0" smtClean="0">
                <a:solidFill>
                  <a:srgbClr val="FF0000"/>
                </a:solidFill>
                <a:latin typeface="+mn-ea"/>
              </a:rPr>
              <a:t>20000mg/L</a:t>
            </a:r>
            <a:r>
              <a:rPr lang="zh-CN" altLang="en-US" sz="8000" dirty="0" smtClean="0">
                <a:solidFill>
                  <a:srgbClr val="FF0000"/>
                </a:solidFill>
                <a:latin typeface="+mn-ea"/>
              </a:rPr>
              <a:t>含氯消毒剂</a:t>
            </a:r>
            <a:r>
              <a:rPr lang="zh-CN" altLang="en-US" sz="8000" dirty="0" smtClean="0">
                <a:latin typeface="+mn-ea"/>
              </a:rPr>
              <a:t>至湿润。被排泄物、呕吐物污染的台面和地面可用</a:t>
            </a:r>
            <a:r>
              <a:rPr lang="zh-CN" altLang="en-US" sz="8000" dirty="0" smtClean="0">
                <a:solidFill>
                  <a:srgbClr val="FF0000"/>
                </a:solidFill>
                <a:latin typeface="+mn-ea"/>
              </a:rPr>
              <a:t>有效氯浓度为</a:t>
            </a:r>
            <a:r>
              <a:rPr lang="en-US" altLang="zh-CN" sz="8000" dirty="0" smtClean="0">
                <a:solidFill>
                  <a:srgbClr val="FF0000"/>
                </a:solidFill>
                <a:latin typeface="+mn-ea"/>
              </a:rPr>
              <a:t>1000mg/L</a:t>
            </a:r>
            <a:r>
              <a:rPr lang="zh-CN" altLang="en-US" sz="8000" dirty="0" smtClean="0">
                <a:latin typeface="+mn-ea"/>
              </a:rPr>
              <a:t>的消毒液擦拭或拖拭，消毒范围为呕吐物周围</a:t>
            </a:r>
            <a:r>
              <a:rPr lang="en-US" altLang="zh-CN" sz="8000" dirty="0" smtClean="0">
                <a:latin typeface="+mn-ea"/>
              </a:rPr>
              <a:t>2</a:t>
            </a:r>
            <a:r>
              <a:rPr lang="zh-CN" altLang="en-US" sz="8000" dirty="0" smtClean="0">
                <a:latin typeface="+mn-ea"/>
              </a:rPr>
              <a:t>米，</a:t>
            </a:r>
            <a:r>
              <a:rPr lang="zh-CN" altLang="en-US" sz="8000" dirty="0" smtClean="0">
                <a:solidFill>
                  <a:srgbClr val="FF0000"/>
                </a:solidFill>
                <a:latin typeface="+mn-ea"/>
              </a:rPr>
              <a:t>作用</a:t>
            </a:r>
            <a:r>
              <a:rPr lang="en-US" altLang="zh-CN" sz="8000" dirty="0" smtClean="0">
                <a:solidFill>
                  <a:srgbClr val="FF0000"/>
                </a:solidFill>
                <a:latin typeface="+mn-ea"/>
              </a:rPr>
              <a:t>30</a:t>
            </a:r>
            <a:r>
              <a:rPr lang="zh-CN" altLang="en-US" sz="8000" dirty="0" smtClean="0">
                <a:solidFill>
                  <a:srgbClr val="FF0000"/>
                </a:solidFill>
                <a:latin typeface="+mn-ea"/>
              </a:rPr>
              <a:t>分钟</a:t>
            </a:r>
            <a:r>
              <a:rPr lang="zh-CN" altLang="en-US" sz="8000" dirty="0" smtClean="0">
                <a:latin typeface="+mn-ea"/>
              </a:rPr>
              <a:t>。建议擦拭</a:t>
            </a:r>
            <a:r>
              <a:rPr lang="en-US" altLang="zh-CN" sz="8000" dirty="0" smtClean="0">
                <a:latin typeface="+mn-ea"/>
              </a:rPr>
              <a:t>2</a:t>
            </a:r>
            <a:r>
              <a:rPr lang="zh-CN" altLang="en-US" sz="8000" dirty="0" smtClean="0">
                <a:latin typeface="+mn-ea"/>
              </a:rPr>
              <a:t>遍。 </a:t>
            </a:r>
            <a:endParaRPr lang="en-US" altLang="zh-CN" sz="8000" dirty="0" smtClean="0">
              <a:latin typeface="+mn-ea"/>
            </a:endParaRPr>
          </a:p>
          <a:p>
            <a:pPr>
              <a:lnSpc>
                <a:spcPct val="160000"/>
              </a:lnSpc>
              <a:buNone/>
            </a:pPr>
            <a:r>
              <a:rPr lang="en-US" altLang="zh-CN" sz="8000" dirty="0" smtClean="0">
                <a:latin typeface="+mn-ea"/>
              </a:rPr>
              <a:t>   3.</a:t>
            </a:r>
            <a:r>
              <a:rPr lang="zh-CN" altLang="en-US" sz="8000" dirty="0" smtClean="0">
                <a:latin typeface="+mn-ea"/>
              </a:rPr>
              <a:t>病例运输工具：运输病例的车内外表面和空间，可用</a:t>
            </a:r>
            <a:r>
              <a:rPr lang="zh-CN" altLang="en-US" sz="8000" dirty="0" smtClean="0">
                <a:solidFill>
                  <a:srgbClr val="FF0000"/>
                </a:solidFill>
                <a:latin typeface="+mn-ea"/>
              </a:rPr>
              <a:t>有效氯</a:t>
            </a:r>
            <a:r>
              <a:rPr lang="en-US" altLang="zh-CN" sz="8000" dirty="0" smtClean="0">
                <a:solidFill>
                  <a:srgbClr val="FF0000"/>
                </a:solidFill>
                <a:latin typeface="+mn-ea"/>
              </a:rPr>
              <a:t>1000mg/L </a:t>
            </a:r>
            <a:r>
              <a:rPr lang="zh-CN" altLang="en-US" sz="8000" dirty="0" smtClean="0">
                <a:solidFill>
                  <a:srgbClr val="FF0000"/>
                </a:solidFill>
                <a:latin typeface="+mn-ea"/>
              </a:rPr>
              <a:t>消毒剂</a:t>
            </a:r>
            <a:r>
              <a:rPr lang="zh-CN" altLang="en-US" sz="8000" dirty="0" smtClean="0">
                <a:latin typeface="+mn-ea"/>
              </a:rPr>
              <a:t>溶液喷洒至表面湿润，</a:t>
            </a:r>
            <a:r>
              <a:rPr lang="zh-CN" altLang="en-US" sz="8000" dirty="0" smtClean="0">
                <a:solidFill>
                  <a:srgbClr val="FF0000"/>
                </a:solidFill>
                <a:latin typeface="+mn-ea"/>
              </a:rPr>
              <a:t>作用</a:t>
            </a:r>
            <a:r>
              <a:rPr lang="en-US" altLang="zh-CN" sz="8000" dirty="0" smtClean="0">
                <a:solidFill>
                  <a:srgbClr val="FF0000"/>
                </a:solidFill>
                <a:latin typeface="+mn-ea"/>
              </a:rPr>
              <a:t>30</a:t>
            </a:r>
            <a:r>
              <a:rPr lang="zh-CN" altLang="en-US" sz="8000" dirty="0" smtClean="0">
                <a:solidFill>
                  <a:srgbClr val="FF0000"/>
                </a:solidFill>
                <a:latin typeface="+mn-ea"/>
              </a:rPr>
              <a:t>分钟</a:t>
            </a:r>
            <a:r>
              <a:rPr lang="zh-CN" altLang="en-US" sz="8000" dirty="0" smtClean="0">
                <a:latin typeface="+mn-ea"/>
              </a:rPr>
              <a:t>。</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（三）终末消毒。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32500" lnSpcReduction="20000"/>
          </a:bodyPr>
          <a:lstStyle/>
          <a:p>
            <a:pPr>
              <a:lnSpc>
                <a:spcPct val="160000"/>
              </a:lnSpc>
              <a:buNone/>
            </a:pPr>
            <a:r>
              <a:rPr lang="zh-CN" altLang="en-US" sz="8000" dirty="0" smtClean="0">
                <a:latin typeface="+mn-ea"/>
              </a:rPr>
              <a:t>  发现疑似病例送至医院送院治疗后，学校环境应及时在属地卫生医疗机构指导在进行终末消毒。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（四）常见消毒剂及配制。</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zh-CN" altLang="en-US" sz="8000" dirty="0" smtClean="0">
                <a:latin typeface="+mn-ea"/>
              </a:rPr>
              <a:t>   均以配制有效氯浓度</a:t>
            </a:r>
            <a:r>
              <a:rPr lang="en-US" altLang="zh-CN" sz="8000" dirty="0" smtClean="0">
                <a:latin typeface="+mn-ea"/>
              </a:rPr>
              <a:t>500 mg/L</a:t>
            </a:r>
            <a:r>
              <a:rPr lang="zh-CN" altLang="en-US" sz="8000" dirty="0" smtClean="0">
                <a:latin typeface="+mn-ea"/>
              </a:rPr>
              <a:t>的消毒剂为例。</a:t>
            </a:r>
            <a:r>
              <a:rPr lang="en-US" altLang="zh-CN" sz="8000" dirty="0" smtClean="0">
                <a:solidFill>
                  <a:srgbClr val="FF0000"/>
                </a:solidFill>
                <a:latin typeface="+mn-ea"/>
              </a:rPr>
              <a:t>84</a:t>
            </a:r>
            <a:r>
              <a:rPr lang="zh-CN" altLang="en-US" sz="8000" dirty="0" smtClean="0">
                <a:solidFill>
                  <a:srgbClr val="FF0000"/>
                </a:solidFill>
                <a:latin typeface="+mn-ea"/>
              </a:rPr>
              <a:t>消毒液</a:t>
            </a:r>
            <a:r>
              <a:rPr lang="zh-CN" altLang="en-US" sz="8000" dirty="0" smtClean="0">
                <a:latin typeface="+mn-ea"/>
              </a:rPr>
              <a:t>（标识有效氯含量</a:t>
            </a:r>
            <a:r>
              <a:rPr lang="en-US" altLang="zh-CN" sz="8000" dirty="0" smtClean="0">
                <a:latin typeface="+mn-ea"/>
              </a:rPr>
              <a:t>5%</a:t>
            </a:r>
            <a:r>
              <a:rPr lang="zh-CN" altLang="en-US" sz="8000" dirty="0" smtClean="0">
                <a:latin typeface="+mn-ea"/>
              </a:rPr>
              <a:t>）：按消毒液与水为</a:t>
            </a:r>
            <a:r>
              <a:rPr lang="en-US" altLang="zh-CN" sz="8000" dirty="0" smtClean="0">
                <a:solidFill>
                  <a:srgbClr val="FF0000"/>
                </a:solidFill>
                <a:latin typeface="+mn-ea"/>
              </a:rPr>
              <a:t>1:100</a:t>
            </a:r>
            <a:r>
              <a:rPr lang="zh-CN" altLang="en-US" sz="8000" dirty="0" smtClean="0">
                <a:solidFill>
                  <a:srgbClr val="FF0000"/>
                </a:solidFill>
                <a:latin typeface="+mn-ea"/>
              </a:rPr>
              <a:t>比例稀释</a:t>
            </a:r>
            <a:r>
              <a:rPr lang="zh-CN" altLang="en-US" sz="8000" dirty="0" smtClean="0">
                <a:latin typeface="+mn-ea"/>
              </a:rPr>
              <a:t>，约半瓶</a:t>
            </a:r>
            <a:r>
              <a:rPr lang="en-US" altLang="zh-CN" sz="8000" dirty="0" smtClean="0">
                <a:latin typeface="+mn-ea"/>
              </a:rPr>
              <a:t>(250ml</a:t>
            </a:r>
            <a:r>
              <a:rPr lang="zh-CN" altLang="en-US" sz="8000" dirty="0" smtClean="0">
                <a:latin typeface="+mn-ea"/>
              </a:rPr>
              <a:t>）溶于</a:t>
            </a:r>
            <a:r>
              <a:rPr lang="en-US" altLang="zh-CN" sz="8000" dirty="0" smtClean="0">
                <a:latin typeface="+mn-ea"/>
              </a:rPr>
              <a:t>20</a:t>
            </a:r>
            <a:r>
              <a:rPr lang="zh-CN" altLang="en-US" sz="8000" dirty="0" smtClean="0">
                <a:latin typeface="+mn-ea"/>
              </a:rPr>
              <a:t>升水。消毒粉（标识有效氯含量</a:t>
            </a:r>
            <a:r>
              <a:rPr lang="en-US" altLang="zh-CN" sz="8000" dirty="0" smtClean="0">
                <a:latin typeface="+mn-ea"/>
              </a:rPr>
              <a:t>12%</a:t>
            </a:r>
            <a:r>
              <a:rPr lang="zh-CN" altLang="en-US" sz="8000" dirty="0" smtClean="0">
                <a:latin typeface="+mn-ea"/>
              </a:rPr>
              <a:t>，</a:t>
            </a:r>
            <a:r>
              <a:rPr lang="en-US" altLang="zh-CN" sz="8000" dirty="0" smtClean="0">
                <a:latin typeface="+mn-ea"/>
              </a:rPr>
              <a:t>20</a:t>
            </a:r>
            <a:r>
              <a:rPr lang="zh-CN" altLang="en-US" sz="8000" dirty="0" smtClean="0">
                <a:latin typeface="+mn-ea"/>
              </a:rPr>
              <a:t>克</a:t>
            </a:r>
            <a:r>
              <a:rPr lang="en-US" altLang="zh-CN" sz="8000" dirty="0" smtClean="0">
                <a:latin typeface="+mn-ea"/>
              </a:rPr>
              <a:t>/</a:t>
            </a:r>
            <a:r>
              <a:rPr lang="zh-CN" altLang="en-US" sz="8000" dirty="0" smtClean="0">
                <a:latin typeface="+mn-ea"/>
              </a:rPr>
              <a:t>包）：</a:t>
            </a:r>
            <a:r>
              <a:rPr lang="en-US" altLang="zh-CN" sz="8000" dirty="0" smtClean="0">
                <a:latin typeface="+mn-ea"/>
              </a:rPr>
              <a:t>1</a:t>
            </a:r>
            <a:r>
              <a:rPr lang="zh-CN" altLang="en-US" sz="8000" dirty="0" smtClean="0">
                <a:latin typeface="+mn-ea"/>
              </a:rPr>
              <a:t>包消毒粉加</a:t>
            </a:r>
            <a:r>
              <a:rPr lang="en-US" altLang="zh-CN" sz="8000" dirty="0" smtClean="0">
                <a:latin typeface="+mn-ea"/>
              </a:rPr>
              <a:t>4.8</a:t>
            </a:r>
            <a:r>
              <a:rPr lang="zh-CN" altLang="en-US" sz="8000" dirty="0" smtClean="0">
                <a:latin typeface="+mn-ea"/>
              </a:rPr>
              <a:t>升水。</a:t>
            </a:r>
            <a:r>
              <a:rPr lang="zh-CN" altLang="en-US" sz="8000" dirty="0" smtClean="0">
                <a:solidFill>
                  <a:srgbClr val="FF0000"/>
                </a:solidFill>
                <a:latin typeface="+mn-ea"/>
              </a:rPr>
              <a:t>含氯泡腾片（</a:t>
            </a:r>
            <a:r>
              <a:rPr lang="zh-CN" altLang="en-US" sz="8000" dirty="0" smtClean="0">
                <a:latin typeface="+mn-ea"/>
              </a:rPr>
              <a:t>标识有效氯含量</a:t>
            </a:r>
            <a:r>
              <a:rPr lang="en-US" altLang="zh-CN" sz="8000" dirty="0" smtClean="0">
                <a:solidFill>
                  <a:srgbClr val="FF0000"/>
                </a:solidFill>
                <a:latin typeface="+mn-ea"/>
              </a:rPr>
              <a:t>500mg/</a:t>
            </a:r>
            <a:r>
              <a:rPr lang="zh-CN" altLang="en-US" sz="8000" dirty="0" smtClean="0">
                <a:solidFill>
                  <a:srgbClr val="FF0000"/>
                </a:solidFill>
                <a:latin typeface="+mn-ea"/>
              </a:rPr>
              <a:t>片</a:t>
            </a:r>
            <a:r>
              <a:rPr lang="zh-CN" altLang="en-US" sz="8000" dirty="0" smtClean="0">
                <a:latin typeface="+mn-ea"/>
              </a:rPr>
              <a:t>）：</a:t>
            </a:r>
            <a:r>
              <a:rPr lang="en-US" altLang="zh-CN" sz="8000" dirty="0" smtClean="0">
                <a:solidFill>
                  <a:srgbClr val="FF0000"/>
                </a:solidFill>
                <a:latin typeface="+mn-ea"/>
              </a:rPr>
              <a:t>1</a:t>
            </a:r>
            <a:r>
              <a:rPr lang="zh-CN" altLang="en-US" sz="8000" dirty="0" smtClean="0">
                <a:solidFill>
                  <a:srgbClr val="FF0000"/>
                </a:solidFill>
                <a:latin typeface="+mn-ea"/>
              </a:rPr>
              <a:t>片溶于</a:t>
            </a:r>
            <a:r>
              <a:rPr lang="en-US" altLang="zh-CN" sz="8000" dirty="0" smtClean="0">
                <a:solidFill>
                  <a:srgbClr val="FF0000"/>
                </a:solidFill>
                <a:latin typeface="+mn-ea"/>
              </a:rPr>
              <a:t>1</a:t>
            </a:r>
            <a:r>
              <a:rPr lang="zh-CN" altLang="en-US" sz="8000" dirty="0" smtClean="0">
                <a:solidFill>
                  <a:srgbClr val="FF0000"/>
                </a:solidFill>
                <a:latin typeface="+mn-ea"/>
              </a:rPr>
              <a:t>升水。均为现配现用。</a:t>
            </a: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4100" name="Picture 4" descr="https://timgsa.baidu.com/timg?image&amp;quality=80&amp;size=b9999_10000&amp;sec=1583144308550&amp;di=5b15d77b49abb1c2326ecd865b0b2545&amp;imgtype=0&amp;src=http%3A%2F%2Fspider.ws.126.net%2F8ecfe6409bc9471e2cd4a82f06438a98.jpeg"/>
          <p:cNvPicPr>
            <a:picLocks noChangeAspect="1" noChangeArrowheads="1"/>
          </p:cNvPicPr>
          <p:nvPr/>
        </p:nvPicPr>
        <p:blipFill>
          <a:blip r:embed="rId2"/>
          <a:srcRect/>
          <a:stretch>
            <a:fillRect/>
          </a:stretch>
        </p:blipFill>
        <p:spPr bwMode="auto">
          <a:xfrm>
            <a:off x="2357422" y="3143248"/>
            <a:ext cx="4953000" cy="280986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（五）正确处理废弃口罩。</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32500" lnSpcReduction="20000"/>
          </a:bodyPr>
          <a:lstStyle/>
          <a:p>
            <a:pPr>
              <a:lnSpc>
                <a:spcPct val="160000"/>
              </a:lnSpc>
              <a:buNone/>
            </a:pPr>
            <a:r>
              <a:rPr lang="zh-CN" altLang="en-US" sz="5400" dirty="0" smtClean="0"/>
              <a:t>     单设废弃口罩垃圾桶（加盖），垃圾桶套上塑料袋，废弃口罩</a:t>
            </a:r>
            <a:r>
              <a:rPr lang="zh-CN" altLang="en-US" sz="5400" dirty="0" smtClean="0">
                <a:latin typeface="+mn-ea"/>
              </a:rPr>
              <a:t>可用</a:t>
            </a:r>
            <a:r>
              <a:rPr lang="zh-CN" altLang="en-US" sz="5400" dirty="0" smtClean="0">
                <a:solidFill>
                  <a:srgbClr val="FF0000"/>
                </a:solidFill>
                <a:latin typeface="+mn-ea"/>
              </a:rPr>
              <a:t>有效氯</a:t>
            </a:r>
            <a:r>
              <a:rPr lang="en-US" altLang="zh-CN" sz="5400" dirty="0" smtClean="0">
                <a:solidFill>
                  <a:srgbClr val="FF0000"/>
                </a:solidFill>
                <a:latin typeface="+mn-ea"/>
              </a:rPr>
              <a:t>1000mg/L </a:t>
            </a:r>
            <a:r>
              <a:rPr lang="zh-CN" altLang="en-US" sz="5400" dirty="0" smtClean="0">
                <a:solidFill>
                  <a:srgbClr val="FF0000"/>
                </a:solidFill>
                <a:latin typeface="+mn-ea"/>
              </a:rPr>
              <a:t>消毒剂</a:t>
            </a:r>
            <a:r>
              <a:rPr lang="zh-CN" altLang="en-US" sz="5400" dirty="0" smtClean="0">
                <a:latin typeface="+mn-ea"/>
              </a:rPr>
              <a:t>溶液喷洒至表面湿润，盖上盖子，</a:t>
            </a:r>
            <a:r>
              <a:rPr lang="zh-CN" altLang="en-US" sz="5400" dirty="0" smtClean="0">
                <a:solidFill>
                  <a:srgbClr val="FF0000"/>
                </a:solidFill>
                <a:latin typeface="+mn-ea"/>
              </a:rPr>
              <a:t>作用</a:t>
            </a:r>
            <a:r>
              <a:rPr lang="en-US" altLang="zh-CN" sz="5400" dirty="0" smtClean="0">
                <a:solidFill>
                  <a:srgbClr val="FF0000"/>
                </a:solidFill>
                <a:latin typeface="+mn-ea"/>
              </a:rPr>
              <a:t>30</a:t>
            </a:r>
            <a:r>
              <a:rPr lang="zh-CN" altLang="en-US" sz="5400" dirty="0" smtClean="0">
                <a:solidFill>
                  <a:srgbClr val="FF0000"/>
                </a:solidFill>
                <a:latin typeface="+mn-ea"/>
              </a:rPr>
              <a:t>分钟后，</a:t>
            </a:r>
            <a:r>
              <a:rPr lang="zh-CN" altLang="en-US" sz="5400" dirty="0" smtClean="0">
                <a:latin typeface="+mn-ea"/>
              </a:rPr>
              <a:t>作为生活垃圾处理。</a:t>
            </a:r>
            <a:r>
              <a:rPr lang="zh-CN" altLang="en-US" sz="5400" dirty="0" smtClean="0"/>
              <a:t>垃圾桶消毒，</a:t>
            </a:r>
            <a:r>
              <a:rPr lang="zh-CN" altLang="en-US" sz="5400" dirty="0" smtClean="0">
                <a:latin typeface="+mn-ea"/>
              </a:rPr>
              <a:t>可用</a:t>
            </a:r>
            <a:r>
              <a:rPr lang="zh-CN" altLang="en-US" sz="5400" dirty="0" smtClean="0">
                <a:solidFill>
                  <a:srgbClr val="FF0000"/>
                </a:solidFill>
                <a:latin typeface="+mn-ea"/>
              </a:rPr>
              <a:t>有效氯</a:t>
            </a:r>
            <a:r>
              <a:rPr lang="en-US" altLang="zh-CN" sz="5400" dirty="0" smtClean="0">
                <a:solidFill>
                  <a:srgbClr val="FF0000"/>
                </a:solidFill>
                <a:latin typeface="+mn-ea"/>
              </a:rPr>
              <a:t>500mg/L </a:t>
            </a:r>
            <a:r>
              <a:rPr lang="zh-CN" altLang="en-US" sz="5400" dirty="0" smtClean="0">
                <a:solidFill>
                  <a:srgbClr val="FF0000"/>
                </a:solidFill>
                <a:latin typeface="+mn-ea"/>
              </a:rPr>
              <a:t>消毒剂</a:t>
            </a:r>
            <a:r>
              <a:rPr lang="zh-CN" altLang="en-US" sz="5400" dirty="0" smtClean="0">
                <a:latin typeface="+mn-ea"/>
              </a:rPr>
              <a:t>溶液喷洒，盖上盖子，作用</a:t>
            </a:r>
            <a:r>
              <a:rPr lang="en-US" altLang="zh-CN" sz="5400" dirty="0" smtClean="0">
                <a:latin typeface="+mn-ea"/>
              </a:rPr>
              <a:t>30</a:t>
            </a:r>
            <a:r>
              <a:rPr lang="zh-CN" altLang="en-US" sz="5500" dirty="0" smtClean="0"/>
              <a:t>分钟后。每日清运垃圾，每日清洁、消毒垃圾桶</a:t>
            </a:r>
            <a:r>
              <a:rPr lang="zh-CN" altLang="en-US" sz="8000" dirty="0" smtClean="0"/>
              <a:t>。 </a:t>
            </a: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9" name="Picture 4" descr="C:\Users\ASUS\Desktop\timg.jpg"/>
          <p:cNvPicPr>
            <a:picLocks noChangeAspect="1" noChangeArrowheads="1"/>
          </p:cNvPicPr>
          <p:nvPr/>
        </p:nvPicPr>
        <p:blipFill>
          <a:blip r:embed="rId2"/>
          <a:srcRect/>
          <a:stretch>
            <a:fillRect/>
          </a:stretch>
        </p:blipFill>
        <p:spPr bwMode="auto">
          <a:xfrm>
            <a:off x="1785918" y="3143248"/>
            <a:ext cx="5429288" cy="2786082"/>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（六）有关注意事项。</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70000"/>
              </a:lnSpc>
              <a:buNone/>
            </a:pPr>
            <a:r>
              <a:rPr lang="en-US" altLang="zh-CN" sz="8000" dirty="0" smtClean="0">
                <a:latin typeface="+mn-ea"/>
              </a:rPr>
              <a:t>1.</a:t>
            </a:r>
            <a:r>
              <a:rPr lang="zh-CN" altLang="en-US" sz="8000" dirty="0" smtClean="0">
                <a:latin typeface="+mn-ea"/>
              </a:rPr>
              <a:t>消毒人员的个人防护。配置和使用化学消毒剂时，应做好个人防护，穿工作服（隔离衣）、戴长袖橡胶手套、一次性使用医用外科口罩。消毒完成后立即洗手。儿童请勿触碰。</a:t>
            </a:r>
          </a:p>
          <a:p>
            <a:pPr>
              <a:lnSpc>
                <a:spcPct val="170000"/>
              </a:lnSpc>
              <a:buNone/>
            </a:pPr>
            <a:r>
              <a:rPr lang="en-US" altLang="zh-CN" sz="8000" dirty="0" smtClean="0">
                <a:latin typeface="+mn-ea"/>
              </a:rPr>
              <a:t>2.</a:t>
            </a:r>
            <a:r>
              <a:rPr lang="zh-CN" altLang="en-US" sz="8000" dirty="0" smtClean="0">
                <a:latin typeface="+mn-ea"/>
              </a:rPr>
              <a:t>根据学校实际，选择经济、方便、有效的消毒方法</a:t>
            </a:r>
            <a:r>
              <a:rPr lang="zh-CN" altLang="en-US" sz="8000" dirty="0" smtClean="0">
                <a:latin typeface="+mn-ea"/>
              </a:rPr>
              <a:t>。做好相应的消毒消杀工作记录。</a:t>
            </a:r>
            <a:endParaRPr lang="zh-CN" altLang="en-US" sz="8000" dirty="0" smtClean="0">
              <a:latin typeface="+mn-ea"/>
            </a:endParaRPr>
          </a:p>
          <a:p>
            <a:pPr>
              <a:lnSpc>
                <a:spcPct val="160000"/>
              </a:lnSpc>
              <a:buNone/>
            </a:pP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（六）有关注意事项。</a:t>
            </a:r>
            <a:endParaRPr lang="zh-CN" altLang="en-US" b="1" dirty="0"/>
          </a:p>
        </p:txBody>
      </p:sp>
      <p:pic>
        <p:nvPicPr>
          <p:cNvPr id="2050" name="Picture 2"/>
          <p:cNvPicPr>
            <a:picLocks noGrp="1" noChangeAspect="1" noChangeArrowheads="1"/>
          </p:cNvPicPr>
          <p:nvPr>
            <p:ph idx="1"/>
          </p:nvPr>
        </p:nvPicPr>
        <p:blipFill>
          <a:blip r:embed="rId2"/>
          <a:srcRect b="5905"/>
          <a:stretch>
            <a:fillRect/>
          </a:stretch>
        </p:blipFill>
        <p:spPr bwMode="auto">
          <a:xfrm>
            <a:off x="1214414" y="1656996"/>
            <a:ext cx="6715172" cy="39865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当前形势</a:t>
            </a:r>
            <a:endParaRPr lang="zh-CN" altLang="en-US" b="1" dirty="0"/>
          </a:p>
        </p:txBody>
      </p:sp>
      <p:sp>
        <p:nvSpPr>
          <p:cNvPr id="3" name="内容占位符 2"/>
          <p:cNvSpPr>
            <a:spLocks noGrp="1"/>
          </p:cNvSpPr>
          <p:nvPr>
            <p:ph idx="1"/>
          </p:nvPr>
        </p:nvSpPr>
        <p:spPr>
          <a:xfrm>
            <a:off x="285720" y="1142984"/>
            <a:ext cx="8229600" cy="2185990"/>
          </a:xfrm>
          <a:noFill/>
          <a:ln>
            <a:noFill/>
          </a:ln>
          <a:extLst>
            <a:ext uri="{909E8E84-426E-40DD-AFC4-6F175D3DCCD1}">
              <a14:hiddenFill xmlns="" xmlns:a14="http://schemas.microsoft.com/office/drawing/2010/main">
                <a:solidFill>
                  <a:schemeClr val="accent2"/>
                </a:solidFill>
              </a14:hiddenFill>
            </a:ext>
          </a:extLst>
        </p:spPr>
        <p:style>
          <a:lnRef idx="2">
            <a:schemeClr val="dk1"/>
          </a:lnRef>
          <a:fillRef idx="1">
            <a:schemeClr val="lt1"/>
          </a:fillRef>
          <a:effectRef idx="0">
            <a:schemeClr val="dk1"/>
          </a:effectRef>
          <a:fontRef idx="minor">
            <a:schemeClr val="dk1"/>
          </a:fontRef>
        </p:style>
        <p:txBody>
          <a:bodyPr/>
          <a:lstStyle/>
          <a:p>
            <a:pPr>
              <a:lnSpc>
                <a:spcPct val="150000"/>
              </a:lnSpc>
              <a:buNone/>
            </a:pPr>
            <a:r>
              <a:rPr lang="zh-CN" altLang="en-US" dirty="0" smtClean="0">
                <a:solidFill>
                  <a:srgbClr val="000000"/>
                </a:solidFill>
                <a:latin typeface="PingFangSC-light"/>
              </a:rPr>
              <a:t>        </a:t>
            </a:r>
            <a:r>
              <a:rPr lang="zh-CN" altLang="en-US" sz="2400" dirty="0" smtClean="0">
                <a:solidFill>
                  <a:srgbClr val="000000"/>
                </a:solidFill>
                <a:latin typeface="PingFangSC-light"/>
              </a:rPr>
              <a:t>由于新冠肺炎疫情防控需要，各地响应教育部通知延期开学。目前，随着返岗复工的陆续进行，接下来将面临学生返校开学。</a:t>
            </a:r>
            <a:endParaRPr lang="en-US" altLang="zh-CN" sz="2400" dirty="0" smtClean="0">
              <a:solidFill>
                <a:srgbClr val="000000"/>
              </a:solidFill>
              <a:latin typeface="PingFangSC-light"/>
            </a:endParaRPr>
          </a:p>
          <a:p>
            <a:pPr>
              <a:lnSpc>
                <a:spcPct val="150000"/>
              </a:lnSpc>
              <a:buNone/>
            </a:pPr>
            <a:endParaRPr lang="zh-CN" altLang="en-US" sz="2400" dirty="0"/>
          </a:p>
        </p:txBody>
      </p:sp>
      <p:pic>
        <p:nvPicPr>
          <p:cNvPr id="2055" name="Picture 7"/>
          <p:cNvPicPr>
            <a:picLocks noChangeAspect="1" noChangeArrowheads="1"/>
          </p:cNvPicPr>
          <p:nvPr/>
        </p:nvPicPr>
        <p:blipFill>
          <a:blip r:embed="rId2"/>
          <a:srcRect/>
          <a:stretch>
            <a:fillRect/>
          </a:stretch>
        </p:blipFill>
        <p:spPr bwMode="auto">
          <a:xfrm>
            <a:off x="1643042" y="3028971"/>
            <a:ext cx="6000792" cy="34004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（六）有关注意事项。</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70000"/>
              </a:lnSpc>
              <a:buNone/>
            </a:pPr>
            <a:r>
              <a:rPr lang="en-US" altLang="zh-CN" sz="8000" dirty="0" smtClean="0">
                <a:latin typeface="+mn-ea"/>
              </a:rPr>
              <a:t>3.</a:t>
            </a:r>
            <a:r>
              <a:rPr lang="zh-CN" altLang="en-US" sz="8000" dirty="0" smtClean="0">
                <a:latin typeface="+mn-ea"/>
              </a:rPr>
              <a:t>确保消毒剂在有效期内使用，按照说明书配制消毒液，消毒药械应符合国家消毒产品相关要求。</a:t>
            </a:r>
          </a:p>
          <a:p>
            <a:pPr>
              <a:lnSpc>
                <a:spcPct val="170000"/>
              </a:lnSpc>
              <a:buNone/>
            </a:pPr>
            <a:r>
              <a:rPr lang="en-US" altLang="zh-CN" sz="8000" dirty="0" smtClean="0">
                <a:latin typeface="+mn-ea"/>
              </a:rPr>
              <a:t>4.</a:t>
            </a:r>
            <a:r>
              <a:rPr lang="zh-CN" altLang="en-US" sz="8000" dirty="0" smtClean="0">
                <a:latin typeface="+mn-ea"/>
              </a:rPr>
              <a:t>使用酒精消毒的场所，严禁使用明火，注意消防隐患。清洁或消毒后应设置警示标识，避免跌倒</a:t>
            </a:r>
            <a:r>
              <a:rPr lang="zh-CN" altLang="en-US" sz="6200" dirty="0" smtClean="0">
                <a:latin typeface="+mn-ea"/>
              </a:rPr>
              <a:t>。</a:t>
            </a:r>
          </a:p>
          <a:p>
            <a:pPr>
              <a:lnSpc>
                <a:spcPct val="160000"/>
              </a:lnSpc>
              <a:buNone/>
            </a:pP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s://ss1.bdstatic.com/70cFvXSh_Q1YnxGkpoWK1HF6hhy/it/u=828103652,3934098387&amp;fm=11&amp;gp=0.jpg"/>
          <p:cNvPicPr>
            <a:picLocks noChangeAspect="1" noChangeArrowheads="1"/>
          </p:cNvPicPr>
          <p:nvPr/>
        </p:nvPicPr>
        <p:blipFill>
          <a:blip r:embed="rId2"/>
          <a:srcRect/>
          <a:stretch>
            <a:fillRect/>
          </a:stretch>
        </p:blipFill>
        <p:spPr bwMode="auto">
          <a:xfrm>
            <a:off x="785786" y="857232"/>
            <a:ext cx="7786742" cy="514353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fontScale="90000"/>
          </a:bodyPr>
          <a:lstStyle/>
          <a:p>
            <a:r>
              <a:rPr lang="zh-CN" altLang="en-US" b="1" dirty="0" smtClean="0"/>
              <a:t>学校预防工作的必要性 </a:t>
            </a:r>
            <a:br>
              <a:rPr lang="zh-CN" altLang="en-US" b="1" dirty="0" smtClean="0"/>
            </a:br>
            <a:endParaRPr lang="zh-CN" altLang="en-US" b="1" dirty="0"/>
          </a:p>
        </p:txBody>
      </p:sp>
      <p:sp>
        <p:nvSpPr>
          <p:cNvPr id="3" name="内容占位符 2"/>
          <p:cNvSpPr>
            <a:spLocks noGrp="1"/>
          </p:cNvSpPr>
          <p:nvPr>
            <p:ph idx="1"/>
          </p:nvPr>
        </p:nvSpPr>
        <p:spPr>
          <a:xfrm>
            <a:off x="428596" y="1285860"/>
            <a:ext cx="8229600" cy="4525963"/>
          </a:xfrm>
        </p:spPr>
        <p:txBody>
          <a:bodyPr>
            <a:normAutofit fontScale="97500"/>
          </a:bodyPr>
          <a:lstStyle/>
          <a:p>
            <a:pPr>
              <a:lnSpc>
                <a:spcPct val="150000"/>
              </a:lnSpc>
              <a:buNone/>
            </a:pPr>
            <a:r>
              <a:rPr lang="zh-CN" altLang="en-US" sz="2400" dirty="0" smtClean="0"/>
              <a:t>              学校是一个特殊的公共空间，其人员的聚集和流动都有其特殊性 。青少年处在生长发育期， 代谢机能旺盛， 活泼好动， 对疾病防范意识差， 属易感染人群。而学校一旦出现疫情，不但严重危害学生的身体健康 还将产生极大的社会影响。在新型冠状病毒流行期间，做好校园消毒预防工作防止新冠病毒在校园出现、 传播意义重大，不可掉以轻心。 </a:t>
            </a:r>
            <a:br>
              <a:rPr lang="zh-CN" altLang="en-US" sz="2400" dirty="0" smtClean="0"/>
            </a:b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b="1" dirty="0" smtClean="0"/>
              <a:t>学校消毒的具体思路 </a:t>
            </a:r>
            <a:br>
              <a:rPr lang="zh-CN" altLang="en-US" b="1" dirty="0" smtClean="0"/>
            </a:br>
            <a:endParaRPr lang="zh-CN" altLang="en-US" b="1" dirty="0"/>
          </a:p>
        </p:txBody>
      </p:sp>
      <p:sp>
        <p:nvSpPr>
          <p:cNvPr id="3" name="内容占位符 2"/>
          <p:cNvSpPr>
            <a:spLocks noGrp="1"/>
          </p:cNvSpPr>
          <p:nvPr>
            <p:ph idx="1"/>
          </p:nvPr>
        </p:nvSpPr>
        <p:spPr>
          <a:xfrm>
            <a:off x="500034" y="1000108"/>
            <a:ext cx="8229600" cy="4525963"/>
          </a:xfrm>
        </p:spPr>
        <p:txBody>
          <a:bodyPr>
            <a:normAutofit fontScale="97500" lnSpcReduction="10000"/>
          </a:bodyPr>
          <a:lstStyle/>
          <a:p>
            <a:pPr>
              <a:lnSpc>
                <a:spcPct val="150000"/>
              </a:lnSpc>
              <a:buNone/>
            </a:pPr>
            <a:r>
              <a:rPr lang="zh-CN" altLang="en-US" sz="2400" dirty="0" smtClean="0"/>
              <a:t>学校就是个小社会， 人类各种聚集方式和类型一应俱全。 而且频次更高， 时间更长。 针对学校内消毒对象和消毒</a:t>
            </a:r>
            <a:endParaRPr lang="en-US" altLang="zh-CN" sz="2400" dirty="0" smtClean="0"/>
          </a:p>
          <a:p>
            <a:pPr>
              <a:lnSpc>
                <a:spcPct val="150000"/>
              </a:lnSpc>
              <a:buNone/>
            </a:pPr>
            <a:r>
              <a:rPr lang="zh-CN" altLang="en-US" sz="2400" dirty="0" smtClean="0"/>
              <a:t>环境的不同，要做到消毒和预防并</a:t>
            </a:r>
            <a:endParaRPr lang="en-US" altLang="zh-CN" sz="2400" dirty="0" smtClean="0"/>
          </a:p>
          <a:p>
            <a:pPr>
              <a:lnSpc>
                <a:spcPct val="150000"/>
              </a:lnSpc>
              <a:buNone/>
            </a:pPr>
            <a:r>
              <a:rPr lang="zh-CN" altLang="en-US" sz="2400" dirty="0" smtClean="0"/>
              <a:t>重。对外要切断毒源，不让病毒进</a:t>
            </a:r>
            <a:endParaRPr lang="en-US" altLang="zh-CN" sz="2400" dirty="0" smtClean="0"/>
          </a:p>
          <a:p>
            <a:pPr>
              <a:lnSpc>
                <a:spcPct val="150000"/>
              </a:lnSpc>
              <a:buNone/>
            </a:pPr>
            <a:r>
              <a:rPr lang="zh-CN" altLang="en-US" sz="2400" dirty="0" smtClean="0"/>
              <a:t>校门。对内做好物体表面日常消毒</a:t>
            </a:r>
            <a:endParaRPr lang="en-US" altLang="zh-CN" sz="2400" dirty="0" smtClean="0"/>
          </a:p>
          <a:p>
            <a:pPr>
              <a:lnSpc>
                <a:spcPct val="150000"/>
              </a:lnSpc>
              <a:buNone/>
            </a:pPr>
            <a:r>
              <a:rPr lang="zh-CN" altLang="en-US" sz="2400" dirty="0" smtClean="0"/>
              <a:t>和室内空间消毒，切断病毒传播的</a:t>
            </a:r>
            <a:endParaRPr lang="en-US" altLang="zh-CN" sz="2400" dirty="0" smtClean="0"/>
          </a:p>
          <a:p>
            <a:pPr>
              <a:lnSpc>
                <a:spcPct val="150000"/>
              </a:lnSpc>
              <a:buNone/>
            </a:pPr>
            <a:r>
              <a:rPr lang="zh-CN" altLang="en-US" sz="2400" dirty="0" smtClean="0"/>
              <a:t>途径，避免交叉传播和向社会扩散。 </a:t>
            </a:r>
            <a:br>
              <a:rPr lang="zh-CN" altLang="en-US" sz="2400" dirty="0" smtClean="0"/>
            </a:b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5" name="Picture 2" descr="D:\360安全浏览器下载\ABUIABACGAAguIPexQUo9MKKoQIwgQQ43wI!500x500.jpg"/>
          <p:cNvPicPr>
            <a:picLocks noChangeAspect="1" noChangeArrowheads="1"/>
          </p:cNvPicPr>
          <p:nvPr/>
        </p:nvPicPr>
        <p:blipFill>
          <a:blip r:embed="rId2"/>
          <a:srcRect/>
          <a:stretch>
            <a:fillRect/>
          </a:stretch>
        </p:blipFill>
        <p:spPr bwMode="auto">
          <a:xfrm>
            <a:off x="5214942" y="2071678"/>
            <a:ext cx="3500462" cy="328614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596" y="500042"/>
            <a:ext cx="8229600" cy="1143000"/>
          </a:xfrm>
        </p:spPr>
        <p:txBody>
          <a:bodyPr>
            <a:normAutofit fontScale="90000"/>
          </a:bodyPr>
          <a:lstStyle/>
          <a:p>
            <a:r>
              <a:rPr lang="zh-CN" altLang="en-US" b="1" dirty="0" smtClean="0"/>
              <a:t>学校消毒预防的重点区域 </a:t>
            </a:r>
            <a:br>
              <a:rPr lang="zh-CN" altLang="en-US" b="1" dirty="0" smtClean="0"/>
            </a:br>
            <a:endParaRPr lang="zh-CN" altLang="en-US" b="1" dirty="0"/>
          </a:p>
        </p:txBody>
      </p:sp>
      <p:sp>
        <p:nvSpPr>
          <p:cNvPr id="3" name="内容占位符 2"/>
          <p:cNvSpPr>
            <a:spLocks noGrp="1"/>
          </p:cNvSpPr>
          <p:nvPr>
            <p:ph idx="1"/>
          </p:nvPr>
        </p:nvSpPr>
        <p:spPr>
          <a:xfrm>
            <a:off x="428596" y="1214422"/>
            <a:ext cx="8229600" cy="5214974"/>
          </a:xfrm>
        </p:spPr>
        <p:txBody>
          <a:bodyPr>
            <a:normAutofit fontScale="97500"/>
          </a:bodyPr>
          <a:lstStyle/>
          <a:p>
            <a:pPr>
              <a:lnSpc>
                <a:spcPct val="150000"/>
              </a:lnSpc>
              <a:buNone/>
            </a:pPr>
            <a:r>
              <a:rPr lang="zh-CN" altLang="en-US" sz="2400" dirty="0" smtClean="0"/>
              <a:t>    </a:t>
            </a:r>
            <a:r>
              <a:rPr lang="zh-CN" altLang="en-US" sz="2400" dirty="0" smtClean="0">
                <a:solidFill>
                  <a:srgbClr val="FF0000"/>
                </a:solidFill>
              </a:rPr>
              <a:t> 消毒</a:t>
            </a:r>
            <a:r>
              <a:rPr lang="zh-CN" altLang="en-US" sz="2400" dirty="0" smtClean="0"/>
              <a:t>是切断传染病传播途径最有效的方法之一。消毒对象包括</a:t>
            </a:r>
            <a:r>
              <a:rPr lang="zh-CN" altLang="en-US" sz="2400" dirty="0" smtClean="0">
                <a:solidFill>
                  <a:srgbClr val="FF0000"/>
                </a:solidFill>
              </a:rPr>
              <a:t>教室、办公室、食堂、寝室、卫生间、电梯、实验室、功能室、图书室、校车</a:t>
            </a:r>
            <a:r>
              <a:rPr lang="zh-CN" altLang="en-US" sz="2400" dirty="0" smtClean="0"/>
              <a:t>等场所或工具的地面、空气、墙面及物品表面等。依据疫情进展，可分</a:t>
            </a:r>
            <a:r>
              <a:rPr lang="zh-CN" altLang="en-US" sz="2400" dirty="0" smtClean="0">
                <a:solidFill>
                  <a:srgbClr val="FF0000"/>
                </a:solidFill>
              </a:rPr>
              <a:t>预防性消毒、随时消毒、终末消毒</a:t>
            </a:r>
            <a:r>
              <a:rPr lang="zh-CN" altLang="en-US" sz="2400" dirty="0" smtClean="0"/>
              <a:t>三类。</a:t>
            </a:r>
            <a:br>
              <a:rPr lang="zh-CN" altLang="en-US" sz="2400" dirty="0" smtClean="0"/>
            </a:b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5" name="Picture 5" descr="D:\360安全浏览器下载\ABUIABACGAAg8ueU8gUo4OCdzAcw9AM4zQI.jpg"/>
          <p:cNvPicPr>
            <a:picLocks noChangeAspect="1" noChangeArrowheads="1"/>
          </p:cNvPicPr>
          <p:nvPr/>
        </p:nvPicPr>
        <p:blipFill>
          <a:blip r:embed="rId2"/>
          <a:srcRect/>
          <a:stretch>
            <a:fillRect/>
          </a:stretch>
        </p:blipFill>
        <p:spPr bwMode="auto">
          <a:xfrm>
            <a:off x="2500298" y="3357562"/>
            <a:ext cx="4357718" cy="300039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zh-CN" altLang="en-US" sz="8000" dirty="0" smtClean="0">
                <a:latin typeface="+mn-ea"/>
              </a:rPr>
              <a:t>   常用于无传染病状态，疫情防控期间，应每天至少</a:t>
            </a:r>
            <a:r>
              <a:rPr lang="en-US" altLang="zh-CN" sz="8000" dirty="0" smtClean="0">
                <a:latin typeface="+mn-ea"/>
              </a:rPr>
              <a:t>1</a:t>
            </a:r>
            <a:r>
              <a:rPr lang="zh-CN" altLang="en-US" sz="8000" dirty="0" smtClean="0">
                <a:latin typeface="+mn-ea"/>
              </a:rPr>
              <a:t>次。</a:t>
            </a:r>
          </a:p>
          <a:p>
            <a:pPr>
              <a:lnSpc>
                <a:spcPct val="160000"/>
              </a:lnSpc>
              <a:buNone/>
            </a:pPr>
            <a:r>
              <a:rPr lang="en-US" altLang="zh-CN" sz="8000" dirty="0" smtClean="0">
                <a:solidFill>
                  <a:srgbClr val="FF0000"/>
                </a:solidFill>
                <a:latin typeface="+mn-ea"/>
              </a:rPr>
              <a:t>      1.</a:t>
            </a:r>
            <a:r>
              <a:rPr lang="zh-CN" altLang="en-US" sz="8000" dirty="0" smtClean="0">
                <a:solidFill>
                  <a:srgbClr val="FF0000"/>
                </a:solidFill>
                <a:latin typeface="+mn-ea"/>
              </a:rPr>
              <a:t>教室、图书馆、实验室、宿舍、办公室：以通风换气为主，减少使用中央空调，最好门口铺设消毒脚踏垫，</a:t>
            </a:r>
            <a:r>
              <a:rPr lang="zh-CN" altLang="en-US" sz="8000" dirty="0" smtClean="0">
                <a:latin typeface="+mn-ea"/>
              </a:rPr>
              <a:t>在午休、体育课、课间等时间段进行，</a:t>
            </a:r>
            <a:r>
              <a:rPr lang="zh-CN" altLang="en-US" sz="8000" dirty="0" smtClean="0">
                <a:solidFill>
                  <a:srgbClr val="FF0000"/>
                </a:solidFill>
                <a:latin typeface="+mn-ea"/>
              </a:rPr>
              <a:t>每天通风</a:t>
            </a:r>
            <a:r>
              <a:rPr lang="en-US" altLang="zh-CN" sz="8000" dirty="0" smtClean="0">
                <a:solidFill>
                  <a:srgbClr val="FF0000"/>
                </a:solidFill>
                <a:latin typeface="+mn-ea"/>
              </a:rPr>
              <a:t>2-3</a:t>
            </a:r>
            <a:r>
              <a:rPr lang="zh-CN" altLang="en-US" sz="8000" dirty="0" smtClean="0">
                <a:solidFill>
                  <a:srgbClr val="FF0000"/>
                </a:solidFill>
                <a:latin typeface="+mn-ea"/>
              </a:rPr>
              <a:t>次</a:t>
            </a:r>
            <a:r>
              <a:rPr lang="zh-CN" altLang="en-US" sz="8000" dirty="0" smtClean="0">
                <a:latin typeface="+mn-ea"/>
              </a:rPr>
              <a:t>，</a:t>
            </a:r>
            <a:r>
              <a:rPr lang="zh-CN" altLang="en-US" sz="8000" dirty="0" smtClean="0">
                <a:solidFill>
                  <a:srgbClr val="FF0000"/>
                </a:solidFill>
                <a:latin typeface="+mn-ea"/>
              </a:rPr>
              <a:t>每次</a:t>
            </a:r>
            <a:r>
              <a:rPr lang="en-US" altLang="zh-CN" sz="8000" dirty="0" smtClean="0">
                <a:solidFill>
                  <a:srgbClr val="FF0000"/>
                </a:solidFill>
                <a:latin typeface="+mn-ea"/>
              </a:rPr>
              <a:t>30</a:t>
            </a:r>
            <a:r>
              <a:rPr lang="zh-CN" altLang="en-US" sz="8000" dirty="0" smtClean="0">
                <a:solidFill>
                  <a:srgbClr val="FF0000"/>
                </a:solidFill>
                <a:latin typeface="+mn-ea"/>
              </a:rPr>
              <a:t>分钟以上</a:t>
            </a:r>
            <a:r>
              <a:rPr lang="zh-CN" altLang="en-US" sz="8000" dirty="0" smtClean="0">
                <a:latin typeface="+mn-ea"/>
              </a:rPr>
              <a:t>。有条件的学校，可采用紫外灯照射，注意一定在无人状态下使用，安装量不少于</a:t>
            </a:r>
            <a:r>
              <a:rPr lang="en-US" altLang="zh-CN" sz="8000" dirty="0" smtClean="0">
                <a:latin typeface="+mn-ea"/>
              </a:rPr>
              <a:t>1.5</a:t>
            </a:r>
            <a:r>
              <a:rPr lang="zh-CN" altLang="en-US" sz="8000" dirty="0" smtClean="0">
                <a:latin typeface="+mn-ea"/>
              </a:rPr>
              <a:t>瓦</a:t>
            </a:r>
            <a:r>
              <a:rPr lang="en-US" altLang="zh-CN" sz="8000" dirty="0" smtClean="0">
                <a:latin typeface="+mn-ea"/>
              </a:rPr>
              <a:t>/</a:t>
            </a:r>
            <a:r>
              <a:rPr lang="zh-CN" altLang="en-US" sz="8000" dirty="0" smtClean="0">
                <a:latin typeface="+mn-ea"/>
              </a:rPr>
              <a:t>米</a:t>
            </a:r>
            <a:r>
              <a:rPr lang="en-US" altLang="zh-CN" sz="8000" baseline="30000" dirty="0" smtClean="0">
                <a:latin typeface="+mn-ea"/>
              </a:rPr>
              <a:t>3</a:t>
            </a:r>
            <a:r>
              <a:rPr lang="zh-CN" altLang="en-US" sz="8000" dirty="0" smtClean="0">
                <a:latin typeface="+mn-ea"/>
              </a:rPr>
              <a:t>，安装高度为</a:t>
            </a:r>
            <a:r>
              <a:rPr lang="en-US" altLang="zh-CN" sz="8000" dirty="0" smtClean="0">
                <a:latin typeface="+mn-ea"/>
              </a:rPr>
              <a:t>1.8-2.2</a:t>
            </a:r>
            <a:r>
              <a:rPr lang="zh-CN" altLang="en-US" sz="8000" dirty="0" smtClean="0">
                <a:latin typeface="+mn-ea"/>
              </a:rPr>
              <a:t>米，照射至少</a:t>
            </a:r>
            <a:r>
              <a:rPr lang="en-US" altLang="zh-CN" sz="8000" dirty="0" smtClean="0">
                <a:latin typeface="+mn-ea"/>
              </a:rPr>
              <a:t>30</a:t>
            </a:r>
            <a:r>
              <a:rPr lang="zh-CN" altLang="en-US" sz="8000" dirty="0" smtClean="0">
                <a:latin typeface="+mn-ea"/>
              </a:rPr>
              <a:t>分钟，消毒后应及时通风换气。</a:t>
            </a:r>
          </a:p>
          <a:p>
            <a:pPr>
              <a:lnSpc>
                <a:spcPct val="160000"/>
              </a:lnSpc>
              <a:buNone/>
            </a:pP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16386" name="Picture 2" descr="https://timgsa.baidu.com/timg?image&amp;quality=80&amp;size=b9999_10000&amp;sec=1583145018924&amp;di=eb76ede290383fef5dc2ea3cb7cd158f&amp;imgtype=jpg&amp;src=http%3A%2F%2F5b0988e595225.cdn.sohucs.com%2Fimages%2F20180204%2F586b607c1a01466494cd0c359880ae2e.jpeg"/>
          <p:cNvPicPr>
            <a:picLocks noChangeAspect="1" noChangeArrowheads="1"/>
          </p:cNvPicPr>
          <p:nvPr/>
        </p:nvPicPr>
        <p:blipFill>
          <a:blip r:embed="rId2"/>
          <a:srcRect/>
          <a:stretch>
            <a:fillRect/>
          </a:stretch>
        </p:blipFill>
        <p:spPr bwMode="auto">
          <a:xfrm>
            <a:off x="2071670" y="4143380"/>
            <a:ext cx="6000792" cy="17859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en-US" altLang="zh-CN" sz="8000" dirty="0" smtClean="0">
                <a:latin typeface="+mn-ea"/>
              </a:rPr>
              <a:t>2.</a:t>
            </a:r>
            <a:r>
              <a:rPr lang="zh-CN" altLang="en-US" sz="8000" dirty="0" smtClean="0">
                <a:latin typeface="+mn-ea"/>
              </a:rPr>
              <a:t>环境和物体表面消毒：师生离场或下课后，用擦拭或喷洒法进行，</a:t>
            </a:r>
            <a:r>
              <a:rPr lang="zh-CN" altLang="en-US" sz="8000" dirty="0" smtClean="0">
                <a:solidFill>
                  <a:srgbClr val="FF0000"/>
                </a:solidFill>
                <a:latin typeface="+mn-ea"/>
              </a:rPr>
              <a:t>每天至少一次</a:t>
            </a:r>
            <a:r>
              <a:rPr lang="zh-CN" altLang="en-US" sz="8000" dirty="0" smtClean="0">
                <a:latin typeface="+mn-ea"/>
              </a:rPr>
              <a:t>。地面可用有效氯浓度为</a:t>
            </a:r>
            <a:r>
              <a:rPr lang="en-US" altLang="zh-CN" sz="8000" dirty="0" smtClean="0">
                <a:solidFill>
                  <a:srgbClr val="FF0000"/>
                </a:solidFill>
                <a:latin typeface="+mn-ea"/>
              </a:rPr>
              <a:t>250-500mg/L</a:t>
            </a:r>
            <a:r>
              <a:rPr lang="zh-CN" altLang="en-US" sz="8000" dirty="0" smtClean="0">
                <a:latin typeface="+mn-ea"/>
              </a:rPr>
              <a:t>的</a:t>
            </a:r>
            <a:r>
              <a:rPr lang="zh-CN" altLang="en-US" sz="8000" dirty="0" smtClean="0">
                <a:solidFill>
                  <a:srgbClr val="FF0000"/>
                </a:solidFill>
                <a:latin typeface="+mn-ea"/>
              </a:rPr>
              <a:t>含氯消毒剂</a:t>
            </a:r>
            <a:r>
              <a:rPr lang="zh-CN" altLang="en-US" sz="8000" dirty="0" smtClean="0">
                <a:latin typeface="+mn-ea"/>
              </a:rPr>
              <a:t>拖拭；讲台、课桌椅、门窗把手等高频接触的部位可用</a:t>
            </a:r>
            <a:r>
              <a:rPr lang="en-US" altLang="zh-CN" sz="8000" dirty="0" smtClean="0">
                <a:solidFill>
                  <a:srgbClr val="FF0000"/>
                </a:solidFill>
                <a:latin typeface="+mn-ea"/>
              </a:rPr>
              <a:t>250-500mg/L</a:t>
            </a:r>
            <a:r>
              <a:rPr lang="zh-CN" altLang="en-US" sz="8000" dirty="0" smtClean="0">
                <a:latin typeface="+mn-ea"/>
              </a:rPr>
              <a:t>的</a:t>
            </a:r>
            <a:r>
              <a:rPr lang="zh-CN" altLang="en-US" sz="8000" dirty="0" smtClean="0">
                <a:solidFill>
                  <a:srgbClr val="FF0000"/>
                </a:solidFill>
                <a:latin typeface="+mn-ea"/>
              </a:rPr>
              <a:t>含氯消毒剂</a:t>
            </a:r>
            <a:r>
              <a:rPr lang="zh-CN" altLang="en-US" sz="8000" dirty="0" smtClean="0">
                <a:latin typeface="+mn-ea"/>
              </a:rPr>
              <a:t>擦拭。为防止滑倒和保护皮肤，</a:t>
            </a:r>
            <a:endParaRPr lang="en-US" altLang="zh-CN" sz="8000" dirty="0" smtClean="0">
              <a:latin typeface="+mn-ea"/>
            </a:endParaRPr>
          </a:p>
          <a:p>
            <a:pPr>
              <a:lnSpc>
                <a:spcPct val="160000"/>
              </a:lnSpc>
              <a:buNone/>
            </a:pPr>
            <a:r>
              <a:rPr lang="zh-CN" altLang="en-US" sz="8000" dirty="0" smtClean="0">
                <a:latin typeface="+mn-ea"/>
              </a:rPr>
              <a:t>   在作用</a:t>
            </a:r>
            <a:r>
              <a:rPr lang="en-US" altLang="zh-CN" sz="8000" dirty="0" smtClean="0">
                <a:solidFill>
                  <a:srgbClr val="FF0000"/>
                </a:solidFill>
                <a:latin typeface="+mn-ea"/>
              </a:rPr>
              <a:t>30</a:t>
            </a:r>
            <a:r>
              <a:rPr lang="zh-CN" altLang="en-US" sz="8000" dirty="0" smtClean="0">
                <a:solidFill>
                  <a:srgbClr val="FF0000"/>
                </a:solidFill>
                <a:latin typeface="+mn-ea"/>
              </a:rPr>
              <a:t>分钟</a:t>
            </a:r>
            <a:r>
              <a:rPr lang="zh-CN" altLang="en-US" sz="8000" dirty="0" smtClean="0">
                <a:latin typeface="+mn-ea"/>
              </a:rPr>
              <a:t>后用干燥的清洁抹布</a:t>
            </a:r>
            <a:endParaRPr lang="en-US" altLang="zh-CN" sz="8000" dirty="0" smtClean="0">
              <a:latin typeface="+mn-ea"/>
            </a:endParaRPr>
          </a:p>
          <a:p>
            <a:pPr>
              <a:lnSpc>
                <a:spcPct val="160000"/>
              </a:lnSpc>
              <a:buNone/>
            </a:pPr>
            <a:r>
              <a:rPr lang="zh-CN" altLang="en-US" sz="8000" dirty="0" smtClean="0">
                <a:latin typeface="+mn-ea"/>
              </a:rPr>
              <a:t>（地面可用干燥的清洁拖布）擦拭干净。</a:t>
            </a:r>
            <a:endParaRPr lang="en-US" altLang="zh-CN" sz="8000" dirty="0" smtClean="0">
              <a:latin typeface="+mn-ea"/>
            </a:endParaRPr>
          </a:p>
          <a:p>
            <a:pPr>
              <a:lnSpc>
                <a:spcPct val="160000"/>
              </a:lnSpc>
              <a:buNone/>
            </a:pPr>
            <a:r>
              <a:rPr lang="zh-CN" altLang="en-US" sz="8000" dirty="0" smtClean="0">
                <a:solidFill>
                  <a:srgbClr val="FF0000"/>
                </a:solidFill>
                <a:latin typeface="+mn-ea"/>
              </a:rPr>
              <a:t>校车</a:t>
            </a:r>
            <a:r>
              <a:rPr lang="zh-CN" altLang="en-US" sz="8000" dirty="0" smtClean="0">
                <a:latin typeface="+mn-ea"/>
              </a:rPr>
              <a:t>可用</a:t>
            </a:r>
            <a:r>
              <a:rPr lang="en-US" altLang="zh-CN" sz="8000" dirty="0" smtClean="0">
                <a:solidFill>
                  <a:srgbClr val="FF0000"/>
                </a:solidFill>
                <a:latin typeface="+mn-ea"/>
              </a:rPr>
              <a:t>250-500mg/L</a:t>
            </a:r>
            <a:r>
              <a:rPr lang="zh-CN" altLang="en-US" sz="8000" dirty="0" smtClean="0">
                <a:latin typeface="+mn-ea"/>
              </a:rPr>
              <a:t>的</a:t>
            </a:r>
            <a:r>
              <a:rPr lang="zh-CN" altLang="en-US" sz="8000" dirty="0" smtClean="0">
                <a:solidFill>
                  <a:srgbClr val="FF0000"/>
                </a:solidFill>
                <a:latin typeface="+mn-ea"/>
              </a:rPr>
              <a:t>含氯消毒剂</a:t>
            </a:r>
            <a:r>
              <a:rPr lang="zh-CN" altLang="en-US" sz="8000" dirty="0" smtClean="0">
                <a:latin typeface="+mn-ea"/>
              </a:rPr>
              <a:t>擦拭，</a:t>
            </a:r>
            <a:endParaRPr lang="en-US" altLang="zh-CN" sz="8000" dirty="0" smtClean="0">
              <a:latin typeface="+mn-ea"/>
            </a:endParaRPr>
          </a:p>
          <a:p>
            <a:pPr>
              <a:lnSpc>
                <a:spcPct val="160000"/>
              </a:lnSpc>
              <a:buNone/>
            </a:pPr>
            <a:r>
              <a:rPr lang="zh-CN" altLang="en-US" sz="8000" dirty="0" smtClean="0">
                <a:solidFill>
                  <a:srgbClr val="FF0000"/>
                </a:solidFill>
                <a:latin typeface="+mn-ea"/>
              </a:rPr>
              <a:t>早、晚各一次</a:t>
            </a:r>
            <a:r>
              <a:rPr lang="zh-CN" altLang="en-US" sz="8000" dirty="0" smtClean="0">
                <a:latin typeface="+mn-ea"/>
              </a:rPr>
              <a:t>。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pic>
        <p:nvPicPr>
          <p:cNvPr id="4" name="Picture 5" descr="D:\360安全浏览器下载\ABUIABACGAAg-qXQ8QUoqprmkgcw9AM4zQI (1).jpg"/>
          <p:cNvPicPr>
            <a:picLocks noChangeAspect="1" noChangeArrowheads="1"/>
          </p:cNvPicPr>
          <p:nvPr/>
        </p:nvPicPr>
        <p:blipFill>
          <a:blip r:embed="rId2"/>
          <a:srcRect/>
          <a:stretch>
            <a:fillRect/>
          </a:stretch>
        </p:blipFill>
        <p:spPr bwMode="auto">
          <a:xfrm>
            <a:off x="5357818" y="2786058"/>
            <a:ext cx="3429024" cy="314327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25000" lnSpcReduction="20000"/>
          </a:bodyPr>
          <a:lstStyle/>
          <a:p>
            <a:pPr>
              <a:lnSpc>
                <a:spcPct val="160000"/>
              </a:lnSpc>
              <a:buNone/>
            </a:pPr>
            <a:r>
              <a:rPr lang="en-US" altLang="zh-CN" sz="8000" dirty="0" smtClean="0">
                <a:latin typeface="+mn-ea"/>
              </a:rPr>
              <a:t>3.</a:t>
            </a:r>
            <a:r>
              <a:rPr lang="zh-CN" altLang="en-US" sz="8000" dirty="0" smtClean="0">
                <a:latin typeface="+mn-ea"/>
              </a:rPr>
              <a:t>食堂消毒：餐饮具、厨具应先彻底清洗去污再消毒。首选热力消毒法，在水煮沸后持续加热消毒</a:t>
            </a:r>
            <a:r>
              <a:rPr lang="en-US" altLang="zh-CN" sz="8000" dirty="0" smtClean="0">
                <a:solidFill>
                  <a:srgbClr val="FF0000"/>
                </a:solidFill>
                <a:latin typeface="+mn-ea"/>
              </a:rPr>
              <a:t>15-30</a:t>
            </a:r>
            <a:r>
              <a:rPr lang="zh-CN" altLang="en-US" sz="8000" dirty="0" smtClean="0">
                <a:solidFill>
                  <a:srgbClr val="FF0000"/>
                </a:solidFill>
                <a:latin typeface="+mn-ea"/>
              </a:rPr>
              <a:t>分钟</a:t>
            </a:r>
            <a:r>
              <a:rPr lang="zh-CN" altLang="en-US" sz="8000" dirty="0" smtClean="0">
                <a:latin typeface="+mn-ea"/>
              </a:rPr>
              <a:t>；或在蒸汽产生后持续熏蒸</a:t>
            </a:r>
            <a:r>
              <a:rPr lang="en-US" altLang="zh-CN" sz="8000" dirty="0" smtClean="0">
                <a:latin typeface="+mn-ea"/>
              </a:rPr>
              <a:t>15-30</a:t>
            </a:r>
            <a:r>
              <a:rPr lang="zh-CN" altLang="en-US" sz="8000" dirty="0" smtClean="0">
                <a:latin typeface="+mn-ea"/>
              </a:rPr>
              <a:t>分钟（</a:t>
            </a:r>
            <a:r>
              <a:rPr lang="zh-CN" altLang="en-US" sz="8000" dirty="0" smtClean="0">
                <a:solidFill>
                  <a:srgbClr val="FF0000"/>
                </a:solidFill>
                <a:latin typeface="+mn-ea"/>
              </a:rPr>
              <a:t>温度为 </a:t>
            </a:r>
            <a:r>
              <a:rPr lang="en-US" altLang="zh-CN" sz="8000" dirty="0" smtClean="0">
                <a:solidFill>
                  <a:srgbClr val="FF0000"/>
                </a:solidFill>
                <a:latin typeface="+mn-ea"/>
              </a:rPr>
              <a:t>100</a:t>
            </a:r>
            <a:r>
              <a:rPr lang="zh-CN" altLang="en-US" sz="8000" dirty="0" smtClean="0">
                <a:solidFill>
                  <a:srgbClr val="FF0000"/>
                </a:solidFill>
                <a:latin typeface="+mn-ea"/>
              </a:rPr>
              <a:t>℃</a:t>
            </a:r>
            <a:r>
              <a:rPr lang="zh-CN" altLang="en-US" sz="8000" dirty="0" smtClean="0">
                <a:latin typeface="+mn-ea"/>
              </a:rPr>
              <a:t>） </a:t>
            </a:r>
            <a:r>
              <a:rPr lang="zh-CN" altLang="en-US" sz="2000" dirty="0" smtClean="0"/>
              <a:t> </a:t>
            </a:r>
            <a:r>
              <a:rPr lang="zh-CN" altLang="en-US" sz="8000" dirty="0" smtClean="0">
                <a:latin typeface="+mn-ea"/>
              </a:rPr>
              <a:t>。也可使用远红外线消毒柜，</a:t>
            </a:r>
            <a:r>
              <a:rPr lang="en-US" altLang="zh-CN" sz="8000" dirty="0" smtClean="0">
                <a:solidFill>
                  <a:srgbClr val="FF0000"/>
                </a:solidFill>
                <a:latin typeface="+mn-ea"/>
              </a:rPr>
              <a:t>125℃</a:t>
            </a:r>
            <a:r>
              <a:rPr lang="zh-CN" altLang="en-US" sz="8000" dirty="0" smtClean="0">
                <a:solidFill>
                  <a:srgbClr val="FF0000"/>
                </a:solidFill>
                <a:latin typeface="+mn-ea"/>
              </a:rPr>
              <a:t>维持</a:t>
            </a:r>
            <a:r>
              <a:rPr lang="en-US" altLang="zh-CN" sz="8000" dirty="0" smtClean="0">
                <a:solidFill>
                  <a:srgbClr val="FF0000"/>
                </a:solidFill>
                <a:latin typeface="+mn-ea"/>
              </a:rPr>
              <a:t>15-30</a:t>
            </a:r>
            <a:r>
              <a:rPr lang="zh-CN" altLang="en-US" sz="8000" dirty="0" smtClean="0">
                <a:solidFill>
                  <a:srgbClr val="FF0000"/>
                </a:solidFill>
                <a:latin typeface="+mn-ea"/>
              </a:rPr>
              <a:t>分钟</a:t>
            </a:r>
            <a:r>
              <a:rPr lang="zh-CN" altLang="en-US" sz="8000" dirty="0" smtClean="0">
                <a:latin typeface="+mn-ea"/>
              </a:rPr>
              <a:t>，温度降至</a:t>
            </a:r>
            <a:r>
              <a:rPr lang="en-US" altLang="zh-CN" sz="8000" dirty="0" smtClean="0">
                <a:latin typeface="+mn-ea"/>
              </a:rPr>
              <a:t>40℃</a:t>
            </a:r>
            <a:r>
              <a:rPr lang="zh-CN" altLang="en-US" sz="8000" dirty="0" smtClean="0">
                <a:latin typeface="+mn-ea"/>
              </a:rPr>
              <a:t>以下开箱使用；或使用自动冲洗消毒洗碗机。对不具备热力消毒的单位或不能使用热力消毒的食饮具可采用化学消毒法。</a:t>
            </a:r>
            <a:r>
              <a:rPr lang="zh-CN" altLang="en-US" sz="8000" dirty="0" smtClean="0">
                <a:solidFill>
                  <a:srgbClr val="FF0000"/>
                </a:solidFill>
                <a:latin typeface="+mn-ea"/>
              </a:rPr>
              <a:t>有效氯含量为</a:t>
            </a:r>
            <a:r>
              <a:rPr lang="en-US" altLang="zh-CN" sz="8000" dirty="0" smtClean="0">
                <a:solidFill>
                  <a:srgbClr val="FF0000"/>
                </a:solidFill>
                <a:latin typeface="+mn-ea"/>
              </a:rPr>
              <a:t>250-500mg/L </a:t>
            </a:r>
            <a:r>
              <a:rPr lang="zh-CN" altLang="en-US" sz="8000" dirty="0" smtClean="0">
                <a:latin typeface="+mn-ea"/>
              </a:rPr>
              <a:t>的含氯消毒液</a:t>
            </a:r>
            <a:r>
              <a:rPr lang="zh-CN" altLang="en-US" sz="8000" dirty="0" smtClean="0">
                <a:solidFill>
                  <a:srgbClr val="FF0000"/>
                </a:solidFill>
                <a:latin typeface="+mn-ea"/>
              </a:rPr>
              <a:t>浸泡</a:t>
            </a:r>
            <a:r>
              <a:rPr lang="en-US" altLang="zh-CN" sz="8000" dirty="0" smtClean="0">
                <a:solidFill>
                  <a:srgbClr val="FF0000"/>
                </a:solidFill>
                <a:latin typeface="+mn-ea"/>
              </a:rPr>
              <a:t>30</a:t>
            </a:r>
            <a:r>
              <a:rPr lang="zh-CN" altLang="en-US" sz="8000" dirty="0" smtClean="0">
                <a:solidFill>
                  <a:srgbClr val="FF0000"/>
                </a:solidFill>
                <a:latin typeface="+mn-ea"/>
              </a:rPr>
              <a:t>分钟</a:t>
            </a:r>
            <a:r>
              <a:rPr lang="zh-CN" altLang="en-US" sz="8000" dirty="0" smtClean="0">
                <a:latin typeface="+mn-ea"/>
              </a:rPr>
              <a:t>。 </a:t>
            </a:r>
            <a:r>
              <a:rPr lang="zh-CN" altLang="en-US" sz="8000" dirty="0" smtClean="0">
                <a:solidFill>
                  <a:srgbClr val="FF0000"/>
                </a:solidFill>
                <a:latin typeface="+mn-ea"/>
              </a:rPr>
              <a:t>消毒后清水冲洗、空干保存备用</a:t>
            </a:r>
            <a:r>
              <a:rPr lang="zh-CN" altLang="en-US" sz="8000" dirty="0" smtClean="0">
                <a:latin typeface="+mn-ea"/>
              </a:rPr>
              <a:t>。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b="1" dirty="0" smtClean="0"/>
              <a:t>（一）预防性消毒。</a:t>
            </a:r>
            <a:endParaRPr lang="zh-CN" altLang="en-US" b="1" dirty="0"/>
          </a:p>
        </p:txBody>
      </p:sp>
      <p:sp>
        <p:nvSpPr>
          <p:cNvPr id="3" name="内容占位符 2"/>
          <p:cNvSpPr>
            <a:spLocks noGrp="1"/>
          </p:cNvSpPr>
          <p:nvPr>
            <p:ph idx="1"/>
          </p:nvPr>
        </p:nvSpPr>
        <p:spPr>
          <a:xfrm>
            <a:off x="571472" y="1428736"/>
            <a:ext cx="8229600" cy="4525963"/>
          </a:xfrm>
        </p:spPr>
        <p:txBody>
          <a:bodyPr>
            <a:normAutofit fontScale="32500" lnSpcReduction="20000"/>
          </a:bodyPr>
          <a:lstStyle/>
          <a:p>
            <a:pPr>
              <a:lnSpc>
                <a:spcPct val="160000"/>
              </a:lnSpc>
              <a:buNone/>
            </a:pPr>
            <a:r>
              <a:rPr lang="en-US" altLang="zh-CN" sz="8000" dirty="0" smtClean="0">
                <a:latin typeface="+mn-ea"/>
              </a:rPr>
              <a:t>4.</a:t>
            </a:r>
            <a:r>
              <a:rPr lang="zh-CN" altLang="en-US" sz="8000" dirty="0" smtClean="0">
                <a:latin typeface="+mn-ea"/>
              </a:rPr>
              <a:t>教具玩具消毒：可采用日光照射，阳光下曝晒</a:t>
            </a:r>
            <a:r>
              <a:rPr lang="en-US" altLang="zh-CN" sz="8000" dirty="0" smtClean="0">
                <a:latin typeface="+mn-ea"/>
              </a:rPr>
              <a:t>3-6</a:t>
            </a:r>
            <a:r>
              <a:rPr lang="zh-CN" altLang="en-US" sz="8000" dirty="0" smtClean="0">
                <a:latin typeface="+mn-ea"/>
              </a:rPr>
              <a:t>小时，必要时可暂停使用布制玩具；塑料玩具可用含</a:t>
            </a:r>
            <a:r>
              <a:rPr lang="en-US" altLang="zh-CN" sz="8000" dirty="0" smtClean="0">
                <a:solidFill>
                  <a:srgbClr val="FF0000"/>
                </a:solidFill>
                <a:latin typeface="+mn-ea"/>
              </a:rPr>
              <a:t>100mg/L</a:t>
            </a:r>
            <a:r>
              <a:rPr lang="zh-CN" altLang="en-US" sz="8000" dirty="0" smtClean="0">
                <a:solidFill>
                  <a:srgbClr val="FF0000"/>
                </a:solidFill>
                <a:latin typeface="+mn-ea"/>
              </a:rPr>
              <a:t>二氧化氯消毒液浸泡</a:t>
            </a:r>
            <a:r>
              <a:rPr lang="zh-CN" altLang="en-US" sz="8000" dirty="0" smtClean="0">
                <a:latin typeface="+mn-ea"/>
              </a:rPr>
              <a:t>、</a:t>
            </a:r>
            <a:r>
              <a:rPr lang="zh-CN" altLang="en-US" sz="8000" dirty="0" smtClean="0">
                <a:solidFill>
                  <a:srgbClr val="FF0000"/>
                </a:solidFill>
                <a:latin typeface="+mn-ea"/>
              </a:rPr>
              <a:t>擦拭或喷洒</a:t>
            </a:r>
            <a:r>
              <a:rPr lang="zh-CN" altLang="en-US" sz="8000" dirty="0" smtClean="0">
                <a:latin typeface="+mn-ea"/>
              </a:rPr>
              <a:t>，</a:t>
            </a:r>
            <a:r>
              <a:rPr lang="en-US" altLang="zh-CN" sz="8000" dirty="0" smtClean="0">
                <a:solidFill>
                  <a:srgbClr val="FF0000"/>
                </a:solidFill>
                <a:latin typeface="+mn-ea"/>
              </a:rPr>
              <a:t>15</a:t>
            </a:r>
            <a:r>
              <a:rPr lang="zh-CN" altLang="en-US" sz="8000" dirty="0" smtClean="0">
                <a:solidFill>
                  <a:srgbClr val="FF0000"/>
                </a:solidFill>
                <a:latin typeface="+mn-ea"/>
              </a:rPr>
              <a:t>分钟后用清水冲洗或擦拭，每日</a:t>
            </a:r>
            <a:r>
              <a:rPr lang="en-US" altLang="zh-CN" sz="8000" dirty="0" smtClean="0">
                <a:solidFill>
                  <a:srgbClr val="FF0000"/>
                </a:solidFill>
                <a:latin typeface="+mn-ea"/>
              </a:rPr>
              <a:t>1-2</a:t>
            </a:r>
            <a:r>
              <a:rPr lang="zh-CN" altLang="en-US" sz="8000" dirty="0" smtClean="0">
                <a:solidFill>
                  <a:srgbClr val="FF0000"/>
                </a:solidFill>
                <a:latin typeface="+mn-ea"/>
              </a:rPr>
              <a:t>次</a:t>
            </a:r>
            <a:r>
              <a:rPr lang="zh-CN" altLang="en-US" sz="8000" dirty="0" smtClean="0">
                <a:latin typeface="+mn-ea"/>
              </a:rPr>
              <a:t>。 </a:t>
            </a:r>
            <a:br>
              <a:rPr lang="zh-CN" altLang="en-US" sz="8000" dirty="0" smtClean="0">
                <a:latin typeface="+mn-ea"/>
              </a:rPr>
            </a:br>
            <a:r>
              <a:rPr lang="zh-CN" altLang="en-US" sz="8000" dirty="0" smtClean="0">
                <a:latin typeface="+mn-ea"/>
              </a:rPr>
              <a:t/>
            </a:r>
            <a:br>
              <a:rPr lang="zh-CN" altLang="en-US" sz="8000" dirty="0" smtClean="0">
                <a:latin typeface="+mn-ea"/>
              </a:rPr>
            </a:br>
            <a:r>
              <a:rPr lang="zh-CN" altLang="en-US" sz="8000" dirty="0" smtClean="0">
                <a:latin typeface="+mn-ea"/>
              </a:rPr>
              <a:t> </a:t>
            </a:r>
            <a:r>
              <a:rPr lang="zh-CN" altLang="en-US" sz="2400" dirty="0" smtClean="0"/>
              <a:t/>
            </a:r>
            <a:br>
              <a:rPr lang="zh-CN" altLang="en-US" sz="2400" dirty="0" smtClean="0"/>
            </a:br>
            <a:endParaRPr lang="zh-CN" altLang="en-US" sz="2400" dirty="0" smtClean="0"/>
          </a:p>
          <a:p>
            <a:pPr>
              <a:buNone/>
            </a:pPr>
            <a:r>
              <a:rPr lang="zh-CN" altLang="en-US" sz="2400" dirty="0" smtClean="0"/>
              <a:t/>
            </a:r>
            <a:br>
              <a:rPr lang="zh-CN" altLang="en-US" sz="2400" dirty="0" smtClean="0"/>
            </a:br>
            <a:endParaRPr lang="en-US" altLang="zh-CN" sz="2400" dirty="0" smtClean="0"/>
          </a:p>
          <a:p>
            <a:pPr>
              <a:buNone/>
            </a:pPr>
            <a:endParaRPr lang="en-US" altLang="zh-CN" sz="2400" b="1" dirty="0" smtClean="0"/>
          </a:p>
          <a:p>
            <a:pPr>
              <a:buNone/>
            </a:pPr>
            <a:endParaRPr lang="en-US" altLang="zh-CN" sz="2400" b="1" dirty="0" smtClean="0"/>
          </a:p>
          <a:p>
            <a:pPr>
              <a:buFont typeface="Wingdings" panose="05000000000000000000" charset="0"/>
              <a:buChar char="l"/>
            </a:pPr>
            <a:endParaRPr lang="en-US" altLang="zh-CN" sz="2400" dirty="0" smtClean="0"/>
          </a:p>
          <a:p>
            <a:pPr>
              <a:buNone/>
            </a:pPr>
            <a:endParaRPr lang="en-US" altLang="zh-CN" sz="2400" dirty="0" smtClean="0"/>
          </a:p>
          <a:p>
            <a:pPr>
              <a:lnSpc>
                <a:spcPct val="150000"/>
              </a:lnSpc>
              <a:buNone/>
            </a:pPr>
            <a:endParaRPr lang="zh-CN" altLang="en-US" sz="2400" dirty="0" smtClean="0"/>
          </a:p>
          <a:p>
            <a:pPr>
              <a:buFont typeface="Wingdings" panose="05000000000000000000" charset="0"/>
              <a:buChar char="l"/>
            </a:pPr>
            <a:endParaRPr lang="en-US" altLang="zh-CN" sz="2400" dirty="0" smtClean="0"/>
          </a:p>
          <a:p>
            <a:pPr>
              <a:buFont typeface="Wingdings" panose="05000000000000000000" charset="0"/>
              <a:buChar char="l"/>
            </a:pPr>
            <a:endParaRPr lang="en-US" altLang="zh-CN" sz="2400" dirty="0" smtClean="0">
              <a:solidFill>
                <a:schemeClr val="tx1"/>
              </a:solidFill>
            </a:endParaRPr>
          </a:p>
          <a:p>
            <a:pPr>
              <a:buFont typeface="Wingdings" panose="05000000000000000000" charset="0"/>
              <a:buChar char="l"/>
            </a:pPr>
            <a:endParaRPr lang="zh-CN" altLang="en-US" sz="2400" dirty="0">
              <a:solidFill>
                <a:schemeClr val="tx1"/>
              </a:solidFill>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1842</TotalTime>
  <Words>1495</Words>
  <Application>WPS 演示</Application>
  <PresentationFormat>全屏显示(4:3)</PresentationFormat>
  <Paragraphs>165</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学校开学前疫情防控工作培训 ——消毒消杀培训</vt:lpstr>
      <vt:lpstr>当前形势</vt:lpstr>
      <vt:lpstr>学校预防工作的必要性  </vt:lpstr>
      <vt:lpstr>学校消毒的具体思路  </vt:lpstr>
      <vt:lpstr>学校消毒预防的重点区域  </vt:lpstr>
      <vt:lpstr>（一）预防性消毒。</vt:lpstr>
      <vt:lpstr>（一）预防性消毒。</vt:lpstr>
      <vt:lpstr>（一）预防性消毒。</vt:lpstr>
      <vt:lpstr>（一）预防性消毒。</vt:lpstr>
      <vt:lpstr>（一）预防性消毒。</vt:lpstr>
      <vt:lpstr>（一）预防性消毒。</vt:lpstr>
      <vt:lpstr>（一）预防性消毒。</vt:lpstr>
      <vt:lpstr>（二）随时消毒。</vt:lpstr>
      <vt:lpstr>（二）随时消毒。</vt:lpstr>
      <vt:lpstr>（三）终末消毒。</vt:lpstr>
      <vt:lpstr>（四）常见消毒剂及配制。</vt:lpstr>
      <vt:lpstr>（五）正确处理废弃口罩。</vt:lpstr>
      <vt:lpstr>（六）有关注意事项。</vt:lpstr>
      <vt:lpstr>（六）有关注意事项。</vt:lpstr>
      <vt:lpstr>（六）有关注意事项。</vt:lpstr>
      <vt:lpstr>幻灯片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2019年重点职业病监测 方案介绍</dc:title>
  <dc:creator>zfs</dc:creator>
  <cp:lastModifiedBy>钱志强</cp:lastModifiedBy>
  <cp:revision>344</cp:revision>
  <dcterms:created xsi:type="dcterms:W3CDTF">2019-06-24T12:10:00Z</dcterms:created>
  <dcterms:modified xsi:type="dcterms:W3CDTF">2020-03-04T09:51:46Z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2052-11.1.0.8894</vt:lpwstr>
  </property>
</Properties>
</file>