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39" autoAdjust="0"/>
    <p:restoredTop sz="94558" autoAdjust="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48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484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0485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20486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87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88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89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0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1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5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6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49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0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5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7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0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1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2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3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3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3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3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3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3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53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053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538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20539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40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41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42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0543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20544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45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46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054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54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55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84C482-F868-4635-A6C3-58A3FBE340F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2DA6C-4807-41E6-927B-B390F38BC35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89148-689D-4043-973F-938C54C710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961C2-2A1C-4D1C-A881-B3DDBF4A706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81403-9657-46B2-B5C4-6F32538A11A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20DC-EE08-4858-9573-8D6511424B5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E55A6-17EB-4A02-887D-58ACFCDB8C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7E79B-F43E-40A0-A8C6-B2AD029635B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370A0-22B9-4046-B9A4-1E0743BC764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EEA6B-7FCF-4E56-B314-8EB5F435374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B9A1F-0145-4AF6-91F2-D16532EB492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blinds/>
    <p:sndAc>
      <p:stSnd loop="1"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9459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9460" name="Group 102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9461" name="Line 102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9483" name="Group 105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94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9513" name="Rectangle 1081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514" name="Line 1082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515" name="Group 1083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9516" name="Line 1084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17" name="Line 1085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18" name="Arc 1086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9519" name="Rectangle 108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520" name="Rectangle 108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521" name="Rectangle 108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en-US" altLang="zh-CN"/>
          </a:p>
        </p:txBody>
      </p:sp>
      <p:sp>
        <p:nvSpPr>
          <p:cNvPr id="19522" name="Rectangle 109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en-US" altLang="zh-CN"/>
          </a:p>
        </p:txBody>
      </p:sp>
      <p:sp>
        <p:nvSpPr>
          <p:cNvPr id="19523" name="Rectangle 109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4EAEF9E8-AB93-4B4E-8AD1-830BE17549D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>
    <p:blinds/>
    <p:sndAc>
      <p:stSnd loop="1">
        <p:snd r:embed="rId13" name="chimes.wav" builtIn="1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10" Type="http://schemas.openxmlformats.org/officeDocument/2006/relationships/image" Target="../media/image9.png"/><Relationship Id="rId4" Type="http://schemas.openxmlformats.org/officeDocument/2006/relationships/audio" Target="../media/audio7.wav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5.wav"/><Relationship Id="rId7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NA0144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14686"/>
            <a:ext cx="4537075" cy="3017837"/>
          </a:xfrm>
          <a:prstGeom prst="rect">
            <a:avLst/>
          </a:prstGeom>
          <a:noFill/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500034" y="1285860"/>
            <a:ext cx="7032646" cy="162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500"/>
              </a:avLst>
            </a:prstTxWarp>
          </a:bodyPr>
          <a:lstStyle/>
          <a:p>
            <a:pPr algn="ctr"/>
            <a:r>
              <a:rPr lang="zh-CN" alt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华文细黑"/>
                <a:ea typeface="华文细黑"/>
              </a:rPr>
              <a:t>远离毒品 让生命之树长青</a:t>
            </a:r>
          </a:p>
        </p:txBody>
      </p:sp>
    </p:spTree>
  </p:cSld>
  <p:clrMapOvr>
    <a:masterClrMapping/>
  </p:clrMapOvr>
  <p:transition spd="med">
    <p:blinds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-99986" y="500042"/>
            <a:ext cx="8458200" cy="6858000"/>
          </a:xfrm>
        </p:spPr>
        <p:txBody>
          <a:bodyPr/>
          <a:lstStyle/>
          <a:p>
            <a:pPr algn="ctr"/>
            <a:r>
              <a:rPr lang="zh-CN" altLang="en-US" sz="2500" dirty="0">
                <a:solidFill>
                  <a:srgbClr val="CC0066"/>
                </a:solidFill>
                <a:ea typeface="华文隶书" pitchFamily="2" charset="-122"/>
              </a:rPr>
              <a:t>导读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　　    如何防毒禁毒呢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?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从中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得到几点启示：一是防毒禁毒要以防为主，重在教育。禁毒教育的主要对象是广大青少年，因而必须抓好学校青少年的禁毒教育。作为学校，应把禁毒教育纳入德育工作的范围，实行禁毒教育校长负责制。公安、司法、戒毒所、卫生防疫等部门应广泛深入学校进行巡回教育。此外，禁毒教育应深入到大街小巷，各单位乃至各个家庭，通过不断的禁毒教育，使人们认清毒品的危害，消除好奇心理，自觉远离毒品，坚持抵制毒害。二是防毒禁毒必须落实责任制，层层负责。防毒禁毒不单是执法行政部门的责任，而是全社会的责任。无论是镇、村，或是学校、单位，都必须认真落实防毒禁毒责任制，把工作落到实处，长抓不懈。</a:t>
            </a:r>
          </a:p>
        </p:txBody>
      </p:sp>
      <p:pic>
        <p:nvPicPr>
          <p:cNvPr id="3076" name="Picture 4" descr="PE0100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1089025" cy="2667000"/>
          </a:xfrm>
          <a:prstGeom prst="rect">
            <a:avLst/>
          </a:prstGeom>
          <a:noFill/>
        </p:spPr>
      </p:pic>
      <p:pic>
        <p:nvPicPr>
          <p:cNvPr id="3079" name="Picture 7" descr="BD21309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6248400"/>
            <a:ext cx="8305800" cy="130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 descr="12"/>
          <p:cNvSpPr>
            <a:spLocks noChangeArrowheads="1"/>
          </p:cNvSpPr>
          <p:nvPr/>
        </p:nvSpPr>
        <p:spPr bwMode="auto">
          <a:xfrm>
            <a:off x="285720" y="1643050"/>
            <a:ext cx="3640166" cy="4165609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Rectangle 6" descr="2jde"/>
          <p:cNvSpPr>
            <a:spLocks noChangeArrowheads="1"/>
          </p:cNvSpPr>
          <p:nvPr/>
        </p:nvSpPr>
        <p:spPr bwMode="auto">
          <a:xfrm>
            <a:off x="142844" y="857232"/>
            <a:ext cx="3857652" cy="600092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3" name="Rectangle 7" descr="2jdf"/>
          <p:cNvSpPr>
            <a:spLocks noChangeArrowheads="1"/>
          </p:cNvSpPr>
          <p:nvPr/>
        </p:nvSpPr>
        <p:spPr bwMode="auto">
          <a:xfrm>
            <a:off x="4214810" y="857232"/>
            <a:ext cx="3648100" cy="671530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4" name="Rectangle 8" descr="3"/>
          <p:cNvSpPr>
            <a:spLocks noChangeArrowheads="1"/>
          </p:cNvSpPr>
          <p:nvPr/>
        </p:nvSpPr>
        <p:spPr bwMode="auto">
          <a:xfrm>
            <a:off x="4214810" y="1643050"/>
            <a:ext cx="3690932" cy="4037008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med">
    <p:blinds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3" grpId="0" animBg="1"/>
      <p:bldP spid="4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 descr="4"/>
          <p:cNvSpPr>
            <a:spLocks noChangeArrowheads="1"/>
          </p:cNvSpPr>
          <p:nvPr/>
        </p:nvSpPr>
        <p:spPr bwMode="auto">
          <a:xfrm>
            <a:off x="214282" y="1571612"/>
            <a:ext cx="3714750" cy="462915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5" name="WordArt 5" descr="白色大理石"/>
          <p:cNvSpPr>
            <a:spLocks noChangeArrowheads="1" noChangeShapeType="1" noTextEdit="1"/>
          </p:cNvSpPr>
          <p:nvPr/>
        </p:nvSpPr>
        <p:spPr bwMode="auto">
          <a:xfrm>
            <a:off x="228600" y="914400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华文行楷"/>
                <a:ea typeface="华文行楷"/>
              </a:rPr>
              <a:t>什么是冰毒</a:t>
            </a:r>
          </a:p>
        </p:txBody>
      </p:sp>
      <p:pic>
        <p:nvPicPr>
          <p:cNvPr id="5129" name="Picture 9" descr="SO0138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685800"/>
            <a:ext cx="914400" cy="5486400"/>
          </a:xfrm>
          <a:prstGeom prst="rect">
            <a:avLst/>
          </a:prstGeom>
          <a:noFill/>
        </p:spPr>
      </p:pic>
      <p:sp>
        <p:nvSpPr>
          <p:cNvPr id="5130" name="Rectangle 10" descr="58"/>
          <p:cNvSpPr>
            <a:spLocks noChangeArrowheads="1"/>
          </p:cNvSpPr>
          <p:nvPr/>
        </p:nvSpPr>
        <p:spPr bwMode="auto">
          <a:xfrm>
            <a:off x="4786314" y="1643050"/>
            <a:ext cx="3727450" cy="4556125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31" name="WordArt 11" descr="白色大理石"/>
          <p:cNvSpPr>
            <a:spLocks noChangeArrowheads="1" noChangeShapeType="1" noTextEdit="1"/>
          </p:cNvSpPr>
          <p:nvPr/>
        </p:nvSpPr>
        <p:spPr bwMode="auto">
          <a:xfrm>
            <a:off x="4876800" y="838200"/>
            <a:ext cx="365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1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华文行楷"/>
                <a:ea typeface="华文行楷"/>
              </a:rPr>
              <a:t>吸食冰毒的后果</a:t>
            </a:r>
          </a:p>
        </p:txBody>
      </p:sp>
    </p:spTree>
  </p:cSld>
  <p:clrMapOvr>
    <a:masterClrMapping/>
  </p:clrMapOvr>
  <p:transition spd="med">
    <p:blinds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4572000" y="692150"/>
            <a:ext cx="4038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1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华文新魏"/>
                <a:ea typeface="华文新魏"/>
              </a:rPr>
              <a:t>吸食海洛因的后果</a:t>
            </a:r>
          </a:p>
        </p:txBody>
      </p:sp>
      <p:sp>
        <p:nvSpPr>
          <p:cNvPr id="6154" name="Rectangle 10" descr="77789"/>
          <p:cNvSpPr>
            <a:spLocks noChangeArrowheads="1"/>
          </p:cNvSpPr>
          <p:nvPr/>
        </p:nvSpPr>
        <p:spPr bwMode="auto">
          <a:xfrm>
            <a:off x="214282" y="1714488"/>
            <a:ext cx="3505200" cy="2590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>
            <a:off x="395288" y="692150"/>
            <a:ext cx="3352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/>
                <a:ea typeface="华文新魏"/>
              </a:rPr>
              <a:t>什么是海洛因</a:t>
            </a:r>
          </a:p>
        </p:txBody>
      </p:sp>
      <p:pic>
        <p:nvPicPr>
          <p:cNvPr id="6157" name="Picture 13" descr="BS0028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267200"/>
            <a:ext cx="1417638" cy="1879600"/>
          </a:xfrm>
          <a:prstGeom prst="rect">
            <a:avLst/>
          </a:prstGeom>
          <a:noFill/>
        </p:spPr>
      </p:pic>
      <p:pic>
        <p:nvPicPr>
          <p:cNvPr id="6158" name="Picture 14" descr="SO02016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1447800"/>
            <a:ext cx="636588" cy="4724400"/>
          </a:xfrm>
          <a:prstGeom prst="rect">
            <a:avLst/>
          </a:prstGeom>
          <a:noFill/>
        </p:spPr>
      </p:pic>
      <p:pic>
        <p:nvPicPr>
          <p:cNvPr id="6159" name="Picture 15" descr="SO02963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513263"/>
            <a:ext cx="1676400" cy="1409700"/>
          </a:xfrm>
          <a:prstGeom prst="rect">
            <a:avLst/>
          </a:prstGeom>
          <a:noFill/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356100" y="1628775"/>
            <a:ext cx="45370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/>
              <a:t>口吸或鼻吸海洛因起效较阿片，效应较强烈，而以静脉注射更显著，但维持效应的时间不长。海洛因引起的欣快感在注入的短时间内十分强烈。此外皮肤有瘙痒感，抓起来特别舒服。                 但这种快感仅有一分钟左右，                 随之而来的是似睡非睡的松                     弛状态，这时，什么烦恼、                     忧愁、紧张、焦虑等荡然                     无存，人觉得宁静、平安、温暖、欣慰，好似身处世外桃源、极乐仙境之中。这种效应大约持续两小时以内，随即还有</a:t>
            </a:r>
            <a:r>
              <a:rPr lang="en-US" altLang="zh-CN" sz="1800" b="1"/>
              <a:t>2</a:t>
            </a:r>
            <a:r>
              <a:rPr lang="en-US" altLang="zh-CN" sz="1800" b="1">
                <a:latin typeface="Times New Roman"/>
              </a:rPr>
              <a:t>—</a:t>
            </a:r>
            <a:r>
              <a:rPr lang="en-US" altLang="zh-CN" sz="1800" b="1"/>
              <a:t>4</a:t>
            </a:r>
            <a:r>
              <a:rPr lang="zh-CN" altLang="en-US" sz="1800" b="1"/>
              <a:t>小时的精神抖擞状态，自我感觉极佳。一旦形成躯体依赖后，每</a:t>
            </a:r>
            <a:r>
              <a:rPr lang="en-US" altLang="zh-CN" sz="1800" b="1"/>
              <a:t>3</a:t>
            </a:r>
            <a:r>
              <a:rPr lang="en-US" altLang="zh-CN" sz="1800" b="1">
                <a:latin typeface="Times New Roman"/>
              </a:rPr>
              <a:t>—</a:t>
            </a:r>
            <a:r>
              <a:rPr lang="en-US" altLang="zh-CN" sz="1800" b="1"/>
              <a:t>6</a:t>
            </a:r>
            <a:r>
              <a:rPr lang="zh-CN" altLang="en-US" sz="1800" b="1"/>
              <a:t>小时一定要重复使用，否则便不能维持身体的功能状态，从而产生严重的戒断症状，甚至死亡。</a:t>
            </a:r>
          </a:p>
        </p:txBody>
      </p:sp>
      <p:pic>
        <p:nvPicPr>
          <p:cNvPr id="6161" name="Picture 17" descr="未命名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857496"/>
            <a:ext cx="1223963" cy="12969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4" grpId="0" animBg="1"/>
      <p:bldP spid="6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5092700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336600"/>
                    </a:gs>
                    <a:gs pos="100000">
                      <a:srgbClr val="3366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隶书"/>
                <a:ea typeface="隶书"/>
              </a:rPr>
              <a:t>青少年的吸毒问题</a:t>
            </a:r>
          </a:p>
        </p:txBody>
      </p:sp>
      <p:sp>
        <p:nvSpPr>
          <p:cNvPr id="7173" name="Rectangle 5" descr="8"/>
          <p:cNvSpPr>
            <a:spLocks noChangeArrowheads="1"/>
          </p:cNvSpPr>
          <p:nvPr/>
        </p:nvSpPr>
        <p:spPr bwMode="auto">
          <a:xfrm>
            <a:off x="285720" y="1285860"/>
            <a:ext cx="7286644" cy="392909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med">
    <p:blinds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7" name="Rectangle 25"/>
          <p:cNvSpPr>
            <a:spLocks noGrp="1" noChangeArrowheads="1"/>
          </p:cNvSpPr>
          <p:nvPr>
            <p:ph type="title"/>
          </p:nvPr>
        </p:nvSpPr>
        <p:spPr>
          <a:xfrm>
            <a:off x="642910" y="-285776"/>
            <a:ext cx="7772400" cy="1143000"/>
          </a:xfrm>
        </p:spPr>
        <p:txBody>
          <a:bodyPr/>
          <a:lstStyle/>
          <a:p>
            <a:pPr algn="ctr"/>
            <a:r>
              <a:rPr lang="zh-CN" altLang="en-US" dirty="0">
                <a:ea typeface="华文隶书" pitchFamily="2" charset="-122"/>
              </a:rPr>
              <a:t>毒品的危害</a:t>
            </a:r>
          </a:p>
        </p:txBody>
      </p:sp>
      <p:sp>
        <p:nvSpPr>
          <p:cNvPr id="8218" name="Rectangle 2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42844" y="92867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一、对个人的危害 </a:t>
            </a:r>
            <a:b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</a:b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    毒品对人的身心危害严重。吸毒会导致精神分裂、血管硬化，严重影响生殖和免疫能力。</a:t>
            </a:r>
            <a:b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</a:b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   毒瘾发作时，如万蚁啮骨，万针刺心，求生不及，求死不能，如同人间活鬼。</a:t>
            </a:r>
            <a:b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</a:b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   吸毒易感染艾滋病，世界上超过一半艾滋病患者都是由注射毒品而感染的。吸毒成瘾到死亡平均只有</a:t>
            </a:r>
            <a:r>
              <a:rPr lang="en-US" altLang="zh-CN" sz="2000" b="1" dirty="0">
                <a:solidFill>
                  <a:srgbClr val="333333"/>
                </a:solidFill>
                <a:ea typeface=""/>
                <a:cs typeface=""/>
              </a:rPr>
              <a:t>8</a:t>
            </a: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年时间；吸毒上瘾，心瘾难除，一生受折磨。</a:t>
            </a:r>
          </a:p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 二、对家庭的危害</a:t>
            </a:r>
            <a:b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</a:b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   吸毒耗费巨大，十有八九倾家荡产。吸毒者往往道德泯灭，不顾念亲情，抛妻别子，忤逆不孝，甚至会出卖骨肉，残害亲人。后代往往先天有毒瘾、痴呆畸型。</a:t>
            </a:r>
            <a:b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</a:b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  真是一朝吸毒，灭亲人毁后代。 </a:t>
            </a:r>
          </a:p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三、对社会的危害 </a:t>
            </a:r>
            <a:b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</a:br>
            <a:r>
              <a:rPr lang="zh-CN" altLang="en-US" sz="2000" b="1" dirty="0">
                <a:solidFill>
                  <a:srgbClr val="333333"/>
                </a:solidFill>
                <a:ea typeface=""/>
                <a:cs typeface=""/>
              </a:rPr>
              <a:t>  吸毒者为获取毒资，大多数男盗女娼，或以贩养吸，严重危害社会治安和社会风气。</a:t>
            </a:r>
          </a:p>
          <a:p>
            <a:pPr>
              <a:lnSpc>
                <a:spcPct val="90000"/>
              </a:lnSpc>
            </a:pPr>
            <a:endParaRPr lang="en-US" altLang="zh-CN" sz="2000" b="1" dirty="0"/>
          </a:p>
        </p:txBody>
      </p:sp>
    </p:spTree>
  </p:cSld>
  <p:clrMapOvr>
    <a:masterClrMapping/>
  </p:clrMapOvr>
  <p:transition spd="med">
    <p:blinds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 autoUpdateAnimBg="0"/>
      <p:bldP spid="821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 descr="jiangzhuxituzi"/>
          <p:cNvSpPr>
            <a:spLocks noChangeArrowheads="1"/>
          </p:cNvSpPr>
          <p:nvPr/>
        </p:nvSpPr>
        <p:spPr bwMode="auto">
          <a:xfrm>
            <a:off x="571472" y="714356"/>
            <a:ext cx="2401881" cy="4903781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4" name="Rectangle 8" descr="8787778787878"/>
          <p:cNvSpPr>
            <a:spLocks noChangeArrowheads="1"/>
          </p:cNvSpPr>
          <p:nvPr/>
        </p:nvSpPr>
        <p:spPr bwMode="auto">
          <a:xfrm>
            <a:off x="4714876" y="714356"/>
            <a:ext cx="2786082" cy="4760905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9225" name="Picture 9" descr="NA01441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071546"/>
            <a:ext cx="1251330" cy="36861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 descr="jieshutubpian"/>
          <p:cNvSpPr>
            <a:spLocks noChangeArrowheads="1"/>
          </p:cNvSpPr>
          <p:nvPr/>
        </p:nvSpPr>
        <p:spPr bwMode="auto">
          <a:xfrm>
            <a:off x="428596" y="714356"/>
            <a:ext cx="6429420" cy="4429156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med">
    <p:blinds/>
    <p:sndAc>
      <p:stSnd loop="1"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362</TotalTime>
  <Words>197</Words>
  <Application>Microsoft PowerPoint</Application>
  <PresentationFormat>全屏显示(4:3)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Times New Roman</vt:lpstr>
      <vt:lpstr>宋体</vt:lpstr>
      <vt:lpstr>Tahoma</vt:lpstr>
      <vt:lpstr>Wingdings</vt:lpstr>
      <vt:lpstr>华文隶书</vt:lpstr>
      <vt:lpstr>华文仿宋</vt:lpstr>
      <vt:lpstr>_x000b__x000c_</vt:lpstr>
      <vt:lpstr>Blueprint</vt:lpstr>
      <vt:lpstr>幻灯片 1</vt:lpstr>
      <vt:lpstr>幻灯片 2</vt:lpstr>
      <vt:lpstr>幻灯片 3</vt:lpstr>
      <vt:lpstr>幻灯片 4</vt:lpstr>
      <vt:lpstr>幻灯片 5</vt:lpstr>
      <vt:lpstr>幻灯片 6</vt:lpstr>
      <vt:lpstr>毒品的危害</vt:lpstr>
      <vt:lpstr>幻灯片 8</vt:lpstr>
      <vt:lpstr>幻灯片 9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student</dc:creator>
  <cp:lastModifiedBy>微软用户</cp:lastModifiedBy>
  <cp:revision>13</cp:revision>
  <dcterms:created xsi:type="dcterms:W3CDTF">2003-05-10T00:48:41Z</dcterms:created>
  <dcterms:modified xsi:type="dcterms:W3CDTF">2018-03-19T10:31:54Z</dcterms:modified>
</cp:coreProperties>
</file>