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5" r:id="rId12"/>
    <p:sldId id="264" r:id="rId13"/>
    <p:sldId id="266" r:id="rId14"/>
    <p:sldId id="267" r:id="rId15"/>
    <p:sldId id="269" r:id="rId16"/>
    <p:sldId id="268"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embeddedFontLst>
    <p:embeddedFont>
      <p:font typeface="等线 Light" panose="02010600030101010101" charset="-122"/>
      <p:regular r:id="rId31"/>
    </p:embeddedFont>
    <p:embeddedFont>
      <p:font typeface="等线" panose="02010600030101010101" charset="-122"/>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744" y="-90"/>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5.xml"/><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400B5-54ED-40D0-AF9B-C6A026E3E3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7A49B-9365-447A-A0AB-2EEBA2265B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BC7A49B-9365-447A-A0AB-2EEBA2265B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1"/>
            <a:ext cx="12192000" cy="6856498"/>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1"/>
            <a:ext cx="12192000" cy="6856498"/>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51"/>
            <a:ext cx="12192000" cy="6856498"/>
          </a:xfrm>
          <a:prstGeom prst="rect">
            <a:avLst/>
          </a:prstGeom>
        </p:spPr>
      </p:pic>
      <p:sp>
        <p:nvSpPr>
          <p:cNvPr id="6" name="矩形 5"/>
          <p:cNvSpPr/>
          <p:nvPr userDrawn="1"/>
        </p:nvSpPr>
        <p:spPr>
          <a:xfrm>
            <a:off x="445294" y="404813"/>
            <a:ext cx="11301412" cy="6048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B577C9-39BD-470B-B564-6BCA23E166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2946BB-F784-4F71-9635-635BC2FA189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577C9-39BD-470B-B564-6BCA23E166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946BB-F784-4F71-9635-635BC2FA189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microsoft.com/office/2007/relationships/hdphoto" Target="../media/image7.wdp"/><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microsoft.com/office/2007/relationships/hdphoto" Target="../media/image9.wdp"/><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tags" Target="../tags/tag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0888" y="2115237"/>
            <a:ext cx="10656711" cy="1200329"/>
          </a:xfrm>
          <a:prstGeom prst="rect">
            <a:avLst/>
          </a:prstGeom>
        </p:spPr>
        <p:txBody>
          <a:bodyPr wrap="square">
            <a:spAutoFit/>
          </a:bodyPr>
          <a:lstStyle/>
          <a:p>
            <a:pPr algn="dist"/>
            <a:r>
              <a:rPr lang="zh-CN" altLang="en-US"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rPr>
              <a:t>中国共产党建党</a:t>
            </a:r>
            <a:r>
              <a:rPr lang="en-US" altLang="zh-CN"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rPr>
              <a:t>100</a:t>
            </a:r>
            <a:r>
              <a:rPr lang="zh-CN" altLang="en-US"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rPr>
              <a:t>周年</a:t>
            </a:r>
            <a:endParaRPr lang="en-US" altLang="zh-CN"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endParaRPr>
          </a:p>
        </p:txBody>
      </p:sp>
      <p:sp>
        <p:nvSpPr>
          <p:cNvPr id="8" name="文本框 7"/>
          <p:cNvSpPr txBox="1"/>
          <p:nvPr/>
        </p:nvSpPr>
        <p:spPr>
          <a:xfrm>
            <a:off x="2253041" y="3374086"/>
            <a:ext cx="7685918" cy="646331"/>
          </a:xfrm>
          <a:prstGeom prst="rect">
            <a:avLst/>
          </a:prstGeom>
          <a:noFill/>
        </p:spPr>
        <p:txBody>
          <a:bodyPr wrap="square" rtlCol="0">
            <a:spAutoFit/>
          </a:bodyPr>
          <a:lstStyle/>
          <a:p>
            <a:pPr algn="ctr"/>
            <a:r>
              <a:rPr lang="zh-CN" altLang="en-US" sz="36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在疫情中领悟党史 牢记初心使命</a:t>
            </a:r>
            <a:endParaRPr lang="zh-CN" altLang="en-US" sz="36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9" name="PA-102219"/>
          <p:cNvSpPr/>
          <p:nvPr>
            <p:custDataLst>
              <p:tags r:id="rId1"/>
            </p:custDataLst>
          </p:nvPr>
        </p:nvSpPr>
        <p:spPr>
          <a:xfrm>
            <a:off x="6448839" y="6195352"/>
            <a:ext cx="2087880"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defRPr/>
            </a:pPr>
            <a:r>
              <a:rPr lang="zh-CN" altLang="en-US"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rPr>
              <a:t>日期</a:t>
            </a:r>
            <a:r>
              <a:rPr lang="zh-CN" altLang="en-US" sz="2000" kern="0" smtClea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rPr>
              <a:t>：</a:t>
            </a:r>
            <a:r>
              <a:rPr lang="en-US" altLang="zh-CN" sz="2000" kern="0" smtClea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rPr>
              <a:t>2021.3.26</a:t>
            </a:r>
            <a:endParaRPr lang="en-US" altLang="zh-CN"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0" name="PA-102219"/>
          <p:cNvSpPr/>
          <p:nvPr>
            <p:custDataLst>
              <p:tags r:id="rId2"/>
            </p:custDataLst>
          </p:nvPr>
        </p:nvSpPr>
        <p:spPr>
          <a:xfrm>
            <a:off x="3586773" y="6195352"/>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defRPr/>
            </a:pPr>
            <a:r>
              <a:rPr lang="zh-CN" altLang="en-US"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rPr>
              <a:t>演讲人：</a:t>
            </a:r>
            <a:endParaRPr lang="en-US" altLang="zh-CN"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92" y="866362"/>
            <a:ext cx="1042218" cy="10723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bldLvl="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a:spLocks noChangeArrowheads="1"/>
          </p:cNvSpPr>
          <p:nvPr/>
        </p:nvSpPr>
        <p:spPr bwMode="auto">
          <a:xfrm>
            <a:off x="2556686" y="2751754"/>
            <a:ext cx="7078628" cy="864440"/>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FFFFFF"/>
              </a:solidFill>
              <a:latin typeface="思源黑体 CN Medium" panose="020B0600000000000000" pitchFamily="34" charset="-122"/>
              <a:ea typeface="思源黑体 CN Medium" panose="020B0600000000000000" pitchFamily="34" charset="-122"/>
              <a:cs typeface="+mn-ea"/>
              <a:sym typeface="+mn-lt"/>
            </a:endParaRPr>
          </a:p>
        </p:txBody>
      </p:sp>
      <p:sp>
        <p:nvSpPr>
          <p:cNvPr id="35" name="文本框 34"/>
          <p:cNvSpPr txBox="1"/>
          <p:nvPr/>
        </p:nvSpPr>
        <p:spPr>
          <a:xfrm>
            <a:off x="2783181" y="2897132"/>
            <a:ext cx="6625638" cy="556884"/>
          </a:xfrm>
          <a:prstGeom prst="rect">
            <a:avLst/>
          </a:prstGeom>
          <a:noFill/>
        </p:spPr>
        <p:txBody>
          <a:bodyPr wrap="square" rtlCol="0">
            <a:spAutoFit/>
          </a:bodyPr>
          <a:lstStyle/>
          <a:p>
            <a:pPr algn="ctr" defTabSz="1219200">
              <a:lnSpc>
                <a:spcPct val="120000"/>
              </a:lnSpc>
            </a:pPr>
            <a:r>
              <a:rPr lang="zh-CN" altLang="en-US" sz="2700" b="1">
                <a:solidFill>
                  <a:srgbClr val="C00000"/>
                </a:solidFill>
                <a:latin typeface="思源黑体 CN Medium" panose="020B0600000000000000" pitchFamily="34" charset="-122"/>
                <a:ea typeface="思源黑体 CN Medium" panose="020B0600000000000000" pitchFamily="34" charset="-122"/>
                <a:cs typeface="+mn-ea"/>
                <a:sym typeface="+mn-lt"/>
              </a:rPr>
              <a:t>没有中国共产党的领导就没有国家的统一</a:t>
            </a:r>
            <a:endParaRPr lang="zh-CN" altLang="en-US" sz="27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36" name="矩形 35"/>
          <p:cNvSpPr/>
          <p:nvPr/>
        </p:nvSpPr>
        <p:spPr>
          <a:xfrm>
            <a:off x="1303760" y="4012783"/>
            <a:ext cx="9584481" cy="1258037"/>
          </a:xfrm>
          <a:prstGeom prst="rect">
            <a:avLst/>
          </a:prstGeom>
        </p:spPr>
        <p:txBody>
          <a:bodyPr wrap="square">
            <a:spAutoFit/>
          </a:bodyPr>
          <a:lstStyle/>
          <a:p>
            <a:pPr algn="ctr">
              <a:lnSpc>
                <a:spcPct val="130000"/>
              </a:lnSpc>
            </a:pPr>
            <a:r>
              <a:rPr lang="zh-CN" altLang="en-US" sz="3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rPr>
              <a:t>谁不想这个国家统一啊。国民党不想统一吗？袁世凯不想统一吗？都想统一，但问题是他们做不到。</a:t>
            </a:r>
            <a:endParaRPr lang="zh-CN" altLang="en-US" sz="3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endParaRPr>
          </a:p>
        </p:txBody>
      </p:sp>
      <p:pic>
        <p:nvPicPr>
          <p:cNvPr id="37" name="图片 36"/>
          <p:cNvPicPr>
            <a:picLocks noChangeAspect="1"/>
          </p:cNvPicPr>
          <p:nvPr/>
        </p:nvPicPr>
        <p:blipFill>
          <a:blip r:embed="rId1">
            <a:extLst>
              <a:ext uri="{BEBA8EAE-BF5A-486C-A8C5-ECC9F3942E4B}">
                <a14:imgProps xmlns:a14="http://schemas.microsoft.com/office/drawing/2010/main">
                  <a14:imgLayer r:embed="rId2">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53145" y="1001872"/>
            <a:ext cx="5685711" cy="24271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strips(downLef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a:spLocks noChangeArrowheads="1"/>
          </p:cNvSpPr>
          <p:nvPr/>
        </p:nvSpPr>
        <p:spPr bwMode="auto">
          <a:xfrm>
            <a:off x="1579702" y="2207375"/>
            <a:ext cx="9032594" cy="787815"/>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FFFFFF"/>
              </a:solidFill>
              <a:latin typeface="思源黑体 CN Medium" panose="020B0600000000000000" pitchFamily="34" charset="-122"/>
              <a:ea typeface="思源黑体 CN Medium" panose="020B0600000000000000" pitchFamily="34" charset="-122"/>
              <a:cs typeface="+mn-ea"/>
              <a:sym typeface="+mn-lt"/>
            </a:endParaRPr>
          </a:p>
        </p:txBody>
      </p:sp>
      <p:sp>
        <p:nvSpPr>
          <p:cNvPr id="7" name="文本框 6"/>
          <p:cNvSpPr txBox="1"/>
          <p:nvPr/>
        </p:nvSpPr>
        <p:spPr>
          <a:xfrm>
            <a:off x="1889858" y="2308135"/>
            <a:ext cx="8412283" cy="607695"/>
          </a:xfrm>
          <a:prstGeom prst="rect">
            <a:avLst/>
          </a:prstGeom>
          <a:noFill/>
        </p:spPr>
        <p:txBody>
          <a:bodyPr wrap="square" rtlCol="0">
            <a:spAutoFit/>
          </a:bodyPr>
          <a:lstStyle/>
          <a:p>
            <a:pPr algn="just" defTabSz="1219200">
              <a:lnSpc>
                <a:spcPct val="120000"/>
              </a:lnSpc>
            </a:pPr>
            <a:r>
              <a:rPr lang="zh-CN" altLang="en-US" sz="2800" b="1">
                <a:solidFill>
                  <a:srgbClr val="E60000"/>
                </a:solidFill>
                <a:latin typeface="思源黑体 CN Medium" panose="020B0600000000000000" pitchFamily="34" charset="-122"/>
                <a:ea typeface="思源黑体 CN Medium" panose="020B0600000000000000" pitchFamily="34" charset="-122"/>
                <a:cs typeface="+mn-ea"/>
                <a:sym typeface="+mn-lt"/>
              </a:rPr>
              <a:t>中国共产党</a:t>
            </a:r>
            <a:r>
              <a:rPr lang="en-US" altLang="zh-CN" sz="2800" b="1">
                <a:solidFill>
                  <a:srgbClr val="E60000"/>
                </a:solidFill>
                <a:latin typeface="思源黑体 CN Medium" panose="020B0600000000000000" pitchFamily="34" charset="-122"/>
                <a:ea typeface="思源黑体 CN Medium" panose="020B0600000000000000" pitchFamily="34" charset="-122"/>
                <a:cs typeface="+mn-ea"/>
                <a:sym typeface="+mn-lt"/>
              </a:rPr>
              <a:t>100</a:t>
            </a:r>
            <a:r>
              <a:rPr lang="zh-CN" altLang="en-US" sz="2800" b="1">
                <a:solidFill>
                  <a:srgbClr val="E60000"/>
                </a:solidFill>
                <a:latin typeface="思源黑体 CN Medium" panose="020B0600000000000000" pitchFamily="34" charset="-122"/>
                <a:ea typeface="思源黑体 CN Medium" panose="020B0600000000000000" pitchFamily="34" charset="-122"/>
                <a:cs typeface="+mn-ea"/>
                <a:sym typeface="+mn-lt"/>
              </a:rPr>
              <a:t>年的道路充满了苦难，也充满了辉煌</a:t>
            </a:r>
            <a:endParaRPr lang="zh-CN" altLang="en-US" sz="2800" b="1">
              <a:solidFill>
                <a:srgbClr val="E60000"/>
              </a:solidFill>
              <a:latin typeface="思源黑体 CN Medium" panose="020B0600000000000000" pitchFamily="34" charset="-122"/>
              <a:ea typeface="思源黑体 CN Medium" panose="020B0600000000000000" pitchFamily="34" charset="-122"/>
              <a:cs typeface="+mn-ea"/>
              <a:sym typeface="+mn-lt"/>
            </a:endParaRPr>
          </a:p>
        </p:txBody>
      </p:sp>
      <p:sp>
        <p:nvSpPr>
          <p:cNvPr id="8" name="矩形 7"/>
          <p:cNvSpPr/>
          <p:nvPr/>
        </p:nvSpPr>
        <p:spPr>
          <a:xfrm>
            <a:off x="1131901" y="3219934"/>
            <a:ext cx="9928196" cy="1050290"/>
          </a:xfrm>
          <a:prstGeom prst="rect">
            <a:avLst/>
          </a:prstGeom>
        </p:spPr>
        <p:txBody>
          <a:bodyPr wrap="square">
            <a:spAutoFit/>
          </a:bodyPr>
          <a:lstStyle/>
          <a:p>
            <a:pPr algn="just">
              <a:lnSpc>
                <a:spcPct val="130000"/>
              </a:lnSpc>
            </a:pPr>
            <a:r>
              <a:rPr lang="zh-CN" altLang="en-US" sz="2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rPr>
              <a:t>正是因为中国共产党</a:t>
            </a:r>
            <a:r>
              <a:rPr lang="en-US" altLang="zh-CN" sz="2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rPr>
              <a:t>100</a:t>
            </a:r>
            <a:r>
              <a:rPr lang="zh-CN" altLang="en-US" sz="2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rPr>
              <a:t>年来一代又一代的奋斗，才有了我们现在的基础：现在的经济规模、现在的政治架构、现在的文化发展、现在的外交格局。</a:t>
            </a:r>
            <a:endParaRPr lang="zh-CN" altLang="en-US" sz="24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9" name="矩形 8"/>
          <p:cNvSpPr/>
          <p:nvPr/>
        </p:nvSpPr>
        <p:spPr>
          <a:xfrm>
            <a:off x="1044553" y="4258435"/>
            <a:ext cx="10102892" cy="1698029"/>
          </a:xfrm>
          <a:prstGeom prst="rect">
            <a:avLst/>
          </a:prstGeom>
        </p:spPr>
        <p:txBody>
          <a:bodyPr wrap="square">
            <a:spAutoFit/>
          </a:bodyPr>
          <a:lstStyle/>
          <a:p>
            <a:pPr algn="ctr">
              <a:lnSpc>
                <a:spcPct val="150000"/>
              </a:lnSpc>
            </a:pPr>
            <a:r>
              <a:rPr lang="zh-CN" altLang="en-US" sz="2400">
                <a:latin typeface="思源黑体 CN Medium" panose="020B0600000000000000" pitchFamily="34" charset="-122"/>
                <a:ea typeface="思源黑体 CN Medium" panose="020B0600000000000000" pitchFamily="34" charset="-122"/>
                <a:cs typeface="+mn-ea"/>
                <a:sym typeface="+mn-lt"/>
              </a:rPr>
              <a:t>中国的经济和社会发展正是处于一个青年的状态，美国等老牌发达国家是老年状态。尽管中国历史悠久，但是就目前的发展格局、发展趋势和发展后劲来说，他就是一个青年人。</a:t>
            </a:r>
            <a:endParaRPr lang="zh-CN" altLang="en-US" sz="2400">
              <a:latin typeface="思源黑体 CN Medium" panose="020B0600000000000000" pitchFamily="34" charset="-122"/>
              <a:ea typeface="思源黑体 CN Medium" panose="020B0600000000000000" pitchFamily="34" charset="-122"/>
              <a:cs typeface="+mn-ea"/>
              <a:sym typeface="+mn-lt"/>
            </a:endParaRPr>
          </a:p>
        </p:txBody>
      </p:sp>
      <p:pic>
        <p:nvPicPr>
          <p:cNvPr id="10" name="图片 9"/>
          <p:cNvPicPr>
            <a:picLocks noChangeAspect="1"/>
          </p:cNvPicPr>
          <p:nvPr/>
        </p:nvPicPr>
        <p:blipFill>
          <a:blip r:embed="rId1">
            <a:extLst>
              <a:ext uri="{BEBA8EAE-BF5A-486C-A8C5-ECC9F3942E4B}">
                <a14:imgProps xmlns:a14="http://schemas.microsoft.com/office/drawing/2010/main">
                  <a14:imgLayer r:embed="rId2">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53105" y="492125"/>
            <a:ext cx="5685790" cy="171513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par>
                          <p:cTn id="17" fill="hold">
                            <p:stCondLst>
                              <p:cond delay="500"/>
                            </p:stCondLst>
                            <p:childTnLst>
                              <p:par>
                                <p:cTn id="18" presetID="53" presetClass="entr" presetSubtype="16" fill="hold" grpId="0" nodeType="after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calcmode="lin" valueType="num">
                                      <p:cBhvr>
                                        <p:cTn id="20" dur="250" fill="hold"/>
                                        <p:tgtEl>
                                          <p:spTgt spid="9"/>
                                        </p:tgtEl>
                                        <p:attrNameLst>
                                          <p:attrName>ppt_w</p:attrName>
                                        </p:attrNameLst>
                                      </p:cBhvr>
                                      <p:tavLst>
                                        <p:tav tm="0">
                                          <p:val>
                                            <p:fltVal val="0"/>
                                          </p:val>
                                        </p:tav>
                                        <p:tav tm="100000">
                                          <p:val>
                                            <p:strVal val="#ppt_w"/>
                                          </p:val>
                                        </p:tav>
                                      </p:tavLst>
                                    </p:anim>
                                    <p:anim calcmode="lin" valueType="num">
                                      <p:cBhvr>
                                        <p:cTn id="21" dur="250" fill="hold"/>
                                        <p:tgtEl>
                                          <p:spTgt spid="9"/>
                                        </p:tgtEl>
                                        <p:attrNameLst>
                                          <p:attrName>ppt_h</p:attrName>
                                        </p:attrNameLst>
                                      </p:cBhvr>
                                      <p:tavLst>
                                        <p:tav tm="0">
                                          <p:val>
                                            <p:fltVal val="0"/>
                                          </p:val>
                                        </p:tav>
                                        <p:tav tm="100000">
                                          <p:val>
                                            <p:strVal val="#ppt_h"/>
                                          </p:val>
                                        </p:tav>
                                      </p:tavLst>
                                    </p:anim>
                                    <p:animEffect transition="in" filter="fade">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a:spLocks noChangeArrowheads="1"/>
          </p:cNvSpPr>
          <p:nvPr/>
        </p:nvSpPr>
        <p:spPr bwMode="auto">
          <a:xfrm>
            <a:off x="1097803" y="2312018"/>
            <a:ext cx="9996394" cy="3768569"/>
          </a:xfrm>
          <a:prstGeom prst="rect">
            <a:avLst/>
          </a:prstGeom>
          <a:noFill/>
          <a:ln w="3175">
            <a:solidFill>
              <a:srgbClr val="E71E17"/>
            </a:solidFill>
            <a:miter lim="800000"/>
          </a:ln>
        </p:spPr>
        <p:txBody>
          <a:bodyPr anchor="ct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9200"/>
            <a:endParaRPr lang="zh-CN" altLang="zh-CN" sz="2665">
              <a:solidFill>
                <a:srgbClr val="FFFFFF"/>
              </a:solidFill>
              <a:latin typeface="思源黑体 CN Medium" panose="020B0600000000000000" pitchFamily="34" charset="-122"/>
              <a:ea typeface="思源黑体 CN Medium" panose="020B0600000000000000" pitchFamily="34" charset="-122"/>
              <a:cs typeface="+mn-ea"/>
              <a:sym typeface="+mn-lt"/>
            </a:endParaRPr>
          </a:p>
        </p:txBody>
      </p:sp>
      <p:sp>
        <p:nvSpPr>
          <p:cNvPr id="12" name="矩形 11"/>
          <p:cNvSpPr/>
          <p:nvPr/>
        </p:nvSpPr>
        <p:spPr>
          <a:xfrm>
            <a:off x="2371517" y="2716681"/>
            <a:ext cx="8389610" cy="861070"/>
          </a:xfrm>
          <a:prstGeom prst="rect">
            <a:avLst/>
          </a:prstGeom>
        </p:spPr>
        <p:txBody>
          <a:bodyPr wrap="square">
            <a:spAutoFit/>
          </a:bodyPr>
          <a:lstStyle/>
          <a:p>
            <a:pPr algn="just">
              <a:lnSpc>
                <a:spcPct val="130000"/>
              </a:lnSpc>
            </a:pPr>
            <a:r>
              <a:rPr lang="zh-CN" altLang="en-US" sz="2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rPr>
              <a:t>历史和人民选择中国共产党领导中华民族伟大复兴的事业是正确的，必须长期坚持、永不动摇；</a:t>
            </a:r>
            <a:endParaRPr lang="zh-CN" altLang="en-US" sz="2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13" name="矩形: 圆角 43"/>
          <p:cNvSpPr>
            <a:spLocks noChangeAspect="1"/>
          </p:cNvSpPr>
          <p:nvPr/>
        </p:nvSpPr>
        <p:spPr>
          <a:xfrm>
            <a:off x="1789911" y="2918921"/>
            <a:ext cx="551943" cy="551943"/>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FAE3"/>
                </a:solidFill>
                <a:latin typeface="思源黑体 CN Medium" panose="020B0600000000000000" pitchFamily="34" charset="-122"/>
                <a:ea typeface="思源黑体 CN Medium" panose="020B0600000000000000" pitchFamily="34" charset="-122"/>
                <a:cs typeface="+mn-ea"/>
                <a:sym typeface="+mn-lt"/>
              </a:rPr>
              <a:t>1</a:t>
            </a:r>
            <a:endParaRPr lang="zh-CN" altLang="en-US" sz="2400" b="1">
              <a:solidFill>
                <a:srgbClr val="FFFAE3"/>
              </a:solidFill>
              <a:latin typeface="思源黑体 CN Medium" panose="020B0600000000000000" pitchFamily="34" charset="-122"/>
              <a:ea typeface="思源黑体 CN Medium" panose="020B0600000000000000" pitchFamily="34" charset="-122"/>
              <a:cs typeface="+mn-ea"/>
              <a:sym typeface="+mn-lt"/>
            </a:endParaRPr>
          </a:p>
        </p:txBody>
      </p:sp>
      <p:sp>
        <p:nvSpPr>
          <p:cNvPr id="14" name="矩形 13"/>
          <p:cNvSpPr/>
          <p:nvPr/>
        </p:nvSpPr>
        <p:spPr>
          <a:xfrm>
            <a:off x="2380391" y="3771072"/>
            <a:ext cx="8389610" cy="861070"/>
          </a:xfrm>
          <a:prstGeom prst="rect">
            <a:avLst/>
          </a:prstGeom>
        </p:spPr>
        <p:txBody>
          <a:bodyPr wrap="square">
            <a:spAutoFit/>
          </a:bodyPr>
          <a:lstStyle/>
          <a:p>
            <a:pPr algn="just">
              <a:lnSpc>
                <a:spcPct val="130000"/>
              </a:lnSpc>
            </a:pPr>
            <a:r>
              <a:rPr lang="zh-CN" altLang="en-US" sz="2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rPr>
              <a:t>中国共产党领导中国人民开辟的中国特色社会主义道路是正确的，必须长期坚持、永不动摇；</a:t>
            </a:r>
            <a:endParaRPr lang="zh-CN" altLang="en-US" sz="2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15" name="矩形: 圆角 43"/>
          <p:cNvSpPr>
            <a:spLocks noChangeAspect="1"/>
          </p:cNvSpPr>
          <p:nvPr/>
        </p:nvSpPr>
        <p:spPr>
          <a:xfrm>
            <a:off x="1798785" y="3973312"/>
            <a:ext cx="551943" cy="551943"/>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FAE3"/>
                </a:solidFill>
                <a:latin typeface="思源黑体 CN Medium" panose="020B0600000000000000" pitchFamily="34" charset="-122"/>
                <a:ea typeface="思源黑体 CN Medium" panose="020B0600000000000000" pitchFamily="34" charset="-122"/>
                <a:cs typeface="+mn-ea"/>
                <a:sym typeface="+mn-lt"/>
              </a:rPr>
              <a:t>2</a:t>
            </a:r>
            <a:endParaRPr lang="zh-CN" altLang="en-US" sz="2400" b="1">
              <a:solidFill>
                <a:srgbClr val="FFFAE3"/>
              </a:solidFill>
              <a:latin typeface="思源黑体 CN Medium" panose="020B0600000000000000" pitchFamily="34" charset="-122"/>
              <a:ea typeface="思源黑体 CN Medium" panose="020B0600000000000000" pitchFamily="34" charset="-122"/>
              <a:cs typeface="+mn-ea"/>
              <a:sym typeface="+mn-lt"/>
            </a:endParaRPr>
          </a:p>
        </p:txBody>
      </p:sp>
      <p:sp>
        <p:nvSpPr>
          <p:cNvPr id="16" name="矩形 15"/>
          <p:cNvSpPr/>
          <p:nvPr/>
        </p:nvSpPr>
        <p:spPr>
          <a:xfrm>
            <a:off x="2380390" y="4853097"/>
            <a:ext cx="8389611" cy="861070"/>
          </a:xfrm>
          <a:prstGeom prst="rect">
            <a:avLst/>
          </a:prstGeom>
        </p:spPr>
        <p:txBody>
          <a:bodyPr wrap="square">
            <a:spAutoFit/>
          </a:bodyPr>
          <a:lstStyle/>
          <a:p>
            <a:pPr algn="just">
              <a:lnSpc>
                <a:spcPct val="130000"/>
              </a:lnSpc>
            </a:pPr>
            <a:r>
              <a:rPr lang="zh-CN" altLang="en-US" sz="2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rPr>
              <a:t>中国共产党和中国人民扎根中国大地、吸纳人类文明优秀成果、独立自主实现国家发展的战略是正确的，必须长期坚持、永不动摇。</a:t>
            </a:r>
            <a:endParaRPr lang="zh-CN" altLang="en-US" sz="2000">
              <a:solidFill>
                <a:schemeClr val="tx1">
                  <a:lumMod val="85000"/>
                  <a:lumOff val="15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17" name="矩形: 圆角 43"/>
          <p:cNvSpPr>
            <a:spLocks noChangeAspect="1"/>
          </p:cNvSpPr>
          <p:nvPr/>
        </p:nvSpPr>
        <p:spPr>
          <a:xfrm>
            <a:off x="1798785" y="5039554"/>
            <a:ext cx="551943" cy="551943"/>
          </a:xfrm>
          <a:prstGeom prst="roundRect">
            <a:avLst>
              <a:gd name="adj" fmla="val 50000"/>
            </a:avLst>
          </a:prstGeom>
          <a:solidFill>
            <a:srgbClr val="8E1E00"/>
          </a:solidFill>
          <a:ln w="25400">
            <a:solidFill>
              <a:srgbClr val="FFF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rgbClr val="FFFAE3"/>
                </a:solidFill>
                <a:latin typeface="思源黑体 CN Medium" panose="020B0600000000000000" pitchFamily="34" charset="-122"/>
                <a:ea typeface="思源黑体 CN Medium" panose="020B0600000000000000" pitchFamily="34" charset="-122"/>
                <a:cs typeface="+mn-ea"/>
                <a:sym typeface="+mn-lt"/>
              </a:rPr>
              <a:t>3</a:t>
            </a:r>
            <a:endParaRPr lang="zh-CN" altLang="en-US" sz="2400" b="1">
              <a:solidFill>
                <a:srgbClr val="FFFAE3"/>
              </a:solidFill>
              <a:latin typeface="思源黑体 CN Medium" panose="020B0600000000000000" pitchFamily="34" charset="-122"/>
              <a:ea typeface="思源黑体 CN Medium" panose="020B0600000000000000" pitchFamily="34" charset="-122"/>
              <a:cs typeface="+mn-ea"/>
              <a:sym typeface="+mn-lt"/>
            </a:endParaRPr>
          </a:p>
        </p:txBody>
      </p:sp>
      <p:pic>
        <p:nvPicPr>
          <p:cNvPr id="18" name="图片 17"/>
          <p:cNvPicPr>
            <a:picLocks noChangeAspect="1"/>
          </p:cNvPicPr>
          <p:nvPr/>
        </p:nvPicPr>
        <p:blipFill>
          <a:blip r:embed="rId1">
            <a:extLst>
              <a:ext uri="{BEBA8EAE-BF5A-486C-A8C5-ECC9F3942E4B}">
                <a14:imgProps xmlns:a14="http://schemas.microsoft.com/office/drawing/2010/main">
                  <a14:imgLayer r:embed="rId2">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53145" y="516161"/>
            <a:ext cx="5685711" cy="24271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downLeft)">
                                      <p:cBhvr>
                                        <p:cTn id="17" dur="500"/>
                                        <p:tgtEl>
                                          <p:spTgt spid="12"/>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Effect transition="in" filter="fade">
                                      <p:cBhvr>
                                        <p:cTn id="23" dur="1000"/>
                                        <p:tgtEl>
                                          <p:spTgt spid="15"/>
                                        </p:tgtEl>
                                      </p:cBhvr>
                                    </p:animEffect>
                                  </p:childTnLst>
                                </p:cTn>
                              </p:par>
                            </p:childTnLst>
                          </p:cTn>
                        </p:par>
                        <p:par>
                          <p:cTn id="24" fill="hold">
                            <p:stCondLst>
                              <p:cond delay="3000"/>
                            </p:stCondLst>
                            <p:childTnLst>
                              <p:par>
                                <p:cTn id="25" presetID="18" presetClass="entr" presetSubtype="1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Left)">
                                      <p:cBhvr>
                                        <p:cTn id="27" dur="500"/>
                                        <p:tgtEl>
                                          <p:spTgt spid="14"/>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Effect transition="in" filter="fade">
                                      <p:cBhvr>
                                        <p:cTn id="33" dur="1000"/>
                                        <p:tgtEl>
                                          <p:spTgt spid="17"/>
                                        </p:tgtEl>
                                      </p:cBhvr>
                                    </p:animEffect>
                                  </p:childTnLst>
                                </p:cTn>
                              </p:par>
                            </p:childTnLst>
                          </p:cTn>
                        </p:par>
                        <p:par>
                          <p:cTn id="34" fill="hold">
                            <p:stCondLst>
                              <p:cond delay="4500"/>
                            </p:stCondLst>
                            <p:childTnLst>
                              <p:par>
                                <p:cTn id="35" presetID="18" presetClass="entr" presetSubtype="1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down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0097" y="2759244"/>
            <a:ext cx="10151806" cy="1015663"/>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r>
              <a:rPr lang="zh-CN" altLang="en-US" sz="6000">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中国共产党的三大历史贡献</a:t>
            </a:r>
            <a:endParaRPr lang="zh-CN" altLang="en-US" sz="6000">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3" name="1"/>
          <p:cNvSpPr txBox="1"/>
          <p:nvPr/>
        </p:nvSpPr>
        <p:spPr>
          <a:xfrm>
            <a:off x="3827154" y="1650848"/>
            <a:ext cx="4537693" cy="923330"/>
          </a:xfrm>
          <a:prstGeom prst="rect">
            <a:avLst/>
          </a:prstGeom>
          <a:noFill/>
        </p:spPr>
        <p:txBody>
          <a:bodyPr wrap="square" rtlCol="0">
            <a:spAutoFit/>
          </a:bodyPr>
          <a:lstStyle/>
          <a:p>
            <a:pPr algn="ctr"/>
            <a:r>
              <a:rPr lang="zh-CN" altLang="en-US"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第三部分</a:t>
            </a:r>
            <a:endParaRPr lang="zh-CN" altLang="zh-CN"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079393" y="1201138"/>
            <a:ext cx="10190386" cy="1341443"/>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19" name="矩形 18"/>
          <p:cNvSpPr/>
          <p:nvPr/>
        </p:nvSpPr>
        <p:spPr>
          <a:xfrm>
            <a:off x="1241436" y="1505977"/>
            <a:ext cx="9880735" cy="960263"/>
          </a:xfrm>
          <a:prstGeom prst="rect">
            <a:avLst/>
          </a:prstGeom>
        </p:spPr>
        <p:txBody>
          <a:bodyPr wrap="square">
            <a:spAutoFit/>
          </a:bodyPr>
          <a:lstStyle/>
          <a:p>
            <a:pPr>
              <a:lnSpc>
                <a:spcPct val="120000"/>
              </a:lnSpc>
            </a:pPr>
            <a:r>
              <a:rPr lang="zh-CN" altLang="en-US" sz="2400">
                <a:latin typeface="思源黑体 CN Medium" panose="020B0600000000000000" pitchFamily="34" charset="-122"/>
                <a:ea typeface="思源黑体 CN Medium" panose="020B0600000000000000" pitchFamily="34" charset="-122"/>
                <a:cs typeface="+mn-ea"/>
                <a:sym typeface="+mn-lt"/>
              </a:rPr>
              <a:t>作为一个政治组织，对于中华民族、对于世界历史、对于人类文明都做了什么？</a:t>
            </a:r>
            <a:endParaRPr lang="zh-CN" altLang="zh-CN" sz="2400">
              <a:latin typeface="思源黑体 CN Medium" panose="020B0600000000000000" pitchFamily="34" charset="-122"/>
              <a:ea typeface="思源黑体 CN Medium" panose="020B0600000000000000" pitchFamily="34" charset="-122"/>
              <a:cs typeface="+mn-ea"/>
              <a:sym typeface="+mn-lt"/>
            </a:endParaRPr>
          </a:p>
        </p:txBody>
      </p:sp>
      <p:sp>
        <p:nvSpPr>
          <p:cNvPr id="20" name="矩形 19"/>
          <p:cNvSpPr/>
          <p:nvPr/>
        </p:nvSpPr>
        <p:spPr>
          <a:xfrm>
            <a:off x="1378245" y="934090"/>
            <a:ext cx="3156116" cy="539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000" b="1">
                <a:solidFill>
                  <a:schemeClr val="bg1"/>
                </a:solidFill>
                <a:latin typeface="思源黑体 CN Medium" panose="020B0600000000000000" pitchFamily="34" charset="-122"/>
                <a:ea typeface="思源黑体 CN Medium" panose="020B0600000000000000" pitchFamily="34" charset="-122"/>
                <a:cs typeface="+mn-ea"/>
                <a:sym typeface="+mn-lt"/>
              </a:rPr>
              <a:t>中国共产党</a:t>
            </a:r>
            <a:endParaRPr lang="zh-CN" altLang="en-US" sz="3000" b="1">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21" name="圆角矩形 62"/>
          <p:cNvSpPr/>
          <p:nvPr/>
        </p:nvSpPr>
        <p:spPr>
          <a:xfrm>
            <a:off x="1546740" y="3206759"/>
            <a:ext cx="2077588" cy="676480"/>
          </a:xfrm>
          <a:prstGeom prst="roundRect">
            <a:avLst>
              <a:gd name="adj" fmla="val 50000"/>
            </a:avLst>
          </a:prstGeom>
          <a:noFill/>
          <a:ln w="12700" cap="flat" cmpd="sng" algn="ctr">
            <a:solidFill>
              <a:srgbClr val="C00000"/>
            </a:solidFill>
            <a:prstDash val="solid"/>
          </a:ln>
          <a:effectLst/>
        </p:spPr>
        <p:txBody>
          <a:bodyPr rtlCol="0" anchor="ctr"/>
          <a:lstStyle/>
          <a:p>
            <a:pPr lvl="0" algn="ctr"/>
            <a:r>
              <a:rPr lang="zh-CN" altLang="en-US" sz="3600" b="1">
                <a:solidFill>
                  <a:srgbClr val="C00000"/>
                </a:solidFill>
                <a:latin typeface="思源黑体 CN Medium" panose="020B0600000000000000" pitchFamily="34" charset="-122"/>
                <a:ea typeface="思源黑体 CN Medium" panose="020B0600000000000000" pitchFamily="34" charset="-122"/>
                <a:cs typeface="+mn-ea"/>
                <a:sym typeface="+mn-lt"/>
              </a:rPr>
              <a:t>新政权</a:t>
            </a:r>
            <a:endParaRPr lang="zh-CN" altLang="en-US" sz="3600" b="1" kern="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2" name="圆角矩形 66"/>
          <p:cNvSpPr/>
          <p:nvPr/>
        </p:nvSpPr>
        <p:spPr>
          <a:xfrm>
            <a:off x="1163356" y="3893359"/>
            <a:ext cx="2844357" cy="1790044"/>
          </a:xfrm>
          <a:prstGeom prst="roundRect">
            <a:avLst>
              <a:gd name="adj" fmla="val 50000"/>
            </a:avLst>
          </a:prstGeom>
          <a:solidFill>
            <a:srgbClr val="E60000"/>
          </a:solidFill>
          <a:ln w="12700" cap="flat" cmpd="sng" algn="ctr">
            <a:solidFill>
              <a:srgbClr val="E60000"/>
            </a:solidFill>
            <a:prstDash val="solid"/>
          </a:ln>
          <a:effectLst/>
        </p:spPr>
        <p:txBody>
          <a:bodyPr rtlCol="0" anchor="ctr"/>
          <a:lstStyle/>
          <a:p>
            <a:pPr lvl="0" algn="ctr"/>
            <a:endParaRPr lang="zh-CN" altLang="en-US" sz="2800" kern="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23" name="矩形 22"/>
          <p:cNvSpPr/>
          <p:nvPr/>
        </p:nvSpPr>
        <p:spPr>
          <a:xfrm>
            <a:off x="1290070" y="4209908"/>
            <a:ext cx="2590929" cy="1200329"/>
          </a:xfrm>
          <a:prstGeom prst="rect">
            <a:avLst/>
          </a:prstGeom>
        </p:spPr>
        <p:txBody>
          <a:bodyPr wrap="square">
            <a:spAutoFit/>
          </a:bodyPr>
          <a:lstStyle/>
          <a:p>
            <a:pPr algn="ctr"/>
            <a:r>
              <a:rPr lang="zh-CN" altLang="en-US" sz="2400">
                <a:solidFill>
                  <a:schemeClr val="bg1"/>
                </a:solidFill>
                <a:latin typeface="思源黑体 CN Medium" panose="020B0600000000000000" pitchFamily="34" charset="-122"/>
                <a:ea typeface="思源黑体 CN Medium" panose="020B0600000000000000" pitchFamily="34" charset="-122"/>
                <a:cs typeface="+mn-ea"/>
                <a:sym typeface="+mn-lt"/>
              </a:rPr>
              <a:t>建立了中华人民共和国，建立了一套新的政权</a:t>
            </a:r>
            <a:endParaRPr lang="zh-CN" altLang="en-US" sz="240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24" name="圆角矩形 81"/>
          <p:cNvSpPr/>
          <p:nvPr/>
        </p:nvSpPr>
        <p:spPr>
          <a:xfrm>
            <a:off x="5057205" y="3206759"/>
            <a:ext cx="2077588" cy="676480"/>
          </a:xfrm>
          <a:prstGeom prst="roundRect">
            <a:avLst>
              <a:gd name="adj" fmla="val 50000"/>
            </a:avLst>
          </a:prstGeom>
          <a:noFill/>
          <a:ln w="12700" cap="flat" cmpd="sng" algn="ctr">
            <a:solidFill>
              <a:srgbClr val="C00000"/>
            </a:solidFill>
            <a:prstDash val="solid"/>
          </a:ln>
          <a:effectLst/>
        </p:spPr>
        <p:txBody>
          <a:bodyPr rtlCol="0" anchor="ctr"/>
          <a:lstStyle/>
          <a:p>
            <a:pPr lvl="0" algn="ctr"/>
            <a:r>
              <a:rPr lang="zh-CN" altLang="en-US" sz="3600" b="1">
                <a:solidFill>
                  <a:srgbClr val="C00000"/>
                </a:solidFill>
                <a:latin typeface="思源黑体 CN Medium" panose="020B0600000000000000" pitchFamily="34" charset="-122"/>
                <a:ea typeface="思源黑体 CN Medium" panose="020B0600000000000000" pitchFamily="34" charset="-122"/>
                <a:cs typeface="+mn-ea"/>
                <a:sym typeface="+mn-lt"/>
              </a:rPr>
              <a:t>新制度</a:t>
            </a:r>
            <a:endParaRPr lang="zh-CN" altLang="en-US" sz="3600" b="1" kern="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5" name="圆角矩形 85"/>
          <p:cNvSpPr/>
          <p:nvPr/>
        </p:nvSpPr>
        <p:spPr>
          <a:xfrm>
            <a:off x="4647794" y="3900980"/>
            <a:ext cx="2896411" cy="1774803"/>
          </a:xfrm>
          <a:prstGeom prst="roundRect">
            <a:avLst>
              <a:gd name="adj" fmla="val 50000"/>
            </a:avLst>
          </a:prstGeom>
          <a:solidFill>
            <a:srgbClr val="E60000"/>
          </a:solidFill>
          <a:ln w="12700" cap="flat" cmpd="sng" algn="ctr">
            <a:solidFill>
              <a:srgbClr val="E60000"/>
            </a:solidFill>
            <a:prstDash val="solid"/>
          </a:ln>
          <a:effectLst/>
        </p:spPr>
        <p:txBody>
          <a:bodyPr rtlCol="0" anchor="ctr"/>
          <a:lstStyle/>
          <a:p>
            <a:pPr lvl="0" algn="ctr"/>
            <a:endParaRPr lang="zh-CN" altLang="en-US" sz="2800" kern="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26" name="矩形 25"/>
          <p:cNvSpPr/>
          <p:nvPr/>
        </p:nvSpPr>
        <p:spPr>
          <a:xfrm>
            <a:off x="4922989" y="4365020"/>
            <a:ext cx="2346020" cy="954107"/>
          </a:xfrm>
          <a:prstGeom prst="rect">
            <a:avLst/>
          </a:prstGeom>
        </p:spPr>
        <p:txBody>
          <a:bodyPr wrap="square">
            <a:spAutoFit/>
          </a:bodyPr>
          <a:lstStyle/>
          <a:p>
            <a:pPr algn="ctr"/>
            <a:r>
              <a:rPr lang="zh-CN" altLang="en-US" sz="2800">
                <a:solidFill>
                  <a:schemeClr val="bg1"/>
                </a:solidFill>
                <a:latin typeface="思源黑体 CN Medium" panose="020B0600000000000000" pitchFamily="34" charset="-122"/>
                <a:ea typeface="思源黑体 CN Medium" panose="020B0600000000000000" pitchFamily="34" charset="-122"/>
                <a:cs typeface="+mn-ea"/>
                <a:sym typeface="+mn-lt"/>
              </a:rPr>
              <a:t>建立了社会主义制度</a:t>
            </a:r>
            <a:endParaRPr lang="zh-CN" altLang="en-US" sz="280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27" name="圆角矩形 91"/>
          <p:cNvSpPr/>
          <p:nvPr/>
        </p:nvSpPr>
        <p:spPr>
          <a:xfrm>
            <a:off x="8661493" y="3206759"/>
            <a:ext cx="2077588" cy="676480"/>
          </a:xfrm>
          <a:prstGeom prst="roundRect">
            <a:avLst>
              <a:gd name="adj" fmla="val 50000"/>
            </a:avLst>
          </a:prstGeom>
          <a:noFill/>
          <a:ln w="12700" cap="flat" cmpd="sng" algn="ctr">
            <a:solidFill>
              <a:srgbClr val="C00000"/>
            </a:solidFill>
            <a:prstDash val="solid"/>
          </a:ln>
          <a:effectLst/>
        </p:spPr>
        <p:txBody>
          <a:bodyPr rtlCol="0" anchor="ctr"/>
          <a:lstStyle/>
          <a:p>
            <a:pPr lvl="0" algn="ctr"/>
            <a:r>
              <a:rPr lang="zh-CN" altLang="en-US" sz="3600" b="1">
                <a:solidFill>
                  <a:srgbClr val="C00000"/>
                </a:solidFill>
                <a:latin typeface="思源黑体 CN Medium" panose="020B0600000000000000" pitchFamily="34" charset="-122"/>
                <a:ea typeface="思源黑体 CN Medium" panose="020B0600000000000000" pitchFamily="34" charset="-122"/>
                <a:cs typeface="+mn-ea"/>
                <a:sym typeface="+mn-lt"/>
              </a:rPr>
              <a:t>新道路</a:t>
            </a:r>
            <a:endParaRPr lang="zh-CN" altLang="en-US" sz="3600" b="1" kern="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8" name="圆角矩形 95"/>
          <p:cNvSpPr/>
          <p:nvPr/>
        </p:nvSpPr>
        <p:spPr>
          <a:xfrm>
            <a:off x="8180096" y="3919901"/>
            <a:ext cx="3040382" cy="1736961"/>
          </a:xfrm>
          <a:prstGeom prst="roundRect">
            <a:avLst>
              <a:gd name="adj" fmla="val 50000"/>
            </a:avLst>
          </a:prstGeom>
          <a:solidFill>
            <a:srgbClr val="E60000"/>
          </a:solidFill>
          <a:ln w="12700" cap="flat" cmpd="sng" algn="ctr">
            <a:solidFill>
              <a:srgbClr val="E60000"/>
            </a:solidFill>
            <a:prstDash val="solid"/>
          </a:ln>
          <a:effectLst/>
        </p:spPr>
        <p:txBody>
          <a:bodyPr rtlCol="0" anchor="ctr"/>
          <a:lstStyle/>
          <a:p>
            <a:pPr lvl="0" algn="ctr"/>
            <a:endParaRPr lang="zh-CN" altLang="en-US" sz="2800" kern="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29" name="矩形 28"/>
          <p:cNvSpPr/>
          <p:nvPr/>
        </p:nvSpPr>
        <p:spPr>
          <a:xfrm>
            <a:off x="8420028" y="4241908"/>
            <a:ext cx="2560518" cy="1200329"/>
          </a:xfrm>
          <a:prstGeom prst="rect">
            <a:avLst/>
          </a:prstGeom>
        </p:spPr>
        <p:txBody>
          <a:bodyPr wrap="square">
            <a:spAutoFit/>
          </a:bodyPr>
          <a:lstStyle/>
          <a:p>
            <a:pPr algn="ctr"/>
            <a:r>
              <a:rPr lang="zh-CN" altLang="en-US" sz="2400">
                <a:solidFill>
                  <a:schemeClr val="bg1"/>
                </a:solidFill>
                <a:latin typeface="思源黑体 CN Medium" panose="020B0600000000000000" pitchFamily="34" charset="-122"/>
                <a:ea typeface="思源黑体 CN Medium" panose="020B0600000000000000" pitchFamily="34" charset="-122"/>
                <a:cs typeface="+mn-ea"/>
                <a:sym typeface="+mn-lt"/>
              </a:rPr>
              <a:t>改革开放，开辟了中国特色社会主义的新道路</a:t>
            </a:r>
            <a:endParaRPr lang="zh-CN" altLang="en-US" sz="240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000"/>
                                        <p:tgtEl>
                                          <p:spTgt spid="10"/>
                                        </p:tgtEl>
                                      </p:cBhvr>
                                    </p:animEffect>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gtEl>
                                        <p:attrNameLst>
                                          <p:attrName>ppt_y</p:attrName>
                                        </p:attrNameLst>
                                      </p:cBhvr>
                                      <p:tavLst>
                                        <p:tav tm="0">
                                          <p:val>
                                            <p:strVal val="#ppt_y"/>
                                          </p:val>
                                        </p:tav>
                                        <p:tav tm="100000">
                                          <p:val>
                                            <p:strVal val="#ppt_y"/>
                                          </p:val>
                                        </p:tav>
                                      </p:tavLst>
                                    </p:anim>
                                    <p:anim calcmode="lin" valueType="num">
                                      <p:cBhvr>
                                        <p:cTn id="1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gtEl>
                                      </p:cBhvr>
                                    </p:animEffect>
                                  </p:childTnLst>
                                </p:cTn>
                              </p:par>
                            </p:childTnLst>
                          </p:cTn>
                        </p:par>
                        <p:par>
                          <p:cTn id="21" fill="hold">
                            <p:stCondLst>
                              <p:cond delay="3700"/>
                            </p:stCondLst>
                            <p:childTnLst>
                              <p:par>
                                <p:cTn id="22" presetID="2" presetClass="entr" presetSubtype="2" decel="10000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1+#ppt_w/2"/>
                                          </p:val>
                                        </p:tav>
                                        <p:tav tm="100000">
                                          <p:val>
                                            <p:strVal val="#ppt_x"/>
                                          </p:val>
                                        </p:tav>
                                      </p:tavLst>
                                    </p:anim>
                                    <p:anim calcmode="lin" valueType="num">
                                      <p:cBhvr additive="base">
                                        <p:cTn id="25" dur="10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4700"/>
                            </p:stCondLst>
                            <p:childTnLst>
                              <p:par>
                                <p:cTn id="27" presetID="2" presetClass="entr" presetSubtype="2" decel="10000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1+#ppt_w/2"/>
                                          </p:val>
                                        </p:tav>
                                        <p:tav tm="100000">
                                          <p:val>
                                            <p:strVal val="#ppt_x"/>
                                          </p:val>
                                        </p:tav>
                                      </p:tavLst>
                                    </p:anim>
                                    <p:anim calcmode="lin" valueType="num">
                                      <p:cBhvr additive="base">
                                        <p:cTn id="30" dur="1000" fill="hold"/>
                                        <p:tgtEl>
                                          <p:spTgt spid="22"/>
                                        </p:tgtEl>
                                        <p:attrNameLst>
                                          <p:attrName>ppt_y</p:attrName>
                                        </p:attrNameLst>
                                      </p:cBhvr>
                                      <p:tavLst>
                                        <p:tav tm="0">
                                          <p:val>
                                            <p:strVal val="#ppt_y"/>
                                          </p:val>
                                        </p:tav>
                                        <p:tav tm="100000">
                                          <p:val>
                                            <p:strVal val="#ppt_y"/>
                                          </p:val>
                                        </p:tav>
                                      </p:tavLst>
                                    </p:anim>
                                  </p:childTnLst>
                                </p:cTn>
                              </p:par>
                            </p:childTnLst>
                          </p:cTn>
                        </p:par>
                        <p:par>
                          <p:cTn id="31" fill="hold">
                            <p:stCondLst>
                              <p:cond delay="57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6200"/>
                            </p:stCondLst>
                            <p:childTnLst>
                              <p:par>
                                <p:cTn id="36" presetID="2" presetClass="entr" presetSubtype="2" decel="10000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000" fill="hold"/>
                                        <p:tgtEl>
                                          <p:spTgt spid="24"/>
                                        </p:tgtEl>
                                        <p:attrNameLst>
                                          <p:attrName>ppt_x</p:attrName>
                                        </p:attrNameLst>
                                      </p:cBhvr>
                                      <p:tavLst>
                                        <p:tav tm="0">
                                          <p:val>
                                            <p:strVal val="1+#ppt_w/2"/>
                                          </p:val>
                                        </p:tav>
                                        <p:tav tm="100000">
                                          <p:val>
                                            <p:strVal val="#ppt_x"/>
                                          </p:val>
                                        </p:tav>
                                      </p:tavLst>
                                    </p:anim>
                                    <p:anim calcmode="lin" valueType="num">
                                      <p:cBhvr additive="base">
                                        <p:cTn id="39" dur="1000" fill="hold"/>
                                        <p:tgtEl>
                                          <p:spTgt spid="24"/>
                                        </p:tgtEl>
                                        <p:attrNameLst>
                                          <p:attrName>ppt_y</p:attrName>
                                        </p:attrNameLst>
                                      </p:cBhvr>
                                      <p:tavLst>
                                        <p:tav tm="0">
                                          <p:val>
                                            <p:strVal val="#ppt_y"/>
                                          </p:val>
                                        </p:tav>
                                        <p:tav tm="100000">
                                          <p:val>
                                            <p:strVal val="#ppt_y"/>
                                          </p:val>
                                        </p:tav>
                                      </p:tavLst>
                                    </p:anim>
                                  </p:childTnLst>
                                </p:cTn>
                              </p:par>
                            </p:childTnLst>
                          </p:cTn>
                        </p:par>
                        <p:par>
                          <p:cTn id="40" fill="hold">
                            <p:stCondLst>
                              <p:cond delay="7200"/>
                            </p:stCondLst>
                            <p:childTnLst>
                              <p:par>
                                <p:cTn id="41" presetID="2" presetClass="entr" presetSubtype="2" decel="10000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1+#ppt_w/2"/>
                                          </p:val>
                                        </p:tav>
                                        <p:tav tm="100000">
                                          <p:val>
                                            <p:strVal val="#ppt_x"/>
                                          </p:val>
                                        </p:tav>
                                      </p:tavLst>
                                    </p:anim>
                                    <p:anim calcmode="lin" valueType="num">
                                      <p:cBhvr additive="base">
                                        <p:cTn id="44" dur="10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8200"/>
                            </p:stCondLst>
                            <p:childTnLst>
                              <p:par>
                                <p:cTn id="46" presetID="22" presetClass="entr" presetSubtype="8"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par>
                          <p:cTn id="49" fill="hold">
                            <p:stCondLst>
                              <p:cond delay="8700"/>
                            </p:stCondLst>
                            <p:childTnLst>
                              <p:par>
                                <p:cTn id="50" presetID="2" presetClass="entr" presetSubtype="2" decel="10000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1000" fill="hold"/>
                                        <p:tgtEl>
                                          <p:spTgt spid="27"/>
                                        </p:tgtEl>
                                        <p:attrNameLst>
                                          <p:attrName>ppt_x</p:attrName>
                                        </p:attrNameLst>
                                      </p:cBhvr>
                                      <p:tavLst>
                                        <p:tav tm="0">
                                          <p:val>
                                            <p:strVal val="1+#ppt_w/2"/>
                                          </p:val>
                                        </p:tav>
                                        <p:tav tm="100000">
                                          <p:val>
                                            <p:strVal val="#ppt_x"/>
                                          </p:val>
                                        </p:tav>
                                      </p:tavLst>
                                    </p:anim>
                                    <p:anim calcmode="lin" valueType="num">
                                      <p:cBhvr additive="base">
                                        <p:cTn id="53" dur="1000" fill="hold"/>
                                        <p:tgtEl>
                                          <p:spTgt spid="27"/>
                                        </p:tgtEl>
                                        <p:attrNameLst>
                                          <p:attrName>ppt_y</p:attrName>
                                        </p:attrNameLst>
                                      </p:cBhvr>
                                      <p:tavLst>
                                        <p:tav tm="0">
                                          <p:val>
                                            <p:strVal val="#ppt_y"/>
                                          </p:val>
                                        </p:tav>
                                        <p:tav tm="100000">
                                          <p:val>
                                            <p:strVal val="#ppt_y"/>
                                          </p:val>
                                        </p:tav>
                                      </p:tavLst>
                                    </p:anim>
                                  </p:childTnLst>
                                </p:cTn>
                              </p:par>
                            </p:childTnLst>
                          </p:cTn>
                        </p:par>
                        <p:par>
                          <p:cTn id="54" fill="hold">
                            <p:stCondLst>
                              <p:cond delay="9700"/>
                            </p:stCondLst>
                            <p:childTnLst>
                              <p:par>
                                <p:cTn id="55" presetID="2" presetClass="entr" presetSubtype="2" decel="10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1000" fill="hold"/>
                                        <p:tgtEl>
                                          <p:spTgt spid="28"/>
                                        </p:tgtEl>
                                        <p:attrNameLst>
                                          <p:attrName>ppt_x</p:attrName>
                                        </p:attrNameLst>
                                      </p:cBhvr>
                                      <p:tavLst>
                                        <p:tav tm="0">
                                          <p:val>
                                            <p:strVal val="1+#ppt_w/2"/>
                                          </p:val>
                                        </p:tav>
                                        <p:tav tm="100000">
                                          <p:val>
                                            <p:strVal val="#ppt_x"/>
                                          </p:val>
                                        </p:tav>
                                      </p:tavLst>
                                    </p:anim>
                                    <p:anim calcmode="lin" valueType="num">
                                      <p:cBhvr additive="base">
                                        <p:cTn id="58" dur="1000" fill="hold"/>
                                        <p:tgtEl>
                                          <p:spTgt spid="28"/>
                                        </p:tgtEl>
                                        <p:attrNameLst>
                                          <p:attrName>ppt_y</p:attrName>
                                        </p:attrNameLst>
                                      </p:cBhvr>
                                      <p:tavLst>
                                        <p:tav tm="0">
                                          <p:val>
                                            <p:strVal val="#ppt_y"/>
                                          </p:val>
                                        </p:tav>
                                        <p:tav tm="100000">
                                          <p:val>
                                            <p:strVal val="#ppt_y"/>
                                          </p:val>
                                        </p:tav>
                                      </p:tavLst>
                                    </p:anim>
                                  </p:childTnLst>
                                </p:cTn>
                              </p:par>
                            </p:childTnLst>
                          </p:cTn>
                        </p:par>
                        <p:par>
                          <p:cTn id="59" fill="hold">
                            <p:stCondLst>
                              <p:cond delay="10700"/>
                            </p:stCondLst>
                            <p:childTnLst>
                              <p:par>
                                <p:cTn id="60" presetID="22"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0" grpId="0"/>
      <p:bldP spid="21" grpId="0"/>
      <p:bldP spid="22" grpId="0"/>
      <p:bldP spid="23" grpId="0"/>
      <p:bldP spid="24" grpId="0"/>
      <p:bldP spid="25"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37" idx="6"/>
          </p:cNvCxnSpPr>
          <p:nvPr/>
        </p:nvCxnSpPr>
        <p:spPr>
          <a:xfrm flipH="1" flipV="1">
            <a:off x="3176833" y="3553905"/>
            <a:ext cx="7685174" cy="3114"/>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283281" y="1105285"/>
            <a:ext cx="7625439" cy="968791"/>
          </a:xfrm>
          <a:prstGeom prst="rect">
            <a:avLst/>
          </a:prstGeom>
        </p:spPr>
        <p:txBody>
          <a:bodyPr wrap="square">
            <a:spAutoFit/>
          </a:bodyPr>
          <a:lstStyle/>
          <a:p>
            <a:pPr algn="ctr">
              <a:lnSpc>
                <a:spcPct val="150000"/>
              </a:lnSpc>
            </a:pPr>
            <a:r>
              <a:rPr lang="zh-CN" altLang="en-US" sz="2000" b="1">
                <a:solidFill>
                  <a:srgbClr val="C00000"/>
                </a:solidFill>
                <a:latin typeface="思源黑体 CN Medium" panose="020B0600000000000000" pitchFamily="34" charset="-122"/>
                <a:ea typeface="思源黑体 CN Medium" panose="020B0600000000000000" pitchFamily="34" charset="-122"/>
                <a:cs typeface="+mn-ea"/>
                <a:sym typeface="+mn-lt"/>
              </a:rPr>
              <a:t>中国共产党通过</a:t>
            </a:r>
            <a:r>
              <a:rPr lang="en-US" altLang="zh-CN" sz="2000" b="1">
                <a:solidFill>
                  <a:srgbClr val="C00000"/>
                </a:solidFill>
                <a:latin typeface="思源黑体 CN Medium" panose="020B0600000000000000" pitchFamily="34" charset="-122"/>
                <a:ea typeface="思源黑体 CN Medium" panose="020B0600000000000000" pitchFamily="34" charset="-122"/>
                <a:cs typeface="+mn-ea"/>
                <a:sym typeface="+mn-lt"/>
              </a:rPr>
              <a:t>28</a:t>
            </a:r>
            <a:r>
              <a:rPr lang="zh-CN" altLang="en-US" sz="2000" b="1">
                <a:solidFill>
                  <a:srgbClr val="C00000"/>
                </a:solidFill>
                <a:latin typeface="思源黑体 CN Medium" panose="020B0600000000000000" pitchFamily="34" charset="-122"/>
                <a:ea typeface="思源黑体 CN Medium" panose="020B0600000000000000" pitchFamily="34" charset="-122"/>
                <a:cs typeface="+mn-ea"/>
                <a:sym typeface="+mn-lt"/>
              </a:rPr>
              <a:t>年的努力，不但和国民党合作实现了抗日战争的伟大胜利，还建立起了一个全新的国家。</a:t>
            </a:r>
            <a:endParaRPr lang="zh-CN" altLang="en-US" sz="20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grpSp>
        <p:nvGrpSpPr>
          <p:cNvPr id="16" name="组合 15"/>
          <p:cNvGrpSpPr/>
          <p:nvPr/>
        </p:nvGrpSpPr>
        <p:grpSpPr>
          <a:xfrm>
            <a:off x="7902102" y="4463910"/>
            <a:ext cx="1574409" cy="1574409"/>
            <a:chOff x="7700491" y="4203864"/>
            <a:chExt cx="1781298" cy="1781298"/>
          </a:xfrm>
        </p:grpSpPr>
        <p:sp>
          <p:nvSpPr>
            <p:cNvPr id="17" name="椭圆 16"/>
            <p:cNvSpPr/>
            <p:nvPr/>
          </p:nvSpPr>
          <p:spPr>
            <a:xfrm>
              <a:off x="7700491" y="4203864"/>
              <a:ext cx="1781298" cy="1781298"/>
            </a:xfrm>
            <a:prstGeom prst="ellipse">
              <a:avLst/>
            </a:prstGeom>
            <a:solidFill>
              <a:srgbClr val="FFF5D2"/>
            </a:solidFill>
            <a:ln w="28575">
              <a:solidFill>
                <a:srgbClr val="B50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sp>
          <p:nvSpPr>
            <p:cNvPr id="18" name="矩形 17"/>
            <p:cNvSpPr/>
            <p:nvPr/>
          </p:nvSpPr>
          <p:spPr>
            <a:xfrm>
              <a:off x="8055528" y="4507171"/>
              <a:ext cx="1043212" cy="1079484"/>
            </a:xfrm>
            <a:prstGeom prst="rect">
              <a:avLst/>
            </a:prstGeom>
          </p:spPr>
          <p:txBody>
            <a:bodyPr wrap="none">
              <a:spAutoFit/>
            </a:bodyPr>
            <a:lstStyle/>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国共</a:t>
              </a:r>
              <a:endParaRPr lang="en-US" altLang="zh-CN" sz="2800" b="1">
                <a:solidFill>
                  <a:srgbClr val="B50F0C"/>
                </a:solidFill>
                <a:latin typeface="思源黑体 CN Medium" panose="020B0600000000000000" pitchFamily="34" charset="-122"/>
                <a:ea typeface="思源黑体 CN Medium" panose="020B0600000000000000" pitchFamily="34" charset="-122"/>
                <a:cs typeface="+mn-ea"/>
                <a:sym typeface="+mn-lt"/>
              </a:endParaRPr>
            </a:p>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合作</a:t>
              </a:r>
              <a:endPar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grpSp>
      <p:grpSp>
        <p:nvGrpSpPr>
          <p:cNvPr id="30" name="组合 29"/>
          <p:cNvGrpSpPr/>
          <p:nvPr/>
        </p:nvGrpSpPr>
        <p:grpSpPr>
          <a:xfrm>
            <a:off x="3946498" y="2718525"/>
            <a:ext cx="1676989" cy="1676989"/>
            <a:chOff x="4818744" y="358900"/>
            <a:chExt cx="2208810" cy="2208810"/>
          </a:xfrm>
        </p:grpSpPr>
        <p:sp>
          <p:nvSpPr>
            <p:cNvPr id="31" name="椭圆 30"/>
            <p:cNvSpPr/>
            <p:nvPr/>
          </p:nvSpPr>
          <p:spPr>
            <a:xfrm>
              <a:off x="4818744" y="358900"/>
              <a:ext cx="2208810" cy="2208810"/>
            </a:xfrm>
            <a:prstGeom prst="ellipse">
              <a:avLst/>
            </a:prstGeom>
            <a:solidFill>
              <a:srgbClr val="FFF5D2"/>
            </a:solidFill>
            <a:ln w="28575">
              <a:solidFill>
                <a:srgbClr val="B50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sp>
          <p:nvSpPr>
            <p:cNvPr id="32" name="矩形 31"/>
            <p:cNvSpPr/>
            <p:nvPr/>
          </p:nvSpPr>
          <p:spPr>
            <a:xfrm>
              <a:off x="4898898" y="747676"/>
              <a:ext cx="2046330" cy="1580988"/>
            </a:xfrm>
            <a:prstGeom prst="rect">
              <a:avLst/>
            </a:prstGeom>
          </p:spPr>
          <p:txBody>
            <a:bodyPr wrap="none">
              <a:spAutoFit/>
            </a:bodyPr>
            <a:lstStyle/>
            <a:p>
              <a:pPr algn="ctr"/>
              <a:r>
                <a:rPr lang="en-US" altLang="zh-CN" sz="2400" b="1">
                  <a:solidFill>
                    <a:srgbClr val="B50F0C"/>
                  </a:solidFill>
                  <a:latin typeface="思源黑体 CN Medium" panose="020B0600000000000000" pitchFamily="34" charset="-122"/>
                  <a:ea typeface="思源黑体 CN Medium" panose="020B0600000000000000" pitchFamily="34" charset="-122"/>
                  <a:cs typeface="+mn-ea"/>
                  <a:sym typeface="+mn-lt"/>
                </a:rPr>
                <a:t>3000</a:t>
              </a:r>
              <a:r>
                <a:rPr lang="zh-CN" altLang="en-US" sz="2400" b="1">
                  <a:solidFill>
                    <a:srgbClr val="B50F0C"/>
                  </a:solidFill>
                  <a:latin typeface="思源黑体 CN Medium" panose="020B0600000000000000" pitchFamily="34" charset="-122"/>
                  <a:ea typeface="思源黑体 CN Medium" panose="020B0600000000000000" pitchFamily="34" charset="-122"/>
                  <a:cs typeface="+mn-ea"/>
                  <a:sym typeface="+mn-lt"/>
                </a:rPr>
                <a:t>多年</a:t>
              </a:r>
              <a:endParaRPr lang="en-US" altLang="zh-CN" sz="2400" b="1">
                <a:solidFill>
                  <a:srgbClr val="B50F0C"/>
                </a:solidFill>
                <a:latin typeface="思源黑体 CN Medium" panose="020B0600000000000000" pitchFamily="34" charset="-122"/>
                <a:ea typeface="思源黑体 CN Medium" panose="020B0600000000000000" pitchFamily="34" charset="-122"/>
                <a:cs typeface="+mn-ea"/>
                <a:sym typeface="+mn-lt"/>
              </a:endParaRPr>
            </a:p>
            <a:p>
              <a:pPr algn="ctr"/>
              <a:r>
                <a:rPr lang="zh-CN" altLang="en-US" sz="2400" b="1">
                  <a:solidFill>
                    <a:srgbClr val="B50F0C"/>
                  </a:solidFill>
                  <a:latin typeface="思源黑体 CN Medium" panose="020B0600000000000000" pitchFamily="34" charset="-122"/>
                  <a:ea typeface="思源黑体 CN Medium" panose="020B0600000000000000" pitchFamily="34" charset="-122"/>
                  <a:cs typeface="+mn-ea"/>
                  <a:sym typeface="+mn-lt"/>
                </a:rPr>
                <a:t>中国文化</a:t>
              </a:r>
              <a:endParaRPr lang="en-US" altLang="zh-CN" sz="2400" b="1">
                <a:solidFill>
                  <a:srgbClr val="B50F0C"/>
                </a:solidFill>
                <a:latin typeface="思源黑体 CN Medium" panose="020B0600000000000000" pitchFamily="34" charset="-122"/>
                <a:ea typeface="思源黑体 CN Medium" panose="020B0600000000000000" pitchFamily="34" charset="-122"/>
                <a:cs typeface="+mn-ea"/>
                <a:sym typeface="+mn-lt"/>
              </a:endParaRPr>
            </a:p>
            <a:p>
              <a:pPr algn="ctr"/>
              <a:r>
                <a:rPr lang="zh-CN" altLang="en-US" sz="2400" b="1">
                  <a:solidFill>
                    <a:srgbClr val="B50F0C"/>
                  </a:solidFill>
                  <a:latin typeface="思源黑体 CN Medium" panose="020B0600000000000000" pitchFamily="34" charset="-122"/>
                  <a:ea typeface="思源黑体 CN Medium" panose="020B0600000000000000" pitchFamily="34" charset="-122"/>
                  <a:cs typeface="+mn-ea"/>
                  <a:sym typeface="+mn-lt"/>
                </a:rPr>
                <a:t>没有断过</a:t>
              </a:r>
              <a:endParaRPr lang="zh-CN" altLang="en-US" sz="2400" b="1">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grpSp>
      <p:grpSp>
        <p:nvGrpSpPr>
          <p:cNvPr id="33" name="组合 32"/>
          <p:cNvGrpSpPr/>
          <p:nvPr/>
        </p:nvGrpSpPr>
        <p:grpSpPr>
          <a:xfrm>
            <a:off x="6546628" y="2769815"/>
            <a:ext cx="1659430" cy="1574409"/>
            <a:chOff x="8240747" y="311068"/>
            <a:chExt cx="1877492" cy="1781298"/>
          </a:xfrm>
        </p:grpSpPr>
        <p:sp>
          <p:nvSpPr>
            <p:cNvPr id="34" name="椭圆 33"/>
            <p:cNvSpPr/>
            <p:nvPr/>
          </p:nvSpPr>
          <p:spPr>
            <a:xfrm>
              <a:off x="8274134" y="311068"/>
              <a:ext cx="1781298" cy="1781298"/>
            </a:xfrm>
            <a:prstGeom prst="ellipse">
              <a:avLst/>
            </a:prstGeom>
            <a:solidFill>
              <a:srgbClr val="FFF5D2"/>
            </a:solidFill>
            <a:ln w="28575">
              <a:solidFill>
                <a:srgbClr val="B50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sp>
          <p:nvSpPr>
            <p:cNvPr id="35" name="矩形 34"/>
            <p:cNvSpPr/>
            <p:nvPr/>
          </p:nvSpPr>
          <p:spPr>
            <a:xfrm>
              <a:off x="8240747" y="569959"/>
              <a:ext cx="1877492" cy="1079484"/>
            </a:xfrm>
            <a:prstGeom prst="rect">
              <a:avLst/>
            </a:prstGeom>
          </p:spPr>
          <p:txBody>
            <a:bodyPr wrap="none">
              <a:spAutoFit/>
            </a:bodyPr>
            <a:lstStyle/>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建立</a:t>
              </a:r>
              <a:endParaRPr lang="en-US" altLang="zh-CN" sz="2800" b="1">
                <a:solidFill>
                  <a:srgbClr val="B50F0C"/>
                </a:solidFill>
                <a:latin typeface="思源黑体 CN Medium" panose="020B0600000000000000" pitchFamily="34" charset="-122"/>
                <a:ea typeface="思源黑体 CN Medium" panose="020B0600000000000000" pitchFamily="34" charset="-122"/>
                <a:cs typeface="+mn-ea"/>
                <a:sym typeface="+mn-lt"/>
              </a:endParaRPr>
            </a:p>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中华民国</a:t>
              </a:r>
              <a:endPar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grpSp>
      <p:grpSp>
        <p:nvGrpSpPr>
          <p:cNvPr id="36" name="组合 35"/>
          <p:cNvGrpSpPr/>
          <p:nvPr/>
        </p:nvGrpSpPr>
        <p:grpSpPr>
          <a:xfrm>
            <a:off x="9129199" y="2690615"/>
            <a:ext cx="1732808" cy="1732808"/>
            <a:chOff x="9919853" y="2438399"/>
            <a:chExt cx="1943101" cy="1943101"/>
          </a:xfrm>
        </p:grpSpPr>
        <p:sp>
          <p:nvSpPr>
            <p:cNvPr id="37" name="椭圆 36"/>
            <p:cNvSpPr/>
            <p:nvPr/>
          </p:nvSpPr>
          <p:spPr>
            <a:xfrm>
              <a:off x="9919853" y="2438399"/>
              <a:ext cx="1943101" cy="1943101"/>
            </a:xfrm>
            <a:prstGeom prst="ellipse">
              <a:avLst/>
            </a:prstGeom>
            <a:solidFill>
              <a:srgbClr val="FFF5D2"/>
            </a:solidFill>
            <a:ln w="28575">
              <a:solidFill>
                <a:srgbClr val="B50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sp>
          <p:nvSpPr>
            <p:cNvPr id="38" name="矩形 37"/>
            <p:cNvSpPr/>
            <p:nvPr/>
          </p:nvSpPr>
          <p:spPr>
            <a:xfrm>
              <a:off x="9960995" y="2952485"/>
              <a:ext cx="1860817" cy="1069897"/>
            </a:xfrm>
            <a:prstGeom prst="rect">
              <a:avLst/>
            </a:prstGeom>
          </p:spPr>
          <p:txBody>
            <a:bodyPr wrap="none">
              <a:spAutoFit/>
            </a:bodyPr>
            <a:lstStyle/>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北洋军阀</a:t>
              </a:r>
              <a:endParaRPr lang="en-US" altLang="zh-CN" sz="2800" b="1">
                <a:solidFill>
                  <a:srgbClr val="B50F0C"/>
                </a:solidFill>
                <a:latin typeface="思源黑体 CN Medium" panose="020B0600000000000000" pitchFamily="34" charset="-122"/>
                <a:ea typeface="思源黑体 CN Medium" panose="020B0600000000000000" pitchFamily="34" charset="-122"/>
                <a:cs typeface="+mn-ea"/>
                <a:sym typeface="+mn-lt"/>
              </a:endParaRPr>
            </a:p>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统治</a:t>
              </a:r>
              <a:endPar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grpSp>
      <p:grpSp>
        <p:nvGrpSpPr>
          <p:cNvPr id="39" name="组合 38"/>
          <p:cNvGrpSpPr/>
          <p:nvPr/>
        </p:nvGrpSpPr>
        <p:grpSpPr>
          <a:xfrm>
            <a:off x="5168242" y="4486825"/>
            <a:ext cx="1528579" cy="1528579"/>
            <a:chOff x="4265385" y="4731657"/>
            <a:chExt cx="1600200" cy="1600200"/>
          </a:xfrm>
        </p:grpSpPr>
        <p:sp>
          <p:nvSpPr>
            <p:cNvPr id="40" name="椭圆 39"/>
            <p:cNvSpPr/>
            <p:nvPr/>
          </p:nvSpPr>
          <p:spPr>
            <a:xfrm>
              <a:off x="4265385" y="4731657"/>
              <a:ext cx="1600200" cy="1600200"/>
            </a:xfrm>
            <a:prstGeom prst="ellipse">
              <a:avLst/>
            </a:prstGeom>
            <a:solidFill>
              <a:srgbClr val="FFF5D2"/>
            </a:solidFill>
            <a:ln w="28575">
              <a:solidFill>
                <a:srgbClr val="B50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41" name="矩形 40"/>
            <p:cNvSpPr/>
            <p:nvPr/>
          </p:nvSpPr>
          <p:spPr>
            <a:xfrm>
              <a:off x="4389879" y="5031421"/>
              <a:ext cx="1351216" cy="998811"/>
            </a:xfrm>
            <a:prstGeom prst="rect">
              <a:avLst/>
            </a:prstGeom>
          </p:spPr>
          <p:txBody>
            <a:bodyPr wrap="none">
              <a:spAutoFit/>
            </a:bodyPr>
            <a:lstStyle/>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中国</a:t>
              </a:r>
              <a:endParaRPr lang="en-US" altLang="zh-CN" sz="2800" b="1">
                <a:solidFill>
                  <a:srgbClr val="B50F0C"/>
                </a:solidFill>
                <a:latin typeface="思源黑体 CN Medium" panose="020B0600000000000000" pitchFamily="34" charset="-122"/>
                <a:ea typeface="思源黑体 CN Medium" panose="020B0600000000000000" pitchFamily="34" charset="-122"/>
                <a:cs typeface="+mn-ea"/>
                <a:sym typeface="+mn-lt"/>
              </a:endParaRPr>
            </a:p>
            <a:p>
              <a:pPr algn="ctr"/>
              <a:r>
                <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rPr>
                <a:t>共产党</a:t>
              </a:r>
              <a:endParaRPr lang="zh-CN" altLang="en-US" sz="2800" b="1">
                <a:solidFill>
                  <a:srgbClr val="B50F0C"/>
                </a:solidFill>
                <a:latin typeface="思源黑体 CN Medium" panose="020B0600000000000000" pitchFamily="34" charset="-122"/>
                <a:ea typeface="思源黑体 CN Medium" panose="020B0600000000000000" pitchFamily="34" charset="-122"/>
                <a:cs typeface="+mn-ea"/>
                <a:sym typeface="+mn-lt"/>
              </a:endParaRPr>
            </a:p>
          </p:txBody>
        </p:sp>
      </p:grpSp>
      <p:grpSp>
        <p:nvGrpSpPr>
          <p:cNvPr id="43" name="组合 42"/>
          <p:cNvGrpSpPr/>
          <p:nvPr/>
        </p:nvGrpSpPr>
        <p:grpSpPr>
          <a:xfrm>
            <a:off x="677055" y="2489301"/>
            <a:ext cx="2733860" cy="2733860"/>
            <a:chOff x="711200" y="2144155"/>
            <a:chExt cx="2861954" cy="2861954"/>
          </a:xfrm>
          <a:solidFill>
            <a:srgbClr val="E60000"/>
          </a:solidFill>
        </p:grpSpPr>
        <p:sp>
          <p:nvSpPr>
            <p:cNvPr id="45" name="椭圆 44"/>
            <p:cNvSpPr/>
            <p:nvPr/>
          </p:nvSpPr>
          <p:spPr>
            <a:xfrm>
              <a:off x="711200" y="2144155"/>
              <a:ext cx="2861954" cy="28619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46" name="矩形 45"/>
            <p:cNvSpPr/>
            <p:nvPr/>
          </p:nvSpPr>
          <p:spPr>
            <a:xfrm>
              <a:off x="815291" y="3685971"/>
              <a:ext cx="2676922" cy="676615"/>
            </a:xfrm>
            <a:prstGeom prst="rect">
              <a:avLst/>
            </a:prstGeom>
            <a:noFill/>
          </p:spPr>
          <p:txBody>
            <a:bodyPr wrap="none">
              <a:spAutoFit/>
            </a:bodyPr>
            <a:lstStyle/>
            <a:p>
              <a:pPr algn="ctr"/>
              <a:r>
                <a:rPr lang="zh-CN" altLang="en-US" sz="3600" b="1">
                  <a:solidFill>
                    <a:srgbClr val="FFF5D2"/>
                  </a:solidFill>
                  <a:latin typeface="思源黑体 CN Medium" panose="020B0600000000000000" pitchFamily="34" charset="-122"/>
                  <a:ea typeface="思源黑体 CN Medium" panose="020B0600000000000000" pitchFamily="34" charset="-122"/>
                  <a:cs typeface="+mn-ea"/>
                  <a:sym typeface="+mn-lt"/>
                </a:rPr>
                <a:t>建立新政权</a:t>
              </a:r>
              <a:endParaRPr lang="zh-CN" altLang="en-US" sz="3600" b="1">
                <a:solidFill>
                  <a:srgbClr val="FFF5D2"/>
                </a:solidFill>
                <a:latin typeface="思源黑体 CN Medium" panose="020B0600000000000000" pitchFamily="34" charset="-122"/>
                <a:ea typeface="思源黑体 CN Medium" panose="020B0600000000000000" pitchFamily="34" charset="-122"/>
                <a:cs typeface="+mn-ea"/>
                <a:sym typeface="+mn-lt"/>
              </a:endParaRPr>
            </a:p>
          </p:txBody>
        </p:sp>
      </p:grpSp>
      <p:pic>
        <p:nvPicPr>
          <p:cNvPr id="47" name="图片 4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33933" y="2783893"/>
            <a:ext cx="1042218" cy="107233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par>
                                <p:cTn id="10" presetID="53" presetClass="entr" presetSubtype="16" fill="hold" nodeType="withEffect">
                                  <p:stCondLst>
                                    <p:cond delay="15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750" fill="hold"/>
                                        <p:tgtEl>
                                          <p:spTgt spid="33"/>
                                        </p:tgtEl>
                                        <p:attrNameLst>
                                          <p:attrName>ppt_w</p:attrName>
                                        </p:attrNameLst>
                                      </p:cBhvr>
                                      <p:tavLst>
                                        <p:tav tm="0">
                                          <p:val>
                                            <p:fltVal val="0"/>
                                          </p:val>
                                        </p:tav>
                                        <p:tav tm="100000">
                                          <p:val>
                                            <p:strVal val="#ppt_w"/>
                                          </p:val>
                                        </p:tav>
                                      </p:tavLst>
                                    </p:anim>
                                    <p:anim calcmode="lin" valueType="num">
                                      <p:cBhvr>
                                        <p:cTn id="13" dur="750" fill="hold"/>
                                        <p:tgtEl>
                                          <p:spTgt spid="33"/>
                                        </p:tgtEl>
                                        <p:attrNameLst>
                                          <p:attrName>ppt_h</p:attrName>
                                        </p:attrNameLst>
                                      </p:cBhvr>
                                      <p:tavLst>
                                        <p:tav tm="0">
                                          <p:val>
                                            <p:fltVal val="0"/>
                                          </p:val>
                                        </p:tav>
                                        <p:tav tm="100000">
                                          <p:val>
                                            <p:strVal val="#ppt_h"/>
                                          </p:val>
                                        </p:tav>
                                      </p:tavLst>
                                    </p:anim>
                                    <p:animEffect transition="in" filter="fade">
                                      <p:cBhvr>
                                        <p:cTn id="14" dur="750"/>
                                        <p:tgtEl>
                                          <p:spTgt spid="33"/>
                                        </p:tgtEl>
                                      </p:cBhvr>
                                    </p:animEffect>
                                  </p:childTnLst>
                                </p:cTn>
                              </p:par>
                              <p:par>
                                <p:cTn id="15" presetID="53" presetClass="entr" presetSubtype="16" fill="hold" nodeType="withEffect">
                                  <p:stCondLst>
                                    <p:cond delay="2500"/>
                                  </p:stCondLst>
                                  <p:childTnLst>
                                    <p:set>
                                      <p:cBhvr>
                                        <p:cTn id="16" dur="1" fill="hold">
                                          <p:stCondLst>
                                            <p:cond delay="0"/>
                                          </p:stCondLst>
                                        </p:cTn>
                                        <p:tgtEl>
                                          <p:spTgt spid="36"/>
                                        </p:tgtEl>
                                        <p:attrNameLst>
                                          <p:attrName>style.visibility</p:attrName>
                                        </p:attrNameLst>
                                      </p:cBhvr>
                                      <p:to>
                                        <p:strVal val="visible"/>
                                      </p:to>
                                    </p:set>
                                    <p:anim calcmode="lin" valueType="num">
                                      <p:cBhvr>
                                        <p:cTn id="17" dur="750" fill="hold"/>
                                        <p:tgtEl>
                                          <p:spTgt spid="36"/>
                                        </p:tgtEl>
                                        <p:attrNameLst>
                                          <p:attrName>ppt_w</p:attrName>
                                        </p:attrNameLst>
                                      </p:cBhvr>
                                      <p:tavLst>
                                        <p:tav tm="0">
                                          <p:val>
                                            <p:fltVal val="0"/>
                                          </p:val>
                                        </p:tav>
                                        <p:tav tm="100000">
                                          <p:val>
                                            <p:strVal val="#ppt_w"/>
                                          </p:val>
                                        </p:tav>
                                      </p:tavLst>
                                    </p:anim>
                                    <p:anim calcmode="lin" valueType="num">
                                      <p:cBhvr>
                                        <p:cTn id="18" dur="750" fill="hold"/>
                                        <p:tgtEl>
                                          <p:spTgt spid="36"/>
                                        </p:tgtEl>
                                        <p:attrNameLst>
                                          <p:attrName>ppt_h</p:attrName>
                                        </p:attrNameLst>
                                      </p:cBhvr>
                                      <p:tavLst>
                                        <p:tav tm="0">
                                          <p:val>
                                            <p:fltVal val="0"/>
                                          </p:val>
                                        </p:tav>
                                        <p:tav tm="100000">
                                          <p:val>
                                            <p:strVal val="#ppt_h"/>
                                          </p:val>
                                        </p:tav>
                                      </p:tavLst>
                                    </p:anim>
                                    <p:animEffect transition="in" filter="fade">
                                      <p:cBhvr>
                                        <p:cTn id="19" dur="750"/>
                                        <p:tgtEl>
                                          <p:spTgt spid="36"/>
                                        </p:tgtEl>
                                      </p:cBhvr>
                                    </p:animEffect>
                                  </p:childTnLst>
                                </p:cTn>
                              </p:par>
                              <p:par>
                                <p:cTn id="20" presetID="53" presetClass="entr" presetSubtype="16" fill="hold" nodeType="withEffect">
                                  <p:stCondLst>
                                    <p:cond delay="50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par>
                                <p:cTn id="25" presetID="53" presetClass="entr" presetSubtype="16" fill="hold" nodeType="withEffect">
                                  <p:stCondLst>
                                    <p:cond delay="20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750" fill="hold"/>
                                        <p:tgtEl>
                                          <p:spTgt spid="39"/>
                                        </p:tgtEl>
                                        <p:attrNameLst>
                                          <p:attrName>ppt_w</p:attrName>
                                        </p:attrNameLst>
                                      </p:cBhvr>
                                      <p:tavLst>
                                        <p:tav tm="0">
                                          <p:val>
                                            <p:fltVal val="0"/>
                                          </p:val>
                                        </p:tav>
                                        <p:tav tm="100000">
                                          <p:val>
                                            <p:strVal val="#ppt_w"/>
                                          </p:val>
                                        </p:tav>
                                      </p:tavLst>
                                    </p:anim>
                                    <p:anim calcmode="lin" valueType="num">
                                      <p:cBhvr>
                                        <p:cTn id="28" dur="750" fill="hold"/>
                                        <p:tgtEl>
                                          <p:spTgt spid="39"/>
                                        </p:tgtEl>
                                        <p:attrNameLst>
                                          <p:attrName>ppt_h</p:attrName>
                                        </p:attrNameLst>
                                      </p:cBhvr>
                                      <p:tavLst>
                                        <p:tav tm="0">
                                          <p:val>
                                            <p:fltVal val="0"/>
                                          </p:val>
                                        </p:tav>
                                        <p:tav tm="100000">
                                          <p:val>
                                            <p:strVal val="#ppt_h"/>
                                          </p:val>
                                        </p:tav>
                                      </p:tavLst>
                                    </p:anim>
                                    <p:animEffect transition="in" filter="fade">
                                      <p:cBhvr>
                                        <p:cTn id="29" dur="750"/>
                                        <p:tgtEl>
                                          <p:spTgt spid="39"/>
                                        </p:tgtEl>
                                      </p:cBhvr>
                                    </p:animEffect>
                                  </p:childTnLst>
                                </p:cTn>
                              </p:par>
                              <p:par>
                                <p:cTn id="30" presetID="22" presetClass="entr" presetSubtype="1" fill="hold" grpId="0" nodeType="withEffect">
                                  <p:stCondLst>
                                    <p:cond delay="275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130853" y="1613676"/>
            <a:ext cx="5143125" cy="3890549"/>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24" name="矩形 23"/>
          <p:cNvSpPr/>
          <p:nvPr/>
        </p:nvSpPr>
        <p:spPr>
          <a:xfrm>
            <a:off x="1238562" y="2196664"/>
            <a:ext cx="4927707" cy="3041474"/>
          </a:xfrm>
          <a:prstGeom prst="rect">
            <a:avLst/>
          </a:prstGeom>
          <a:noFill/>
        </p:spPr>
        <p:txBody>
          <a:bodyPr wrap="square">
            <a:spAutoFit/>
          </a:bodyPr>
          <a:lstStyle/>
          <a:p>
            <a:pPr algn="just">
              <a:lnSpc>
                <a:spcPct val="135000"/>
              </a:lnSpc>
            </a:pPr>
            <a:r>
              <a:rPr lang="zh-CN" altLang="en-US" sz="2400">
                <a:solidFill>
                  <a:srgbClr val="591300"/>
                </a:solidFill>
                <a:latin typeface="思源黑体 CN Medium" panose="020B0600000000000000" pitchFamily="34" charset="-122"/>
                <a:ea typeface="思源黑体 CN Medium" panose="020B0600000000000000" pitchFamily="34" charset="-122"/>
                <a:cs typeface="+mn-ea"/>
                <a:sym typeface="+mn-lt"/>
              </a:rPr>
              <a:t>中国共产党还建立起了社会主义制度。现在我们享受的这个制度红利都是新中国</a:t>
            </a:r>
            <a:r>
              <a:rPr lang="en-US" altLang="zh-CN" sz="2400">
                <a:solidFill>
                  <a:srgbClr val="591300"/>
                </a:solidFill>
                <a:latin typeface="思源黑体 CN Medium" panose="020B0600000000000000" pitchFamily="34" charset="-122"/>
                <a:ea typeface="思源黑体 CN Medium" panose="020B0600000000000000" pitchFamily="34" charset="-122"/>
                <a:cs typeface="+mn-ea"/>
                <a:sym typeface="+mn-lt"/>
              </a:rPr>
              <a:t>60</a:t>
            </a:r>
            <a:r>
              <a:rPr lang="zh-CN" altLang="en-US" sz="2400">
                <a:solidFill>
                  <a:srgbClr val="591300"/>
                </a:solidFill>
                <a:latin typeface="思源黑体 CN Medium" panose="020B0600000000000000" pitchFamily="34" charset="-122"/>
                <a:ea typeface="思源黑体 CN Medium" panose="020B0600000000000000" pitchFamily="34" charset="-122"/>
                <a:cs typeface="+mn-ea"/>
                <a:sym typeface="+mn-lt"/>
              </a:rPr>
              <a:t>多年间建立的，包括社会公平、社会治理、工业农业的基础体系，以及科教文化体系等，我们都是在这个环境里成长起来的。</a:t>
            </a:r>
            <a:endParaRPr lang="zh-CN" altLang="en-US" sz="24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5" name="矩形 24"/>
          <p:cNvSpPr/>
          <p:nvPr/>
        </p:nvSpPr>
        <p:spPr>
          <a:xfrm>
            <a:off x="2298260" y="1298333"/>
            <a:ext cx="2808311" cy="6306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思源黑体 CN Medium" panose="020B0600000000000000" pitchFamily="34" charset="-122"/>
                <a:ea typeface="思源黑体 CN Medium" panose="020B0600000000000000" pitchFamily="34" charset="-122"/>
                <a:cs typeface="+mn-ea"/>
                <a:sym typeface="+mn-lt"/>
              </a:rPr>
              <a:t>建立新制度</a:t>
            </a:r>
            <a:endParaRPr lang="zh-CN" altLang="en-US" sz="2800" b="1">
              <a:latin typeface="思源黑体 CN Medium" panose="020B0600000000000000" pitchFamily="34" charset="-122"/>
              <a:ea typeface="思源黑体 CN Medium" panose="020B0600000000000000" pitchFamily="34" charset="-122"/>
              <a:cs typeface="+mn-ea"/>
              <a:sym typeface="+mn-lt"/>
            </a:endParaRPr>
          </a:p>
        </p:txBody>
      </p:sp>
      <p:sp>
        <p:nvSpPr>
          <p:cNvPr id="26" name="矩形 25"/>
          <p:cNvSpPr/>
          <p:nvPr/>
        </p:nvSpPr>
        <p:spPr>
          <a:xfrm>
            <a:off x="6652358" y="1613675"/>
            <a:ext cx="4265180" cy="3890549"/>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27" name="矩形 26"/>
          <p:cNvSpPr/>
          <p:nvPr/>
        </p:nvSpPr>
        <p:spPr>
          <a:xfrm>
            <a:off x="7152432" y="2327770"/>
            <a:ext cx="3265033" cy="2542876"/>
          </a:xfrm>
          <a:prstGeom prst="rect">
            <a:avLst/>
          </a:prstGeom>
          <a:noFill/>
        </p:spPr>
        <p:txBody>
          <a:bodyPr wrap="square">
            <a:spAutoFit/>
          </a:bodyPr>
          <a:lstStyle/>
          <a:p>
            <a:pPr algn="just">
              <a:lnSpc>
                <a:spcPct val="135000"/>
              </a:lnSpc>
            </a:pPr>
            <a:r>
              <a:rPr lang="zh-CN" altLang="en-US" sz="2400">
                <a:solidFill>
                  <a:srgbClr val="591300"/>
                </a:solidFill>
                <a:latin typeface="思源黑体 CN Medium" panose="020B0600000000000000" pitchFamily="34" charset="-122"/>
                <a:ea typeface="思源黑体 CN Medium" panose="020B0600000000000000" pitchFamily="34" charset="-122"/>
                <a:cs typeface="+mn-ea"/>
                <a:sym typeface="+mn-lt"/>
              </a:rPr>
              <a:t>改革开放，建设中国特色社会主义道路。这不但是我们改革开放</a:t>
            </a:r>
            <a:r>
              <a:rPr lang="en-US" altLang="zh-CN" sz="2400">
                <a:solidFill>
                  <a:srgbClr val="591300"/>
                </a:solidFill>
                <a:latin typeface="思源黑体 CN Medium" panose="020B0600000000000000" pitchFamily="34" charset="-122"/>
                <a:ea typeface="思源黑体 CN Medium" panose="020B0600000000000000" pitchFamily="34" charset="-122"/>
                <a:cs typeface="+mn-ea"/>
                <a:sym typeface="+mn-lt"/>
              </a:rPr>
              <a:t>40</a:t>
            </a:r>
            <a:r>
              <a:rPr lang="zh-CN" altLang="en-US" sz="2400">
                <a:solidFill>
                  <a:srgbClr val="591300"/>
                </a:solidFill>
                <a:latin typeface="思源黑体 CN Medium" panose="020B0600000000000000" pitchFamily="34" charset="-122"/>
                <a:ea typeface="思源黑体 CN Medium" panose="020B0600000000000000" pitchFamily="34" charset="-122"/>
                <a:cs typeface="+mn-ea"/>
                <a:sym typeface="+mn-lt"/>
              </a:rPr>
              <a:t>多年走过的道路，也是我们还将继续走的道路。</a:t>
            </a:r>
            <a:endParaRPr lang="zh-CN" altLang="en-US" sz="24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8" name="矩形 27"/>
          <p:cNvSpPr/>
          <p:nvPr/>
        </p:nvSpPr>
        <p:spPr>
          <a:xfrm>
            <a:off x="7380793" y="1298333"/>
            <a:ext cx="2808311" cy="6306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latin typeface="思源黑体 CN Medium" panose="020B0600000000000000" pitchFamily="34" charset="-122"/>
                <a:ea typeface="思源黑体 CN Medium" panose="020B0600000000000000" pitchFamily="34" charset="-122"/>
                <a:cs typeface="+mn-ea"/>
                <a:sym typeface="+mn-lt"/>
              </a:rPr>
              <a:t>开拓新道路</a:t>
            </a:r>
            <a:endParaRPr lang="zh-CN" altLang="en-US" sz="2800" b="1">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1000"/>
                                        <p:tgtEl>
                                          <p:spTgt spid="23"/>
                                        </p:tgtEl>
                                      </p:cBhvr>
                                    </p:animEffect>
                                  </p:childTnLst>
                                </p:cTn>
                              </p:par>
                            </p:childTnLst>
                          </p:cTn>
                        </p:par>
                        <p:par>
                          <p:cTn id="14" fill="hold">
                            <p:stCondLst>
                              <p:cond delay="2000"/>
                            </p:stCondLst>
                            <p:childTnLst>
                              <p:par>
                                <p:cTn id="15" presetID="1" presetClass="entr" presetSubtype="0" fill="hold" grpId="0" nodeType="afterEffect">
                                  <p:stCondLst>
                                    <p:cond delay="0"/>
                                  </p:stCondLst>
                                  <p:iterate type="lt">
                                    <p:tmAbs val="40"/>
                                  </p:iterate>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5679"/>
                            </p:stCondLst>
                            <p:childTnLst>
                              <p:par>
                                <p:cTn id="18" presetID="42"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par>
                          <p:cTn id="23" fill="hold">
                            <p:stCondLst>
                              <p:cond delay="6679"/>
                            </p:stCondLst>
                            <p:childTnLst>
                              <p:par>
                                <p:cTn id="24" presetID="21" presetClass="entr" presetSubtype="1"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heel(1)">
                                      <p:cBhvr>
                                        <p:cTn id="26" dur="1000"/>
                                        <p:tgtEl>
                                          <p:spTgt spid="26"/>
                                        </p:tgtEl>
                                      </p:cBhvr>
                                    </p:animEffect>
                                  </p:childTnLst>
                                </p:cTn>
                              </p:par>
                            </p:childTnLst>
                          </p:cTn>
                        </p:par>
                        <p:par>
                          <p:cTn id="27" fill="hold">
                            <p:stCondLst>
                              <p:cond delay="7679"/>
                            </p:stCondLst>
                            <p:childTnLst>
                              <p:par>
                                <p:cTn id="28" presetID="1" presetClass="entr" presetSubtype="0" fill="hold" grpId="0" nodeType="afterEffect">
                                  <p:stCondLst>
                                    <p:cond delay="0"/>
                                  </p:stCondLst>
                                  <p:iterate type="lt">
                                    <p:tmAbs val="40"/>
                                  </p:iterate>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762122" y="2090525"/>
            <a:ext cx="4192173" cy="938719"/>
          </a:xfrm>
          <a:prstGeom prst="rect">
            <a:avLst/>
          </a:prstGeom>
          <a:noFill/>
        </p:spPr>
        <p:txBody>
          <a:bodyPr wrap="none" rtlCol="0">
            <a:spAutoFit/>
          </a:bodyPr>
          <a:lstStyle>
            <a:defPPr>
              <a:defRPr lang="zh-CN"/>
            </a:defPPr>
            <a:lvl1pPr>
              <a:defRPr sz="4400" b="0">
                <a:gradFill>
                  <a:gsLst>
                    <a:gs pos="14000">
                      <a:srgbClr val="FF0000"/>
                    </a:gs>
                    <a:gs pos="94000">
                      <a:srgbClr val="790000"/>
                    </a:gs>
                    <a:gs pos="49000">
                      <a:srgbClr val="FF0000"/>
                    </a:gs>
                  </a:gsLst>
                  <a:lin ang="5400000" scaled="1"/>
                </a:gradFill>
                <a:effectLst>
                  <a:glow rad="127000">
                    <a:schemeClr val="bg1"/>
                  </a:glow>
                </a:effectLst>
                <a:latin typeface="微软雅黑" panose="020B0503020204020204" pitchFamily="34" charset="-122"/>
                <a:ea typeface="微软雅黑" panose="020B0503020204020204" pitchFamily="34" charset="-122"/>
              </a:defRPr>
            </a:lvl1pPr>
          </a:lstStyle>
          <a:p>
            <a:pPr algn="ctr"/>
            <a:r>
              <a:rPr lang="zh-CN" altLang="en-US" sz="5500" b="1" spc="600">
                <a:solidFill>
                  <a:srgbClr val="C00000"/>
                </a:solidFill>
                <a:effectLst/>
                <a:latin typeface="思源黑体 CN Medium" panose="020B0600000000000000" pitchFamily="34" charset="-122"/>
                <a:ea typeface="思源黑体 CN Medium" panose="020B0600000000000000" pitchFamily="34" charset="-122"/>
                <a:cs typeface="+mn-ea"/>
                <a:sym typeface="+mn-lt"/>
              </a:rPr>
              <a:t>中国共产党</a:t>
            </a:r>
            <a:endParaRPr lang="zh-CN" altLang="en-US" sz="5500" b="1" spc="600">
              <a:solidFill>
                <a:srgbClr val="C00000"/>
              </a:solidFill>
              <a:effectLst/>
              <a:latin typeface="思源黑体 CN Medium" panose="020B0600000000000000" pitchFamily="34" charset="-122"/>
              <a:ea typeface="思源黑体 CN Medium" panose="020B0600000000000000" pitchFamily="34" charset="-122"/>
              <a:cs typeface="+mn-ea"/>
              <a:sym typeface="+mn-lt"/>
            </a:endParaRPr>
          </a:p>
        </p:txBody>
      </p:sp>
      <p:sp>
        <p:nvSpPr>
          <p:cNvPr id="9" name="矩形 8"/>
          <p:cNvSpPr/>
          <p:nvPr/>
        </p:nvSpPr>
        <p:spPr>
          <a:xfrm>
            <a:off x="1762122" y="3134000"/>
            <a:ext cx="8667757" cy="1508105"/>
          </a:xfrm>
          <a:prstGeom prst="rect">
            <a:avLst/>
          </a:prstGeom>
          <a:solidFill>
            <a:srgbClr val="C00000"/>
          </a:solidFill>
        </p:spPr>
        <p:txBody>
          <a:bodyPr wrap="none">
            <a:spAutoFit/>
          </a:bodyPr>
          <a:lstStyle/>
          <a:p>
            <a:pPr algn="ctr"/>
            <a:r>
              <a:rPr lang="zh-CN" altLang="en-US" sz="4600" b="1">
                <a:solidFill>
                  <a:schemeClr val="bg1"/>
                </a:solidFill>
                <a:latin typeface="思源黑体 CN Medium" panose="020B0600000000000000" pitchFamily="34" charset="-122"/>
                <a:ea typeface="思源黑体 CN Medium" panose="020B0600000000000000" pitchFamily="34" charset="-122"/>
                <a:cs typeface="+mn-ea"/>
                <a:sym typeface="+mn-lt"/>
              </a:rPr>
              <a:t>对中华民族、对世界、对人类的</a:t>
            </a:r>
            <a:endParaRPr lang="en-US" altLang="zh-CN" sz="4600" b="1">
              <a:solidFill>
                <a:schemeClr val="bg1"/>
              </a:solidFill>
              <a:latin typeface="思源黑体 CN Medium" panose="020B0600000000000000" pitchFamily="34" charset="-122"/>
              <a:ea typeface="思源黑体 CN Medium" panose="020B0600000000000000" pitchFamily="34" charset="-122"/>
              <a:cs typeface="+mn-ea"/>
              <a:sym typeface="+mn-lt"/>
            </a:endParaRPr>
          </a:p>
          <a:p>
            <a:pPr algn="ctr"/>
            <a:r>
              <a:rPr lang="zh-CN" altLang="en-US" sz="4600" b="1">
                <a:solidFill>
                  <a:schemeClr val="bg1"/>
                </a:solidFill>
                <a:latin typeface="思源黑体 CN Medium" panose="020B0600000000000000" pitchFamily="34" charset="-122"/>
                <a:ea typeface="思源黑体 CN Medium" panose="020B0600000000000000" pitchFamily="34" charset="-122"/>
                <a:cs typeface="+mn-ea"/>
                <a:sym typeface="+mn-lt"/>
              </a:rPr>
              <a:t>三大历史贡献</a:t>
            </a:r>
            <a:endParaRPr lang="zh-CN" altLang="en-US" sz="4600" b="1">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sp>
        <p:nvSpPr>
          <p:cNvPr id="10" name="矩形 9"/>
          <p:cNvSpPr/>
          <p:nvPr/>
        </p:nvSpPr>
        <p:spPr>
          <a:xfrm>
            <a:off x="1628756" y="5216220"/>
            <a:ext cx="8934489" cy="492443"/>
          </a:xfrm>
          <a:prstGeom prst="rect">
            <a:avLst/>
          </a:prstGeom>
        </p:spPr>
        <p:txBody>
          <a:bodyPr wrap="square">
            <a:spAutoFit/>
          </a:bodyPr>
          <a:lstStyle/>
          <a:p>
            <a:pPr algn="ctr"/>
            <a:r>
              <a:rPr lang="zh-CN" altLang="en-US" sz="2600">
                <a:latin typeface="思源黑体 CN Medium" panose="020B0600000000000000" pitchFamily="34" charset="-122"/>
                <a:ea typeface="思源黑体 CN Medium" panose="020B0600000000000000" pitchFamily="34" charset="-122"/>
                <a:cs typeface="+mn-ea"/>
                <a:sym typeface="+mn-lt"/>
              </a:rPr>
              <a:t>无愧于中华民族，无愧于一代又一代中国人民的信任和委托</a:t>
            </a:r>
            <a:endParaRPr lang="zh-CN" altLang="en-US" sz="2600">
              <a:latin typeface="思源黑体 CN Medium" panose="020B0600000000000000" pitchFamily="34" charset="-122"/>
              <a:ea typeface="思源黑体 CN Medium" panose="020B0600000000000000" pitchFamily="34" charset="-122"/>
              <a:cs typeface="+mn-ea"/>
              <a:sym typeface="+mn-lt"/>
            </a:endParaRPr>
          </a:p>
        </p:txBody>
      </p:sp>
      <p:pic>
        <p:nvPicPr>
          <p:cNvPr id="11" name="图片 10"/>
          <p:cNvPicPr>
            <a:picLocks noChangeAspect="1"/>
          </p:cNvPicPr>
          <p:nvPr/>
        </p:nvPicPr>
        <p:blipFill>
          <a:blip r:embed="rId1">
            <a:extLst>
              <a:ext uri="{BEBA8EAE-BF5A-486C-A8C5-ECC9F3942E4B}">
                <a14:imgProps xmlns:a14="http://schemas.microsoft.com/office/drawing/2010/main">
                  <a14:imgLayer r:embed="rId2">
                    <a14:imgEffect>
                      <a14:colorTemperature colorTemp="5300"/>
                    </a14:imgEffect>
                  </a14:imgLayer>
                </a14:imgProps>
              </a:ext>
              <a:ext uri="{28A0092B-C50C-407E-A947-70E740481C1C}">
                <a14:useLocalDpi xmlns:a14="http://schemas.microsoft.com/office/drawing/2010/main" val="0"/>
              </a:ext>
            </a:extLst>
          </a:blip>
          <a:srcRect l="5949" t="16040" r="64552" b="23099"/>
          <a:stretch>
            <a:fillRect/>
          </a:stretch>
        </p:blipFill>
        <p:spPr>
          <a:xfrm flipH="1">
            <a:off x="7550950" y="792187"/>
            <a:ext cx="2948307" cy="2596676"/>
          </a:xfrm>
          <a:custGeom>
            <a:avLst/>
            <a:gdLst>
              <a:gd name="connsiteX0" fmla="*/ 0 w 2555630"/>
              <a:gd name="connsiteY0" fmla="*/ 0 h 2250832"/>
              <a:gd name="connsiteX1" fmla="*/ 2127905 w 2555630"/>
              <a:gd name="connsiteY1" fmla="*/ 0 h 2250832"/>
              <a:gd name="connsiteX2" fmla="*/ 2127905 w 2555630"/>
              <a:gd name="connsiteY2" fmla="*/ 1115980 h 2250832"/>
              <a:gd name="connsiteX3" fmla="*/ 2555630 w 2555630"/>
              <a:gd name="connsiteY3" fmla="*/ 1115980 h 2250832"/>
              <a:gd name="connsiteX4" fmla="*/ 2555630 w 2555630"/>
              <a:gd name="connsiteY4" fmla="*/ 2250832 h 2250832"/>
              <a:gd name="connsiteX5" fmla="*/ 0 w 2555630"/>
              <a:gd name="connsiteY5" fmla="*/ 2250832 h 225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5630" h="2250832">
                <a:moveTo>
                  <a:pt x="0" y="0"/>
                </a:moveTo>
                <a:lnTo>
                  <a:pt x="2127905" y="0"/>
                </a:lnTo>
                <a:lnTo>
                  <a:pt x="2127905" y="1115980"/>
                </a:lnTo>
                <a:lnTo>
                  <a:pt x="2555630" y="1115980"/>
                </a:lnTo>
                <a:lnTo>
                  <a:pt x="2555630" y="2250832"/>
                </a:lnTo>
                <a:lnTo>
                  <a:pt x="0" y="2250832"/>
                </a:lnTo>
                <a:close/>
              </a:path>
            </a:pathLst>
          </a:cu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35" presetClass="path" presetSubtype="0" accel="50000" decel="50000" fill="hold" grpId="1" nodeType="withEffect">
                                  <p:stCondLst>
                                    <p:cond delay="300"/>
                                  </p:stCondLst>
                                  <p:childTnLst>
                                    <p:animMotion origin="layout" path="M -4.16667E-06 3.7037E-07 L 0.18998 3.7037E-07" pathEditMode="relative" rAng="0" ptsTypes="AA">
                                      <p:cBhvr>
                                        <p:cTn id="11" dur="1000" spd="-100000" fill="hold"/>
                                        <p:tgtEl>
                                          <p:spTgt spid="8"/>
                                        </p:tgtEl>
                                        <p:attrNameLst>
                                          <p:attrName>ppt_x</p:attrName>
                                          <p:attrName>ppt_y</p:attrName>
                                        </p:attrNameLst>
                                      </p:cBhvr>
                                      <p:rCtr x="9492" y="0"/>
                                    </p:animMotion>
                                  </p:childTnLst>
                                </p:cTn>
                              </p:par>
                            </p:childTnLst>
                          </p:cTn>
                        </p:par>
                        <p:par>
                          <p:cTn id="12" fill="hold">
                            <p:stCondLst>
                              <p:cond delay="8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35" presetClass="path" presetSubtype="0" accel="50000" decel="50000" fill="hold" grpId="1" nodeType="withEffect">
                                  <p:stCondLst>
                                    <p:cond delay="0"/>
                                  </p:stCondLst>
                                  <p:childTnLst>
                                    <p:animMotion origin="layout" path="M -6.25E-07 -3.33333E-06 L -0.41185 -3.33333E-06" pathEditMode="relative" rAng="0" ptsTypes="AA">
                                      <p:cBhvr>
                                        <p:cTn id="19" dur="1000" spd="-100000" fill="hold"/>
                                        <p:tgtEl>
                                          <p:spTgt spid="9"/>
                                        </p:tgtEl>
                                        <p:attrNameLst>
                                          <p:attrName>ppt_x</p:attrName>
                                          <p:attrName>ppt_y</p:attrName>
                                        </p:attrNameLst>
                                      </p:cBhvr>
                                      <p:rCtr x="-20599" y="0"/>
                                    </p:animMotion>
                                  </p:childTnLst>
                                </p:cTn>
                              </p:par>
                            </p:childTnLst>
                          </p:cTn>
                        </p:par>
                        <p:par>
                          <p:cTn id="20" fill="hold">
                            <p:stCondLst>
                              <p:cond delay="1300"/>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250" fill="hold"/>
                                        <p:tgtEl>
                                          <p:spTgt spid="10"/>
                                        </p:tgtEl>
                                        <p:attrNameLst>
                                          <p:attrName>ppt_w</p:attrName>
                                        </p:attrNameLst>
                                      </p:cBhvr>
                                      <p:tavLst>
                                        <p:tav tm="0">
                                          <p:val>
                                            <p:fltVal val="0"/>
                                          </p:val>
                                        </p:tav>
                                        <p:tav tm="100000">
                                          <p:val>
                                            <p:strVal val="#ppt_w"/>
                                          </p:val>
                                        </p:tav>
                                      </p:tavLst>
                                    </p:anim>
                                    <p:anim calcmode="lin" valueType="num">
                                      <p:cBhvr>
                                        <p:cTn id="24" dur="250" fill="hold"/>
                                        <p:tgtEl>
                                          <p:spTgt spid="10"/>
                                        </p:tgtEl>
                                        <p:attrNameLst>
                                          <p:attrName>ppt_h</p:attrName>
                                        </p:attrNameLst>
                                      </p:cBhvr>
                                      <p:tavLst>
                                        <p:tav tm="0">
                                          <p:val>
                                            <p:fltVal val="0"/>
                                          </p:val>
                                        </p:tav>
                                        <p:tav tm="100000">
                                          <p:val>
                                            <p:strVal val="#ppt_h"/>
                                          </p:val>
                                        </p:tav>
                                      </p:tavLst>
                                    </p:anim>
                                    <p:animEffect transition="in" filter="fade">
                                      <p:cBhvr>
                                        <p:cTn id="25" dur="25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5146" y="2759244"/>
            <a:ext cx="10681709" cy="1015663"/>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r>
              <a:rPr lang="zh-CN" altLang="en-US" sz="6000">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疫情始终牢记党的初心和使命</a:t>
            </a:r>
            <a:endParaRPr lang="zh-CN" altLang="en-US" sz="6000">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3" name="1"/>
          <p:cNvSpPr txBox="1"/>
          <p:nvPr/>
        </p:nvSpPr>
        <p:spPr>
          <a:xfrm>
            <a:off x="3827154" y="1650848"/>
            <a:ext cx="4537693" cy="923330"/>
          </a:xfrm>
          <a:prstGeom prst="rect">
            <a:avLst/>
          </a:prstGeom>
          <a:noFill/>
        </p:spPr>
        <p:txBody>
          <a:bodyPr wrap="square" rtlCol="0">
            <a:spAutoFit/>
          </a:bodyPr>
          <a:lstStyle/>
          <a:p>
            <a:pPr algn="ctr"/>
            <a:r>
              <a:rPr lang="zh-CN" altLang="en-US"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第四部分</a:t>
            </a:r>
            <a:endParaRPr lang="zh-CN" altLang="zh-CN"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53026" y="2073132"/>
            <a:ext cx="959240" cy="461665"/>
            <a:chOff x="869474" y="1944008"/>
            <a:chExt cx="903606" cy="461665"/>
          </a:xfrm>
        </p:grpSpPr>
        <p:sp>
          <p:nvSpPr>
            <p:cNvPr id="7"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2" name="Rectangle 6"/>
            <p:cNvSpPr>
              <a:spLocks noChangeArrowheads="1"/>
            </p:cNvSpPr>
            <p:nvPr/>
          </p:nvSpPr>
          <p:spPr bwMode="auto">
            <a:xfrm>
              <a:off x="869474" y="2006830"/>
              <a:ext cx="233024" cy="38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13" name="文本框 12"/>
          <p:cNvSpPr txBox="1"/>
          <p:nvPr/>
        </p:nvSpPr>
        <p:spPr>
          <a:xfrm>
            <a:off x="3440943" y="2063553"/>
            <a:ext cx="5148114" cy="492443"/>
          </a:xfrm>
          <a:prstGeom prst="rect">
            <a:avLst/>
          </a:prstGeom>
          <a:noFill/>
        </p:spPr>
        <p:txBody>
          <a:bodyPr wrap="square" rtlCol="0">
            <a:spAutoFit/>
          </a:bodyPr>
          <a:lstStyle/>
          <a:p>
            <a:r>
              <a:rPr lang="zh-CN" altLang="en-US" sz="2600" b="1">
                <a:gradFill>
                  <a:gsLst>
                    <a:gs pos="0">
                      <a:srgbClr val="FF0000"/>
                    </a:gs>
                    <a:gs pos="100000">
                      <a:srgbClr val="740000"/>
                    </a:gs>
                  </a:gsLst>
                  <a:lin ang="5400000" scaled="1"/>
                </a:gradFill>
                <a:latin typeface="思源黑体 CN Medium" panose="020B0600000000000000" pitchFamily="34" charset="-122"/>
                <a:ea typeface="思源黑体 CN Medium" panose="020B0600000000000000" pitchFamily="34" charset="-122"/>
                <a:cs typeface="+mn-ea"/>
                <a:sym typeface="+mn-lt"/>
              </a:rPr>
              <a:t>疫情防控工作正处于关键阶段</a:t>
            </a:r>
            <a:endParaRPr lang="zh-CN" altLang="en-US" sz="2600" b="1">
              <a:gradFill>
                <a:gsLst>
                  <a:gs pos="0">
                    <a:srgbClr val="FF0000"/>
                  </a:gs>
                  <a:gs pos="100000">
                    <a:srgbClr val="740000"/>
                  </a:gs>
                </a:gsLst>
                <a:lin ang="5400000" scaled="1"/>
              </a:gradFill>
              <a:latin typeface="思源黑体 CN Medium" panose="020B0600000000000000" pitchFamily="34" charset="-122"/>
              <a:ea typeface="思源黑体 CN Medium" panose="020B0600000000000000" pitchFamily="34" charset="-122"/>
              <a:cs typeface="+mn-ea"/>
              <a:sym typeface="+mn-lt"/>
            </a:endParaRPr>
          </a:p>
        </p:txBody>
      </p:sp>
      <p:grpSp>
        <p:nvGrpSpPr>
          <p:cNvPr id="14" name="组合 13"/>
          <p:cNvGrpSpPr/>
          <p:nvPr/>
        </p:nvGrpSpPr>
        <p:grpSpPr>
          <a:xfrm>
            <a:off x="1852074" y="2843481"/>
            <a:ext cx="2096804" cy="747290"/>
            <a:chOff x="535284" y="3978307"/>
            <a:chExt cx="8969285" cy="1797578"/>
          </a:xfrm>
          <a:solidFill>
            <a:srgbClr val="C00000"/>
          </a:solidFill>
        </p:grpSpPr>
        <p:sp>
          <p:nvSpPr>
            <p:cNvPr id="15" name="矩形: 圆角 12"/>
            <p:cNvSpPr/>
            <p:nvPr/>
          </p:nvSpPr>
          <p:spPr>
            <a:xfrm>
              <a:off x="1447800" y="3978307"/>
              <a:ext cx="7525762" cy="1797578"/>
            </a:xfrm>
            <a:prstGeom prst="roundRect">
              <a:avLst/>
            </a:prstGeom>
            <a:gradFill>
              <a:gsLst>
                <a:gs pos="0">
                  <a:srgbClr val="C00000"/>
                </a:gs>
                <a:gs pos="100000">
                  <a:srgbClr val="FF0000"/>
                </a:gs>
              </a:gsLst>
              <a:lin ang="0" scaled="0"/>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8E6"/>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6" name="矩形 15"/>
            <p:cNvSpPr/>
            <p:nvPr/>
          </p:nvSpPr>
          <p:spPr>
            <a:xfrm>
              <a:off x="535284" y="4101149"/>
              <a:ext cx="8969285" cy="1406655"/>
            </a:xfrm>
            <a:prstGeom prst="rect">
              <a:avLst/>
            </a:prstGeom>
            <a:noFill/>
          </p:spPr>
          <p:txBody>
            <a:bodyPr wrap="square">
              <a:spAutoFit/>
            </a:bodyPr>
            <a:lstStyle/>
            <a:p>
              <a:pPr lvl="0" algn="ctr" defTabSz="1219200" fontAlgn="base"/>
              <a:r>
                <a:rPr lang="zh-CN" altLang="en-US" sz="3200" b="1" kern="0">
                  <a:solidFill>
                    <a:srgbClr val="FFFFFF"/>
                  </a:solidFill>
                  <a:latin typeface="思源黑体 CN Medium" panose="020B0600000000000000" pitchFamily="34" charset="-122"/>
                  <a:ea typeface="思源黑体 CN Medium" panose="020B0600000000000000" pitchFamily="34" charset="-122"/>
                  <a:cs typeface="+mn-ea"/>
                  <a:sym typeface="+mn-lt"/>
                </a:rPr>
                <a:t>一方面</a:t>
              </a:r>
              <a:endParaRPr kumimoji="0" lang="zh-CN" altLang="en-US" sz="3200" b="1"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17" name="矩形 16"/>
          <p:cNvSpPr/>
          <p:nvPr/>
        </p:nvSpPr>
        <p:spPr>
          <a:xfrm>
            <a:off x="4610287" y="2816516"/>
            <a:ext cx="6181017" cy="707886"/>
          </a:xfrm>
          <a:prstGeom prst="rect">
            <a:avLst/>
          </a:prstGeom>
        </p:spPr>
        <p:txBody>
          <a:bodyPr wrap="square">
            <a:spAutoFit/>
          </a:bodyPr>
          <a:lstStyle/>
          <a:p>
            <a:pPr defTabSz="1219200"/>
            <a:r>
              <a:rPr lang="zh-CN" altLang="en-US" sz="2000">
                <a:latin typeface="思源黑体 CN Medium" panose="020B0600000000000000" pitchFamily="34" charset="-122"/>
                <a:ea typeface="思源黑体 CN Medium" panose="020B0600000000000000" pitchFamily="34" charset="-122"/>
                <a:cs typeface="+mn-ea"/>
                <a:sym typeface="+mn-lt"/>
              </a:rPr>
              <a:t>加强疫情防控这根弦不能松，必须严防死守确保人民群众的生命安全和身体健康；</a:t>
            </a:r>
            <a:endParaRPr lang="zh-CN" altLang="en-US" sz="20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18" name="箭头: V 形 30"/>
          <p:cNvSpPr/>
          <p:nvPr/>
        </p:nvSpPr>
        <p:spPr>
          <a:xfrm flipV="1">
            <a:off x="4402578" y="3116059"/>
            <a:ext cx="177506"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cxnSp>
        <p:nvCxnSpPr>
          <p:cNvPr id="19" name="直接连接符 18"/>
          <p:cNvCxnSpPr/>
          <p:nvPr/>
        </p:nvCxnSpPr>
        <p:spPr>
          <a:xfrm>
            <a:off x="4755169" y="3603315"/>
            <a:ext cx="5843570" cy="0"/>
          </a:xfrm>
          <a:prstGeom prst="line">
            <a:avLst/>
          </a:prstGeom>
          <a:noFill/>
          <a:ln w="9525" cap="flat" cmpd="sng" algn="ctr">
            <a:solidFill>
              <a:srgbClr val="FF0000"/>
            </a:solidFill>
            <a:prstDash val="dash"/>
          </a:ln>
          <a:effectLst/>
        </p:spPr>
      </p:cxnSp>
      <p:grpSp>
        <p:nvGrpSpPr>
          <p:cNvPr id="20" name="组合 19"/>
          <p:cNvGrpSpPr/>
          <p:nvPr/>
        </p:nvGrpSpPr>
        <p:grpSpPr>
          <a:xfrm>
            <a:off x="1883966" y="3768181"/>
            <a:ext cx="2096804" cy="747290"/>
            <a:chOff x="680104" y="3978307"/>
            <a:chExt cx="8969285" cy="1797578"/>
          </a:xfrm>
          <a:solidFill>
            <a:srgbClr val="C00000"/>
          </a:solidFill>
        </p:grpSpPr>
        <p:sp>
          <p:nvSpPr>
            <p:cNvPr id="21" name="矩形: 圆角 12"/>
            <p:cNvSpPr/>
            <p:nvPr/>
          </p:nvSpPr>
          <p:spPr>
            <a:xfrm>
              <a:off x="1447800" y="3978307"/>
              <a:ext cx="7525762" cy="1797578"/>
            </a:xfrm>
            <a:prstGeom prst="roundRect">
              <a:avLst/>
            </a:prstGeom>
            <a:gradFill>
              <a:gsLst>
                <a:gs pos="0">
                  <a:srgbClr val="C00000"/>
                </a:gs>
                <a:gs pos="100000">
                  <a:srgbClr val="FF0000"/>
                </a:gs>
              </a:gsLst>
              <a:lin ang="0" scaled="0"/>
            </a:gradFill>
            <a:ln w="12700" cap="flat" cmpd="sng" algn="ctr">
              <a:noFill/>
              <a:prstDash val="solid"/>
            </a:ln>
            <a:effectLst/>
          </p:spPr>
          <p:txBody>
            <a:bodyPr rtlCol="0" anchor="ct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srgbClr val="FFF8E6"/>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22" name="矩形 21"/>
            <p:cNvSpPr/>
            <p:nvPr/>
          </p:nvSpPr>
          <p:spPr>
            <a:xfrm>
              <a:off x="680104" y="4171240"/>
              <a:ext cx="8969285" cy="1258586"/>
            </a:xfrm>
            <a:prstGeom prst="rect">
              <a:avLst/>
            </a:prstGeom>
            <a:noFill/>
          </p:spPr>
          <p:txBody>
            <a:bodyPr wrap="square">
              <a:spAutoFit/>
            </a:bodyPr>
            <a:lstStyle/>
            <a:p>
              <a:pPr lvl="0" algn="ctr" defTabSz="1219200" fontAlgn="base"/>
              <a:r>
                <a:rPr lang="zh-CN" altLang="en-US" sz="2800" b="1" kern="0">
                  <a:solidFill>
                    <a:srgbClr val="FFFFFF"/>
                  </a:solidFill>
                  <a:latin typeface="思源黑体 CN Medium" panose="020B0600000000000000" pitchFamily="34" charset="-122"/>
                  <a:ea typeface="思源黑体 CN Medium" panose="020B0600000000000000" pitchFamily="34" charset="-122"/>
                  <a:cs typeface="+mn-ea"/>
                  <a:sym typeface="+mn-lt"/>
                </a:rPr>
                <a:t>另一方面</a:t>
              </a:r>
              <a:endParaRPr kumimoji="0" lang="zh-CN" altLang="en-US" sz="2800" b="1" i="0" u="none" strike="noStrike" kern="0" cap="none" spc="0" normalizeH="0" baseline="0" noProof="0">
                <a:ln>
                  <a:noFill/>
                </a:ln>
                <a:solidFill>
                  <a:srgbClr val="FFFFFF"/>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23" name="矩形 22"/>
          <p:cNvSpPr/>
          <p:nvPr/>
        </p:nvSpPr>
        <p:spPr>
          <a:xfrm>
            <a:off x="4610287" y="3741216"/>
            <a:ext cx="6181017" cy="707886"/>
          </a:xfrm>
          <a:prstGeom prst="rect">
            <a:avLst/>
          </a:prstGeom>
        </p:spPr>
        <p:txBody>
          <a:bodyPr wrap="square">
            <a:spAutoFit/>
          </a:bodyPr>
          <a:lstStyle/>
          <a:p>
            <a:pPr defTabSz="1219200"/>
            <a:r>
              <a:rPr lang="zh-CN" altLang="en-US" sz="2000">
                <a:latin typeface="思源黑体 CN Medium" panose="020B0600000000000000" pitchFamily="34" charset="-122"/>
                <a:ea typeface="思源黑体 CN Medium" panose="020B0600000000000000" pitchFamily="34" charset="-122"/>
                <a:cs typeface="+mn-ea"/>
                <a:sym typeface="+mn-lt"/>
              </a:rPr>
              <a:t>经济社会发展各项工作也要抓紧，力争确保今年经济社会发展目标任务顺利完成。</a:t>
            </a:r>
            <a:endParaRPr lang="zh-CN" altLang="en-US" sz="20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4" name="箭头: V 形 30"/>
          <p:cNvSpPr/>
          <p:nvPr/>
        </p:nvSpPr>
        <p:spPr>
          <a:xfrm flipV="1">
            <a:off x="4402578" y="4040759"/>
            <a:ext cx="177506"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cxnSp>
        <p:nvCxnSpPr>
          <p:cNvPr id="25" name="直接连接符 24"/>
          <p:cNvCxnSpPr/>
          <p:nvPr/>
        </p:nvCxnSpPr>
        <p:spPr>
          <a:xfrm>
            <a:off x="4755169" y="4528015"/>
            <a:ext cx="5843570" cy="0"/>
          </a:xfrm>
          <a:prstGeom prst="line">
            <a:avLst/>
          </a:prstGeom>
          <a:noFill/>
          <a:ln w="9525" cap="flat" cmpd="sng" algn="ctr">
            <a:solidFill>
              <a:srgbClr val="FF0000"/>
            </a:solidFill>
            <a:prstDash val="dash"/>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par>
                                <p:cTn id="15" presetID="42" presetClass="entr" presetSubtype="0"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par>
                                <p:cTn id="32" presetID="42" presetClass="entr" presetSubtype="0" fill="hold" nodeType="withEffect">
                                  <p:stCondLst>
                                    <p:cond delay="10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22" presetClass="entr" presetSubtype="4"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p:cNvSpPr/>
          <p:nvPr/>
        </p:nvSpPr>
        <p:spPr>
          <a:xfrm>
            <a:off x="2037761" y="1786088"/>
            <a:ext cx="8116479" cy="334499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5079299" y="551037"/>
            <a:ext cx="2033404" cy="887776"/>
            <a:chOff x="5079299" y="756910"/>
            <a:chExt cx="2033404" cy="887776"/>
          </a:xfrm>
        </p:grpSpPr>
        <p:sp>
          <p:nvSpPr>
            <p:cNvPr id="11" name="椭圆 10"/>
            <p:cNvSpPr/>
            <p:nvPr/>
          </p:nvSpPr>
          <p:spPr>
            <a:xfrm>
              <a:off x="5079299" y="756910"/>
              <a:ext cx="887776" cy="88777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148726" y="816078"/>
              <a:ext cx="748923" cy="769441"/>
            </a:xfrm>
            <a:prstGeom prst="rect">
              <a:avLst/>
            </a:prstGeom>
          </p:spPr>
          <p:txBody>
            <a:bodyPr wrap="none">
              <a:spAutoFit/>
            </a:bodyPr>
            <a:lstStyle/>
            <a:p>
              <a:pPr algn="ctr"/>
              <a:r>
                <a:rPr lang="zh-CN" altLang="en-US" sz="4400" b="1" kern="300">
                  <a:solidFill>
                    <a:srgbClr val="C00000"/>
                  </a:solidFill>
                  <a:latin typeface="思源黑体 CN Bold" panose="020B0800000000000000" pitchFamily="34" charset="-122"/>
                  <a:ea typeface="思源黑体 CN Bold" panose="020B0800000000000000" pitchFamily="34" charset="-122"/>
                  <a:cs typeface="明兰_UI_TC" pitchFamily="2" charset="-122"/>
                </a:rPr>
                <a:t>前</a:t>
              </a:r>
              <a:endParaRPr lang="zh-CN" altLang="en-US" sz="4400">
                <a:solidFill>
                  <a:srgbClr val="C00000"/>
                </a:solidFill>
              </a:endParaRPr>
            </a:p>
          </p:txBody>
        </p:sp>
        <p:sp>
          <p:nvSpPr>
            <p:cNvPr id="14" name="椭圆 13"/>
            <p:cNvSpPr/>
            <p:nvPr/>
          </p:nvSpPr>
          <p:spPr>
            <a:xfrm>
              <a:off x="6224927" y="756910"/>
              <a:ext cx="887776" cy="88777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294354" y="816078"/>
              <a:ext cx="748923" cy="769441"/>
            </a:xfrm>
            <a:prstGeom prst="rect">
              <a:avLst/>
            </a:prstGeom>
          </p:spPr>
          <p:txBody>
            <a:bodyPr wrap="none">
              <a:spAutoFit/>
            </a:bodyPr>
            <a:lstStyle/>
            <a:p>
              <a:pPr algn="ctr" fontAlgn="base">
                <a:spcBef>
                  <a:spcPct val="0"/>
                </a:spcBef>
                <a:spcAft>
                  <a:spcPct val="0"/>
                </a:spcAft>
              </a:pPr>
              <a:r>
                <a:rPr lang="zh-CN" altLang="en-US" sz="4400" b="1" kern="300">
                  <a:solidFill>
                    <a:srgbClr val="C00000"/>
                  </a:solidFill>
                  <a:latin typeface="思源黑体 CN Bold" panose="020B0800000000000000" pitchFamily="34" charset="-122"/>
                  <a:ea typeface="思源黑体 CN Bold" panose="020B0800000000000000" pitchFamily="34" charset="-122"/>
                  <a:cs typeface="明兰_UI_TC" pitchFamily="2" charset="-122"/>
                </a:rPr>
                <a:t>言</a:t>
              </a:r>
              <a:endParaRPr lang="en-US" altLang="zh-CN" sz="4400" b="1" kern="300">
                <a:solidFill>
                  <a:srgbClr val="C00000"/>
                </a:solidFill>
                <a:latin typeface="思源黑体 CN Bold" panose="020B0800000000000000" pitchFamily="34" charset="-122"/>
                <a:ea typeface="思源黑体 CN Bold" panose="020B0800000000000000" pitchFamily="34" charset="-122"/>
                <a:cs typeface="明兰_UI_TC" pitchFamily="2" charset="-122"/>
              </a:endParaRPr>
            </a:p>
          </p:txBody>
        </p:sp>
      </p:grpSp>
      <p:sp>
        <p:nvSpPr>
          <p:cNvPr id="10" name="矩形 9"/>
          <p:cNvSpPr/>
          <p:nvPr/>
        </p:nvSpPr>
        <p:spPr>
          <a:xfrm>
            <a:off x="2706085" y="2026822"/>
            <a:ext cx="6779831" cy="2804357"/>
          </a:xfrm>
          <a:prstGeom prst="rect">
            <a:avLst/>
          </a:prstGeom>
        </p:spPr>
        <p:txBody>
          <a:bodyPr wrap="square">
            <a:spAutoFit/>
          </a:bodyPr>
          <a:lstStyle/>
          <a:p>
            <a:pPr indent="539750">
              <a:lnSpc>
                <a:spcPct val="150000"/>
              </a:lnSpc>
            </a:pPr>
            <a:r>
              <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rPr>
              <a:t>中国共产党从诞生至今，走过了</a:t>
            </a:r>
            <a:r>
              <a:rPr lang="en-US" altLang="zh-CN" sz="2400">
                <a:solidFill>
                  <a:srgbClr val="C00000"/>
                </a:solidFill>
                <a:latin typeface="思源黑体 CN Medium" panose="020B0600000000000000" pitchFamily="34" charset="-122"/>
                <a:ea typeface="思源黑体 CN Medium" panose="020B0600000000000000" pitchFamily="34" charset="-122"/>
                <a:cs typeface="+mn-ea"/>
                <a:sym typeface="+mn-lt"/>
              </a:rPr>
              <a:t>100</a:t>
            </a:r>
            <a:r>
              <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rPr>
              <a:t>年的光辉历程。这</a:t>
            </a:r>
            <a:r>
              <a:rPr lang="en-US" altLang="zh-CN" sz="2400">
                <a:solidFill>
                  <a:srgbClr val="C00000"/>
                </a:solidFill>
                <a:latin typeface="思源黑体 CN Medium" panose="020B0600000000000000" pitchFamily="34" charset="-122"/>
                <a:ea typeface="思源黑体 CN Medium" panose="020B0600000000000000" pitchFamily="34" charset="-122"/>
                <a:cs typeface="+mn-ea"/>
                <a:sym typeface="+mn-lt"/>
              </a:rPr>
              <a:t>100</a:t>
            </a:r>
            <a:r>
              <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rPr>
              <a:t>年，是我们党探索救国图强真理、开辟民族独立和民族振兴道路的</a:t>
            </a:r>
            <a:r>
              <a:rPr lang="en-US" altLang="zh-CN" sz="2400">
                <a:solidFill>
                  <a:srgbClr val="C00000"/>
                </a:solidFill>
                <a:latin typeface="思源黑体 CN Medium" panose="020B0600000000000000" pitchFamily="34" charset="-122"/>
                <a:ea typeface="思源黑体 CN Medium" panose="020B0600000000000000" pitchFamily="34" charset="-122"/>
                <a:cs typeface="+mn-ea"/>
                <a:sym typeface="+mn-lt"/>
              </a:rPr>
              <a:t>100</a:t>
            </a:r>
            <a:r>
              <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rPr>
              <a:t>年</a:t>
            </a:r>
            <a:r>
              <a:rPr lang="en-US" altLang="zh-CN" sz="2400">
                <a:solidFill>
                  <a:srgbClr val="C00000"/>
                </a:solidFill>
                <a:latin typeface="思源黑体 CN Medium" panose="020B0600000000000000" pitchFamily="34" charset="-122"/>
                <a:ea typeface="思源黑体 CN Medium" panose="020B0600000000000000" pitchFamily="34" charset="-122"/>
                <a:cs typeface="+mn-ea"/>
                <a:sym typeface="+mn-lt"/>
              </a:rPr>
              <a:t>;</a:t>
            </a:r>
            <a:r>
              <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rPr>
              <a:t>是我们党不断发展壮大、以实际行动和辉煌业绩赢得人民群众拥护的</a:t>
            </a:r>
            <a:r>
              <a:rPr lang="en-US" altLang="zh-CN" sz="2400">
                <a:solidFill>
                  <a:srgbClr val="C00000"/>
                </a:solidFill>
                <a:latin typeface="思源黑体 CN Medium" panose="020B0600000000000000" pitchFamily="34" charset="-122"/>
                <a:ea typeface="思源黑体 CN Medium" panose="020B0600000000000000" pitchFamily="34" charset="-122"/>
                <a:cs typeface="+mn-ea"/>
                <a:sym typeface="+mn-lt"/>
              </a:rPr>
              <a:t>100</a:t>
            </a:r>
            <a:r>
              <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rPr>
              <a:t>年。</a:t>
            </a:r>
            <a:endPar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554"/>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p:cNvSpPr txBox="1"/>
          <p:nvPr/>
        </p:nvSpPr>
        <p:spPr>
          <a:xfrm>
            <a:off x="2618827" y="934621"/>
            <a:ext cx="8421122" cy="1077218"/>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r>
              <a:rPr lang="zh-CN" altLang="en-US" sz="3200" b="0">
                <a:latin typeface="思源黑体 CN Medium" panose="020B0600000000000000" pitchFamily="34" charset="-122"/>
                <a:ea typeface="思源黑体 CN Medium" panose="020B0600000000000000" pitchFamily="34" charset="-122"/>
                <a:cs typeface="+mn-ea"/>
                <a:sym typeface="+mn-lt"/>
              </a:rPr>
              <a:t>要把保障人民群众的生命安全和身体健康作为践行初心使命的试金石</a:t>
            </a:r>
            <a:endParaRPr lang="zh-CN" altLang="zh-CN" sz="3200" b="0">
              <a:latin typeface="思源黑体 CN Medium" panose="020B0600000000000000" pitchFamily="34" charset="-122"/>
              <a:ea typeface="思源黑体 CN Medium" panose="020B0600000000000000" pitchFamily="34" charset="-122"/>
              <a:cs typeface="+mn-ea"/>
              <a:sym typeface="+mn-lt"/>
            </a:endParaRPr>
          </a:p>
        </p:txBody>
      </p:sp>
      <p:grpSp>
        <p:nvGrpSpPr>
          <p:cNvPr id="27" name="组合 26"/>
          <p:cNvGrpSpPr/>
          <p:nvPr/>
        </p:nvGrpSpPr>
        <p:grpSpPr>
          <a:xfrm>
            <a:off x="4312944" y="2156200"/>
            <a:ext cx="3566113" cy="681778"/>
            <a:chOff x="2881285" y="1646845"/>
            <a:chExt cx="3566113" cy="681778"/>
          </a:xfrm>
        </p:grpSpPr>
        <p:sp>
          <p:nvSpPr>
            <p:cNvPr id="28" name="Rounded Rectangle 38"/>
            <p:cNvSpPr/>
            <p:nvPr/>
          </p:nvSpPr>
          <p:spPr>
            <a:xfrm rot="16200000">
              <a:off x="4323453" y="204677"/>
              <a:ext cx="681778" cy="3566113"/>
            </a:xfrm>
            <a:prstGeom prst="roundRect">
              <a:avLst>
                <a:gd name="adj" fmla="val 50000"/>
              </a:avLst>
            </a:prstGeom>
            <a:solidFill>
              <a:srgbClr val="E20000"/>
            </a:solidFill>
            <a:ln w="12700" cap="flat" cmpd="sng" algn="ctr">
              <a:noFill/>
              <a:prstDash val="solid"/>
              <a:miter lim="800000"/>
            </a:ln>
            <a:effectLst/>
          </p:spPr>
          <p:txBody>
            <a:bodyPr rtlCol="0" anchor="ctr"/>
            <a:lstStyle/>
            <a:p>
              <a:pPr algn="ctr" defTabSz="914400">
                <a:defRPr/>
              </a:pPr>
              <a:endParaRPr lang="en-US" sz="3200" kern="0">
                <a:solidFill>
                  <a:srgbClr val="FFFFFF"/>
                </a:solidFill>
                <a:latin typeface="思源黑体 CN Medium" panose="020B0600000000000000" pitchFamily="34" charset="-122"/>
                <a:cs typeface="+mn-ea"/>
                <a:sym typeface="+mn-lt"/>
              </a:endParaRPr>
            </a:p>
          </p:txBody>
        </p:sp>
        <p:sp>
          <p:nvSpPr>
            <p:cNvPr id="29" name="文本框 28"/>
            <p:cNvSpPr txBox="1"/>
            <p:nvPr/>
          </p:nvSpPr>
          <p:spPr>
            <a:xfrm>
              <a:off x="3650282" y="1726123"/>
              <a:ext cx="2028120" cy="523220"/>
            </a:xfrm>
            <a:prstGeom prst="rect">
              <a:avLst/>
            </a:prstGeom>
            <a:noFill/>
          </p:spPr>
          <p:txBody>
            <a:bodyPr wrap="none" rtlCol="0">
              <a:spAutoFit/>
            </a:bodyPr>
            <a:lstStyle/>
            <a:p>
              <a:pPr algn="ctr"/>
              <a:r>
                <a:rPr lang="zh-CN" altLang="en-US" sz="2800" b="1">
                  <a:solidFill>
                    <a:prstClr val="white"/>
                  </a:solidFill>
                  <a:latin typeface="思源黑体 CN Medium" panose="020B0600000000000000" pitchFamily="34" charset="-122"/>
                  <a:ea typeface="思源黑体 CN Medium" panose="020B0600000000000000" pitchFamily="34" charset="-122"/>
                  <a:cs typeface="+mn-ea"/>
                  <a:sym typeface="+mn-lt"/>
                </a:rPr>
                <a:t>总书记强调</a:t>
              </a:r>
              <a:endParaRPr lang="zh-CN" altLang="en-US" sz="2800" b="1">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grpSp>
      <p:sp>
        <p:nvSpPr>
          <p:cNvPr id="30" name="矩形 29"/>
          <p:cNvSpPr/>
          <p:nvPr/>
        </p:nvSpPr>
        <p:spPr>
          <a:xfrm>
            <a:off x="1278082" y="2982339"/>
            <a:ext cx="9635836" cy="2951321"/>
          </a:xfrm>
          <a:prstGeom prst="rect">
            <a:avLst/>
          </a:prstGeom>
        </p:spPr>
        <p:txBody>
          <a:bodyPr wrap="square">
            <a:spAutoFit/>
          </a:bodyPr>
          <a:lstStyle/>
          <a:p>
            <a:pPr algn="ctr">
              <a:lnSpc>
                <a:spcPct val="135000"/>
              </a:lnSpc>
            </a:pPr>
            <a:r>
              <a:rPr lang="zh-CN" altLang="en-US" sz="2800">
                <a:solidFill>
                  <a:schemeClr val="tx1">
                    <a:lumMod val="95000"/>
                    <a:lumOff val="5000"/>
                  </a:schemeClr>
                </a:solidFill>
                <a:latin typeface="思源黑体 CN Medium" panose="020B0600000000000000" pitchFamily="34" charset="-122"/>
                <a:ea typeface="思源黑体 CN Medium" panose="020B0600000000000000" pitchFamily="34" charset="-122"/>
                <a:cs typeface="+mn-ea"/>
                <a:sym typeface="+mn-lt"/>
              </a:rPr>
              <a:t>关键时刻冲得上去、危难关头豁得出来，才是真正的共产党人。在统筹推进疫情防控和经济社会发展工作中，各级干部特别是领导干部必须增强必胜之心，拿出战胜一切敌人而不被任何敌人所屈服的大无畏革命气魄，勇当先锋，敢打头阵，用行动展现共产党人政治本色</a:t>
            </a:r>
            <a:endParaRPr lang="zh-CN" altLang="en-US" sz="2800">
              <a:solidFill>
                <a:schemeClr val="tx1">
                  <a:lumMod val="95000"/>
                  <a:lumOff val="5000"/>
                </a:schemeClr>
              </a:solidFill>
              <a:latin typeface="思源黑体 CN Medium" panose="020B0600000000000000" pitchFamily="34" charset="-122"/>
              <a:ea typeface="思源黑体 CN Medium" panose="020B0600000000000000" pitchFamily="34" charset="-122"/>
              <a:cs typeface="+mn-ea"/>
              <a:sym typeface="+mn-lt"/>
            </a:endParaRPr>
          </a:p>
        </p:txBody>
      </p:sp>
      <p:grpSp>
        <p:nvGrpSpPr>
          <p:cNvPr id="31" name="组合 30"/>
          <p:cNvGrpSpPr/>
          <p:nvPr/>
        </p:nvGrpSpPr>
        <p:grpSpPr>
          <a:xfrm>
            <a:off x="1367226" y="1209532"/>
            <a:ext cx="959240" cy="461665"/>
            <a:chOff x="869474" y="1944008"/>
            <a:chExt cx="903606" cy="461665"/>
          </a:xfrm>
        </p:grpSpPr>
        <p:sp>
          <p:nvSpPr>
            <p:cNvPr id="32"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33" name="Rectangle 6"/>
            <p:cNvSpPr>
              <a:spLocks noChangeArrowheads="1"/>
            </p:cNvSpPr>
            <p:nvPr/>
          </p:nvSpPr>
          <p:spPr bwMode="auto">
            <a:xfrm>
              <a:off x="869474" y="2006830"/>
              <a:ext cx="233024" cy="387886"/>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195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2450"/>
                            </p:stCondLst>
                            <p:childTnLst>
                              <p:par>
                                <p:cTn id="19" presetID="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151931" y="1226118"/>
            <a:ext cx="903606" cy="461665"/>
            <a:chOff x="869474" y="1944008"/>
            <a:chExt cx="903606" cy="461665"/>
          </a:xfrm>
        </p:grpSpPr>
        <p:sp>
          <p:nvSpPr>
            <p:cNvPr id="11"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2"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grpSp>
        <p:nvGrpSpPr>
          <p:cNvPr id="13" name="组合 12"/>
          <p:cNvGrpSpPr/>
          <p:nvPr/>
        </p:nvGrpSpPr>
        <p:grpSpPr>
          <a:xfrm>
            <a:off x="2192248" y="1116061"/>
            <a:ext cx="2694308" cy="681778"/>
            <a:chOff x="1219331" y="1822270"/>
            <a:chExt cx="2694308" cy="681778"/>
          </a:xfrm>
        </p:grpSpPr>
        <p:sp>
          <p:nvSpPr>
            <p:cNvPr id="14" name="Rounded Rectangle 38"/>
            <p:cNvSpPr/>
            <p:nvPr/>
          </p:nvSpPr>
          <p:spPr>
            <a:xfrm rot="16200000">
              <a:off x="2225596" y="816005"/>
              <a:ext cx="681778" cy="2694308"/>
            </a:xfrm>
            <a:prstGeom prst="roundRect">
              <a:avLst>
                <a:gd name="adj" fmla="val 50000"/>
              </a:avLst>
            </a:prstGeom>
            <a:solidFill>
              <a:srgbClr val="E20000"/>
            </a:solidFill>
            <a:ln w="12700" cap="flat" cmpd="sng" algn="ctr">
              <a:noFill/>
              <a:prstDash val="solid"/>
              <a:miter lim="800000"/>
            </a:ln>
            <a:effectLst/>
          </p:spPr>
          <p:txBody>
            <a:bodyPr rtlCol="0" anchor="ctr"/>
            <a:lstStyle/>
            <a:p>
              <a:pPr algn="ctr" defTabSz="914400">
                <a:defRPr/>
              </a:pPr>
              <a:endParaRPr lang="en-US" sz="3200" kern="0">
                <a:solidFill>
                  <a:srgbClr val="FFFFFF"/>
                </a:solidFill>
                <a:latin typeface="思源黑体 CN Medium" panose="020B0600000000000000" pitchFamily="34" charset="-122"/>
                <a:cs typeface="+mn-ea"/>
                <a:sym typeface="+mn-lt"/>
              </a:endParaRPr>
            </a:p>
          </p:txBody>
        </p:sp>
        <p:sp>
          <p:nvSpPr>
            <p:cNvPr id="15" name="文本框 14"/>
            <p:cNvSpPr txBox="1"/>
            <p:nvPr/>
          </p:nvSpPr>
          <p:spPr>
            <a:xfrm>
              <a:off x="1368080" y="1901548"/>
              <a:ext cx="2396810" cy="523220"/>
            </a:xfrm>
            <a:prstGeom prst="rect">
              <a:avLst/>
            </a:prstGeom>
            <a:noFill/>
          </p:spPr>
          <p:txBody>
            <a:bodyPr wrap="none" rtlCol="0">
              <a:spAutoFit/>
            </a:bodyPr>
            <a:lstStyle/>
            <a:p>
              <a:r>
                <a:rPr lang="zh-CN" altLang="en-US" sz="2800" b="1">
                  <a:solidFill>
                    <a:prstClr val="white"/>
                  </a:solidFill>
                  <a:latin typeface="思源黑体 CN Medium" panose="020B0600000000000000" pitchFamily="34" charset="-122"/>
                  <a:ea typeface="思源黑体 CN Medium" panose="020B0600000000000000" pitchFamily="34" charset="-122"/>
                  <a:cs typeface="+mn-ea"/>
                  <a:sym typeface="+mn-lt"/>
                </a:rPr>
                <a:t>广大党员干部</a:t>
              </a:r>
              <a:endParaRPr lang="zh-CN" altLang="en-US" sz="2800" b="1">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grpSp>
      <p:sp>
        <p:nvSpPr>
          <p:cNvPr id="16" name="矩形 15"/>
          <p:cNvSpPr/>
          <p:nvPr/>
        </p:nvSpPr>
        <p:spPr>
          <a:xfrm flipH="1">
            <a:off x="1268443" y="2025354"/>
            <a:ext cx="5780353" cy="3904659"/>
          </a:xfrm>
          <a:prstGeom prst="rect">
            <a:avLst/>
          </a:prstGeom>
        </p:spPr>
        <p:txBody>
          <a:bodyPr wrap="square">
            <a:spAutoFit/>
          </a:bodyPr>
          <a:lstStyle/>
          <a:p>
            <a:pPr algn="just">
              <a:lnSpc>
                <a:spcPct val="150000"/>
              </a:lnSpc>
            </a:pPr>
            <a:r>
              <a:rPr lang="zh-CN" altLang="en-US" sz="2800">
                <a:solidFill>
                  <a:schemeClr val="tx1">
                    <a:lumMod val="95000"/>
                    <a:lumOff val="5000"/>
                  </a:schemeClr>
                </a:solidFill>
                <a:latin typeface="思源黑体 CN Medium" panose="020B0600000000000000" pitchFamily="34" charset="-122"/>
                <a:ea typeface="思源黑体 CN Medium" panose="020B0600000000000000" pitchFamily="34" charset="-122"/>
                <a:cs typeface="+mn-ea"/>
                <a:sym typeface="+mn-lt"/>
              </a:rPr>
              <a:t>要把初心落在行动上、把使命担在肩膀上，始终坚持把人民群众生命安全和身体健康放在第一位，按照坚定信心、同舟共济、科学防治、精准施策的总要求，全面开展疫情防控工作。</a:t>
            </a:r>
            <a:endParaRPr lang="zh-CN" altLang="en-US" sz="2800">
              <a:solidFill>
                <a:schemeClr val="tx1">
                  <a:lumMod val="95000"/>
                  <a:lumOff val="5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17" name="矩形 16"/>
          <p:cNvSpPr/>
          <p:nvPr/>
        </p:nvSpPr>
        <p:spPr>
          <a:xfrm>
            <a:off x="7991318" y="2025354"/>
            <a:ext cx="2581103" cy="3384003"/>
          </a:xfrm>
          <a:prstGeom prst="rect">
            <a:avLst/>
          </a:prstGeom>
          <a:noFill/>
          <a:ln>
            <a:solidFill>
              <a:srgbClr val="C00000"/>
            </a:solidFill>
          </a:ln>
        </p:spPr>
        <p:txBody>
          <a:bodyPr wrap="square" rtlCol="0">
            <a:spAutoFit/>
          </a:bodyPr>
          <a:lstStyle/>
          <a:p>
            <a:pPr>
              <a:lnSpc>
                <a:spcPct val="200000"/>
              </a:lnSpc>
            </a:pPr>
            <a:r>
              <a:rPr lang="zh-CN" altLang="en-US" sz="2200" b="1">
                <a:latin typeface="思源黑体 CN Medium" panose="020B0600000000000000" pitchFamily="34" charset="-122"/>
                <a:ea typeface="思源黑体 CN Medium" panose="020B0600000000000000" pitchFamily="34" charset="-122"/>
                <a:cs typeface="+mn-ea"/>
                <a:sym typeface="+mn-lt"/>
              </a:rPr>
              <a:t>特别是要增强责任之心和忧患意识，凝聚各方力量，严防死守，不获全胜绝不轻言成功。</a:t>
            </a:r>
            <a:endParaRPr lang="zh-CN" altLang="en-US" sz="2200" b="1">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
          <p:cNvSpPr txBox="1"/>
          <p:nvPr/>
        </p:nvSpPr>
        <p:spPr>
          <a:xfrm>
            <a:off x="5519651" y="948206"/>
            <a:ext cx="5346900" cy="1077218"/>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l"/>
            <a:r>
              <a:rPr lang="zh-CN" altLang="en-US" sz="3200" b="0">
                <a:latin typeface="思源黑体 CN Medium" panose="020B0600000000000000" pitchFamily="34" charset="-122"/>
                <a:ea typeface="思源黑体 CN Medium" panose="020B0600000000000000" pitchFamily="34" charset="-122"/>
                <a:cs typeface="+mn-ea"/>
                <a:sym typeface="+mn-lt"/>
              </a:rPr>
              <a:t>要将抓好经济社会发展作为淬炼本领和能力的大熔炉</a:t>
            </a:r>
            <a:endParaRPr lang="zh-CN" altLang="zh-CN" sz="3200" b="0">
              <a:latin typeface="思源黑体 CN Medium" panose="020B0600000000000000" pitchFamily="34" charset="-122"/>
              <a:ea typeface="思源黑体 CN Medium" panose="020B0600000000000000" pitchFamily="34" charset="-122"/>
              <a:cs typeface="+mn-ea"/>
              <a:sym typeface="+mn-lt"/>
            </a:endParaRPr>
          </a:p>
        </p:txBody>
      </p:sp>
      <p:grpSp>
        <p:nvGrpSpPr>
          <p:cNvPr id="19" name="组合 18"/>
          <p:cNvGrpSpPr/>
          <p:nvPr/>
        </p:nvGrpSpPr>
        <p:grpSpPr>
          <a:xfrm>
            <a:off x="1104106" y="1101831"/>
            <a:ext cx="903606" cy="461665"/>
            <a:chOff x="869474" y="1944008"/>
            <a:chExt cx="903606" cy="461665"/>
          </a:xfrm>
        </p:grpSpPr>
        <p:sp>
          <p:nvSpPr>
            <p:cNvPr id="20"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21"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grpSp>
        <p:nvGrpSpPr>
          <p:cNvPr id="22" name="组合 21"/>
          <p:cNvGrpSpPr/>
          <p:nvPr/>
        </p:nvGrpSpPr>
        <p:grpSpPr>
          <a:xfrm>
            <a:off x="2144423" y="991774"/>
            <a:ext cx="2694308" cy="681778"/>
            <a:chOff x="1219331" y="1822270"/>
            <a:chExt cx="2694308" cy="681778"/>
          </a:xfrm>
        </p:grpSpPr>
        <p:sp>
          <p:nvSpPr>
            <p:cNvPr id="23" name="Rounded Rectangle 38"/>
            <p:cNvSpPr/>
            <p:nvPr/>
          </p:nvSpPr>
          <p:spPr>
            <a:xfrm rot="16200000">
              <a:off x="2225596" y="816005"/>
              <a:ext cx="681778" cy="2694308"/>
            </a:xfrm>
            <a:prstGeom prst="roundRect">
              <a:avLst>
                <a:gd name="adj" fmla="val 50000"/>
              </a:avLst>
            </a:prstGeom>
            <a:solidFill>
              <a:srgbClr val="E20000"/>
            </a:solidFill>
            <a:ln w="12700" cap="flat" cmpd="sng" algn="ctr">
              <a:noFill/>
              <a:prstDash val="solid"/>
              <a:miter lim="800000"/>
            </a:ln>
            <a:effectLst/>
          </p:spPr>
          <p:txBody>
            <a:bodyPr rtlCol="0" anchor="ctr"/>
            <a:lstStyle/>
            <a:p>
              <a:pPr algn="ctr" defTabSz="914400">
                <a:defRPr/>
              </a:pPr>
              <a:endParaRPr lang="en-US" sz="3200" kern="0">
                <a:solidFill>
                  <a:srgbClr val="FFFFFF"/>
                </a:solidFill>
                <a:latin typeface="思源黑体 CN Medium" panose="020B0600000000000000" pitchFamily="34" charset="-122"/>
                <a:cs typeface="+mn-ea"/>
                <a:sym typeface="+mn-lt"/>
              </a:endParaRPr>
            </a:p>
          </p:txBody>
        </p:sp>
        <p:sp>
          <p:nvSpPr>
            <p:cNvPr id="24" name="文本框 23"/>
            <p:cNvSpPr txBox="1"/>
            <p:nvPr/>
          </p:nvSpPr>
          <p:spPr>
            <a:xfrm>
              <a:off x="1368080" y="1901548"/>
              <a:ext cx="2396810" cy="523220"/>
            </a:xfrm>
            <a:prstGeom prst="rect">
              <a:avLst/>
            </a:prstGeom>
            <a:noFill/>
          </p:spPr>
          <p:txBody>
            <a:bodyPr wrap="none" rtlCol="0">
              <a:spAutoFit/>
            </a:bodyPr>
            <a:lstStyle/>
            <a:p>
              <a:r>
                <a:rPr lang="zh-CN" altLang="en-US" sz="2800" b="1">
                  <a:solidFill>
                    <a:prstClr val="white"/>
                  </a:solidFill>
                  <a:latin typeface="思源黑体 CN Medium" panose="020B0600000000000000" pitchFamily="34" charset="-122"/>
                  <a:ea typeface="思源黑体 CN Medium" panose="020B0600000000000000" pitchFamily="34" charset="-122"/>
                  <a:cs typeface="+mn-ea"/>
                  <a:sym typeface="+mn-lt"/>
                </a:rPr>
                <a:t>广大党员干部</a:t>
              </a:r>
              <a:endParaRPr lang="zh-CN" altLang="en-US" sz="2800" b="1">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grpSp>
      <p:sp>
        <p:nvSpPr>
          <p:cNvPr id="25" name="矩形 24"/>
          <p:cNvSpPr/>
          <p:nvPr/>
        </p:nvSpPr>
        <p:spPr>
          <a:xfrm>
            <a:off x="990647" y="2003885"/>
            <a:ext cx="7303929" cy="481670"/>
          </a:xfrm>
          <a:prstGeom prst="rect">
            <a:avLst/>
          </a:prstGeom>
          <a:noFill/>
        </p:spPr>
        <p:txBody>
          <a:bodyPr wrap="square" rtlCol="0">
            <a:spAutoFit/>
          </a:bodyPr>
          <a:lstStyle/>
          <a:p>
            <a:pPr>
              <a:lnSpc>
                <a:spcPct val="120000"/>
              </a:lnSpc>
            </a:pPr>
            <a:r>
              <a:rPr lang="zh-CN" altLang="en-US" sz="2200" b="1">
                <a:latin typeface="思源黑体 CN Medium" panose="020B0600000000000000" pitchFamily="34" charset="-122"/>
                <a:ea typeface="思源黑体 CN Medium" panose="020B0600000000000000" pitchFamily="34" charset="-122"/>
                <a:cs typeface="+mn-ea"/>
                <a:sym typeface="+mn-lt"/>
              </a:rPr>
              <a:t>要狠抓落实，分区分级精准稳妥推进复工复产</a:t>
            </a:r>
            <a:endParaRPr lang="zh-CN" altLang="en-US" sz="2200" b="1">
              <a:latin typeface="思源黑体 CN Medium" panose="020B0600000000000000" pitchFamily="34" charset="-122"/>
              <a:ea typeface="思源黑体 CN Medium" panose="020B0600000000000000" pitchFamily="34" charset="-122"/>
              <a:cs typeface="+mn-ea"/>
              <a:sym typeface="+mn-lt"/>
            </a:endParaRPr>
          </a:p>
        </p:txBody>
      </p:sp>
      <p:sp>
        <p:nvSpPr>
          <p:cNvPr id="26" name="矩形 25"/>
          <p:cNvSpPr/>
          <p:nvPr/>
        </p:nvSpPr>
        <p:spPr>
          <a:xfrm>
            <a:off x="2016831" y="3058715"/>
            <a:ext cx="5559469" cy="646331"/>
          </a:xfrm>
          <a:prstGeom prst="rect">
            <a:avLst/>
          </a:prstGeom>
        </p:spPr>
        <p:txBody>
          <a:bodyPr wrap="square">
            <a:spAutoFit/>
          </a:bodyPr>
          <a:lstStyle/>
          <a:p>
            <a:pPr defTabSz="1219200"/>
            <a:r>
              <a:rPr lang="zh-CN" altLang="en-US">
                <a:solidFill>
                  <a:srgbClr val="C00000"/>
                </a:solidFill>
                <a:latin typeface="思源黑体 CN Medium" panose="020B0600000000000000" pitchFamily="34" charset="-122"/>
                <a:ea typeface="思源黑体 CN Medium" panose="020B0600000000000000" pitchFamily="34" charset="-122"/>
                <a:cs typeface="+mn-ea"/>
                <a:sym typeface="+mn-lt"/>
              </a:rPr>
              <a:t>低风险地区</a:t>
            </a:r>
            <a:r>
              <a:rPr lang="zh-CN" altLang="en-US">
                <a:latin typeface="思源黑体 CN Medium" panose="020B0600000000000000" pitchFamily="34" charset="-122"/>
                <a:ea typeface="思源黑体 CN Medium" panose="020B0600000000000000" pitchFamily="34" charset="-122"/>
                <a:cs typeface="+mn-ea"/>
                <a:sym typeface="+mn-lt"/>
              </a:rPr>
              <a:t>要尽快将防控策略调整到外防输入上来，全面恢复生产生活秩序；</a:t>
            </a:r>
            <a:endParaRPr lang="zh-CN" altLang="en-US"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7" name="箭头: V 形 30"/>
          <p:cNvSpPr/>
          <p:nvPr/>
        </p:nvSpPr>
        <p:spPr>
          <a:xfrm flipV="1">
            <a:off x="1762267" y="3330909"/>
            <a:ext cx="167211"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cxnSp>
        <p:nvCxnSpPr>
          <p:cNvPr id="28" name="直接连接符 27"/>
          <p:cNvCxnSpPr/>
          <p:nvPr/>
        </p:nvCxnSpPr>
        <p:spPr>
          <a:xfrm>
            <a:off x="2144423" y="3766598"/>
            <a:ext cx="4995271" cy="0"/>
          </a:xfrm>
          <a:prstGeom prst="line">
            <a:avLst/>
          </a:prstGeom>
          <a:noFill/>
          <a:ln w="9525" cap="flat" cmpd="sng" algn="ctr">
            <a:solidFill>
              <a:srgbClr val="FF0000"/>
            </a:solidFill>
            <a:prstDash val="dash"/>
          </a:ln>
          <a:effectLst/>
        </p:spPr>
      </p:cxnSp>
      <p:grpSp>
        <p:nvGrpSpPr>
          <p:cNvPr id="29" name="组合 28"/>
          <p:cNvGrpSpPr/>
          <p:nvPr/>
        </p:nvGrpSpPr>
        <p:grpSpPr>
          <a:xfrm>
            <a:off x="811532" y="3049035"/>
            <a:ext cx="766694" cy="766694"/>
            <a:chOff x="2139794" y="3350279"/>
            <a:chExt cx="540000" cy="540000"/>
          </a:xfrm>
        </p:grpSpPr>
        <p:sp>
          <p:nvSpPr>
            <p:cNvPr id="30" name="椭圆 29"/>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31"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32" name="矩形 31"/>
          <p:cNvSpPr/>
          <p:nvPr/>
        </p:nvSpPr>
        <p:spPr>
          <a:xfrm>
            <a:off x="2007789" y="4129104"/>
            <a:ext cx="5559469" cy="369332"/>
          </a:xfrm>
          <a:prstGeom prst="rect">
            <a:avLst/>
          </a:prstGeom>
        </p:spPr>
        <p:txBody>
          <a:bodyPr wrap="square">
            <a:spAutoFit/>
          </a:bodyPr>
          <a:lstStyle/>
          <a:p>
            <a:pPr defTabSz="1219200"/>
            <a:r>
              <a:rPr lang="zh-CN" altLang="en-US">
                <a:solidFill>
                  <a:srgbClr val="C00000"/>
                </a:solidFill>
                <a:latin typeface="思源黑体 CN Medium" panose="020B0600000000000000" pitchFamily="34" charset="-122"/>
                <a:ea typeface="思源黑体 CN Medium" panose="020B0600000000000000" pitchFamily="34" charset="-122"/>
                <a:cs typeface="+mn-ea"/>
                <a:sym typeface="+mn-lt"/>
              </a:rPr>
              <a:t>中风险地区</a:t>
            </a:r>
            <a:r>
              <a:rPr lang="zh-CN" altLang="en-US">
                <a:latin typeface="思源黑体 CN Medium" panose="020B0600000000000000" pitchFamily="34" charset="-122"/>
                <a:ea typeface="思源黑体 CN Medium" panose="020B0600000000000000" pitchFamily="34" charset="-122"/>
                <a:cs typeface="+mn-ea"/>
                <a:sym typeface="+mn-lt"/>
              </a:rPr>
              <a:t>要依据防控形势有序复工复产；</a:t>
            </a:r>
            <a:endParaRPr lang="zh-CN" altLang="en-US"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33" name="箭头: V 形 30"/>
          <p:cNvSpPr/>
          <p:nvPr/>
        </p:nvSpPr>
        <p:spPr>
          <a:xfrm flipV="1">
            <a:off x="1753225" y="4211826"/>
            <a:ext cx="167211"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cxnSp>
        <p:nvCxnSpPr>
          <p:cNvPr id="34" name="直接连接符 33"/>
          <p:cNvCxnSpPr/>
          <p:nvPr/>
        </p:nvCxnSpPr>
        <p:spPr>
          <a:xfrm>
            <a:off x="2135381" y="4647515"/>
            <a:ext cx="4995271" cy="0"/>
          </a:xfrm>
          <a:prstGeom prst="line">
            <a:avLst/>
          </a:prstGeom>
          <a:noFill/>
          <a:ln w="9525" cap="flat" cmpd="sng" algn="ctr">
            <a:solidFill>
              <a:srgbClr val="FF0000"/>
            </a:solidFill>
            <a:prstDash val="dash"/>
          </a:ln>
          <a:effectLst/>
        </p:spPr>
      </p:cxnSp>
      <p:grpSp>
        <p:nvGrpSpPr>
          <p:cNvPr id="35" name="组合 34"/>
          <p:cNvGrpSpPr/>
          <p:nvPr/>
        </p:nvGrpSpPr>
        <p:grpSpPr>
          <a:xfrm>
            <a:off x="802490" y="3929952"/>
            <a:ext cx="766694" cy="766694"/>
            <a:chOff x="2139794" y="3350279"/>
            <a:chExt cx="540000" cy="540000"/>
          </a:xfrm>
        </p:grpSpPr>
        <p:sp>
          <p:nvSpPr>
            <p:cNvPr id="36" name="椭圆 35"/>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37"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38" name="矩形 37"/>
          <p:cNvSpPr/>
          <p:nvPr/>
        </p:nvSpPr>
        <p:spPr>
          <a:xfrm>
            <a:off x="2007789" y="5001279"/>
            <a:ext cx="5559469" cy="369332"/>
          </a:xfrm>
          <a:prstGeom prst="rect">
            <a:avLst/>
          </a:prstGeom>
        </p:spPr>
        <p:txBody>
          <a:bodyPr wrap="square">
            <a:spAutoFit/>
          </a:bodyPr>
          <a:lstStyle/>
          <a:p>
            <a:pPr defTabSz="1219200"/>
            <a:r>
              <a:rPr lang="zh-CN" altLang="en-US">
                <a:solidFill>
                  <a:srgbClr val="C00000"/>
                </a:solidFill>
                <a:latin typeface="思源黑体 CN Medium" panose="020B0600000000000000" pitchFamily="34" charset="-122"/>
                <a:ea typeface="思源黑体 CN Medium" panose="020B0600000000000000" pitchFamily="34" charset="-122"/>
                <a:cs typeface="+mn-ea"/>
                <a:sym typeface="+mn-lt"/>
              </a:rPr>
              <a:t>高风险地区</a:t>
            </a:r>
            <a:r>
              <a:rPr lang="zh-CN" altLang="en-US">
                <a:latin typeface="思源黑体 CN Medium" panose="020B0600000000000000" pitchFamily="34" charset="-122"/>
                <a:ea typeface="思源黑体 CN Medium" panose="020B0600000000000000" pitchFamily="34" charset="-122"/>
                <a:cs typeface="+mn-ea"/>
                <a:sym typeface="+mn-lt"/>
              </a:rPr>
              <a:t>要继续集中精力抓好疫情防控工作</a:t>
            </a:r>
            <a:endParaRPr lang="zh-CN" altLang="en-US"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39" name="箭头: V 形 30"/>
          <p:cNvSpPr/>
          <p:nvPr/>
        </p:nvSpPr>
        <p:spPr>
          <a:xfrm flipV="1">
            <a:off x="1753225" y="5084001"/>
            <a:ext cx="167211" cy="274398"/>
          </a:xfrm>
          <a:prstGeom prst="chevron">
            <a:avLst/>
          </a:prstGeom>
          <a:solidFill>
            <a:srgbClr val="C00000"/>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思源黑体 CN Medium" panose="020B0600000000000000" pitchFamily="34" charset="-122"/>
              <a:ea typeface="思源黑体 CN Medium" panose="020B0600000000000000" pitchFamily="34" charset="-122"/>
              <a:cs typeface="+mn-ea"/>
              <a:sym typeface="+mn-lt"/>
            </a:endParaRPr>
          </a:p>
        </p:txBody>
      </p:sp>
      <p:cxnSp>
        <p:nvCxnSpPr>
          <p:cNvPr id="40" name="直接连接符 39"/>
          <p:cNvCxnSpPr/>
          <p:nvPr/>
        </p:nvCxnSpPr>
        <p:spPr>
          <a:xfrm>
            <a:off x="2135381" y="5519690"/>
            <a:ext cx="4995271" cy="0"/>
          </a:xfrm>
          <a:prstGeom prst="line">
            <a:avLst/>
          </a:prstGeom>
          <a:noFill/>
          <a:ln w="9525" cap="flat" cmpd="sng" algn="ctr">
            <a:solidFill>
              <a:srgbClr val="FF0000"/>
            </a:solidFill>
            <a:prstDash val="dash"/>
          </a:ln>
          <a:effectLst/>
        </p:spPr>
      </p:cxnSp>
      <p:grpSp>
        <p:nvGrpSpPr>
          <p:cNvPr id="41" name="组合 40"/>
          <p:cNvGrpSpPr/>
          <p:nvPr/>
        </p:nvGrpSpPr>
        <p:grpSpPr>
          <a:xfrm>
            <a:off x="802490" y="4802127"/>
            <a:ext cx="766694" cy="766694"/>
            <a:chOff x="2139794" y="3350279"/>
            <a:chExt cx="540000" cy="540000"/>
          </a:xfrm>
        </p:grpSpPr>
        <p:sp>
          <p:nvSpPr>
            <p:cNvPr id="42" name="椭圆 41"/>
            <p:cNvSpPr>
              <a:spLocks noChangeAspect="1"/>
            </p:cNvSpPr>
            <p:nvPr/>
          </p:nvSpPr>
          <p:spPr>
            <a:xfrm>
              <a:off x="2139794" y="3350279"/>
              <a:ext cx="540000" cy="540000"/>
            </a:xfrm>
            <a:prstGeom prst="ellipse">
              <a:avLst/>
            </a:prstGeom>
            <a:solidFill>
              <a:srgbClr val="C00000"/>
            </a:solidFill>
            <a:ln w="38100" cap="flat" cmpd="sng" algn="ctr">
              <a:solidFill>
                <a:srgbClr val="C00000">
                  <a:alpha val="3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43" name="Freeform 5"/>
            <p:cNvSpPr/>
            <p:nvPr/>
          </p:nvSpPr>
          <p:spPr bwMode="auto">
            <a:xfrm>
              <a:off x="2265949" y="3476434"/>
              <a:ext cx="287691" cy="287691"/>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7">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FFFDF8"/>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grpSp>
        <p:nvGrpSpPr>
          <p:cNvPr id="44" name="组合 43"/>
          <p:cNvGrpSpPr/>
          <p:nvPr/>
        </p:nvGrpSpPr>
        <p:grpSpPr>
          <a:xfrm>
            <a:off x="7705891" y="3084494"/>
            <a:ext cx="3577436" cy="2925608"/>
            <a:chOff x="1975598" y="2148996"/>
            <a:chExt cx="2552442" cy="4993701"/>
          </a:xfrm>
        </p:grpSpPr>
        <p:sp>
          <p:nvSpPr>
            <p:cNvPr id="45" name="同侧圆角矩形 33"/>
            <p:cNvSpPr/>
            <p:nvPr/>
          </p:nvSpPr>
          <p:spPr>
            <a:xfrm>
              <a:off x="1975598" y="2148996"/>
              <a:ext cx="2552442" cy="4993701"/>
            </a:xfrm>
            <a:prstGeom prst="round2SameRect">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cs typeface="+mn-ea"/>
                <a:sym typeface="+mn-lt"/>
              </a:endParaRPr>
            </a:p>
          </p:txBody>
        </p:sp>
        <p:sp>
          <p:nvSpPr>
            <p:cNvPr id="46" name="矩形 45"/>
            <p:cNvSpPr/>
            <p:nvPr/>
          </p:nvSpPr>
          <p:spPr>
            <a:xfrm>
              <a:off x="2183744" y="2452036"/>
              <a:ext cx="2144457" cy="3651125"/>
            </a:xfrm>
            <a:prstGeom prst="rect">
              <a:avLst/>
            </a:prstGeom>
          </p:spPr>
          <p:txBody>
            <a:bodyPr wrap="square">
              <a:spAutoFit/>
            </a:bodyPr>
            <a:lstStyle/>
            <a:p>
              <a:pPr algn="just">
                <a:lnSpc>
                  <a:spcPct val="140000"/>
                </a:lnSpc>
              </a:pPr>
              <a:r>
                <a:rPr lang="zh-CN" altLang="en-US" sz="1900">
                  <a:solidFill>
                    <a:schemeClr val="bg1"/>
                  </a:solidFill>
                  <a:latin typeface="思源黑体 CN Medium" panose="020B0600000000000000" pitchFamily="34" charset="-122"/>
                  <a:ea typeface="思源黑体 CN Medium" panose="020B0600000000000000" pitchFamily="34" charset="-122"/>
                  <a:cs typeface="+mn-ea"/>
                  <a:sym typeface="+mn-lt"/>
                </a:rPr>
                <a:t>在做好疫情防控工作的同时，尽快恢复正常生产生活秩序，努力实现决胜全面建成小康社会、决胜脱贫攻坚目标任务。</a:t>
              </a:r>
              <a:endParaRPr lang="zh-CN" altLang="en-US" sz="1900">
                <a:solidFill>
                  <a:schemeClr val="bg1"/>
                </a:solidFill>
                <a:latin typeface="思源黑体 CN Medium" panose="020B0600000000000000" pitchFamily="34" charset="-122"/>
                <a:ea typeface="思源黑体 CN Medium" panose="020B0600000000000000" pitchFamily="34" charset="-122"/>
                <a:cs typeface="+mn-ea"/>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anim calcmode="lin" valueType="num">
                                      <p:cBhvr>
                                        <p:cTn id="10" dur="500" fill="hold"/>
                                        <p:tgtEl>
                                          <p:spTgt spid="18"/>
                                        </p:tgtEl>
                                        <p:attrNameLst>
                                          <p:attrName>ppt_x</p:attrName>
                                        </p:attrNameLst>
                                      </p:cBhvr>
                                      <p:tavLst>
                                        <p:tav tm="0">
                                          <p:val>
                                            <p:fltVal val="0.5"/>
                                          </p:val>
                                        </p:tav>
                                        <p:tav tm="100000">
                                          <p:val>
                                            <p:strVal val="#ppt_x"/>
                                          </p:val>
                                        </p:tav>
                                      </p:tavLst>
                                    </p:anim>
                                    <p:anim calcmode="lin" valueType="num">
                                      <p:cBhvr>
                                        <p:cTn id="11" dur="500" fill="hold"/>
                                        <p:tgtEl>
                                          <p:spTgt spid="18"/>
                                        </p:tgtEl>
                                        <p:attrNameLst>
                                          <p:attrName>ppt_y</p:attrName>
                                        </p:attrNameLst>
                                      </p:cBhvr>
                                      <p:tavLst>
                                        <p:tav tm="0">
                                          <p:val>
                                            <p:fltVal val="0.5"/>
                                          </p:val>
                                        </p:tav>
                                        <p:tav tm="100000">
                                          <p:val>
                                            <p:strVal val="#ppt_y"/>
                                          </p:val>
                                        </p:tav>
                                      </p:tavLst>
                                    </p:anim>
                                  </p:childTnLst>
                                </p:cTn>
                              </p:par>
                            </p:childTnLst>
                          </p:cTn>
                        </p:par>
                        <p:par>
                          <p:cTn id="12" fill="hold">
                            <p:stCondLst>
                              <p:cond delay="1600"/>
                            </p:stCondLst>
                            <p:childTnLst>
                              <p:par>
                                <p:cTn id="13" presetID="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2100"/>
                            </p:stCondLst>
                            <p:childTnLst>
                              <p:par>
                                <p:cTn id="18" presetID="53" presetClass="entr" presetSubtype="16"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Effect transition="in" filter="fade">
                                      <p:cBhvr>
                                        <p:cTn id="22" dur="500"/>
                                        <p:tgtEl>
                                          <p:spTgt spid="22"/>
                                        </p:tgtEl>
                                      </p:cBhvr>
                                    </p:animEffect>
                                  </p:childTnLst>
                                </p:cTn>
                              </p:par>
                            </p:childTnLst>
                          </p:cTn>
                        </p:par>
                        <p:par>
                          <p:cTn id="23" fill="hold">
                            <p:stCondLst>
                              <p:cond delay="26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par>
                          <p:cTn id="27" fill="hold">
                            <p:stCondLst>
                              <p:cond delay="3600"/>
                            </p:stCondLst>
                            <p:childTnLst>
                              <p:par>
                                <p:cTn id="28" presetID="49" presetClass="entr" presetSubtype="0" decel="10000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1000" fill="hold"/>
                                        <p:tgtEl>
                                          <p:spTgt spid="29"/>
                                        </p:tgtEl>
                                        <p:attrNameLst>
                                          <p:attrName>ppt_w</p:attrName>
                                        </p:attrNameLst>
                                      </p:cBhvr>
                                      <p:tavLst>
                                        <p:tav tm="0">
                                          <p:val>
                                            <p:fltVal val="0"/>
                                          </p:val>
                                        </p:tav>
                                        <p:tav tm="100000">
                                          <p:val>
                                            <p:strVal val="#ppt_w"/>
                                          </p:val>
                                        </p:tav>
                                      </p:tavLst>
                                    </p:anim>
                                    <p:anim calcmode="lin" valueType="num">
                                      <p:cBhvr>
                                        <p:cTn id="31" dur="1000" fill="hold"/>
                                        <p:tgtEl>
                                          <p:spTgt spid="29"/>
                                        </p:tgtEl>
                                        <p:attrNameLst>
                                          <p:attrName>ppt_h</p:attrName>
                                        </p:attrNameLst>
                                      </p:cBhvr>
                                      <p:tavLst>
                                        <p:tav tm="0">
                                          <p:val>
                                            <p:fltVal val="0"/>
                                          </p:val>
                                        </p:tav>
                                        <p:tav tm="100000">
                                          <p:val>
                                            <p:strVal val="#ppt_h"/>
                                          </p:val>
                                        </p:tav>
                                      </p:tavLst>
                                    </p:anim>
                                    <p:anim calcmode="lin" valueType="num">
                                      <p:cBhvr>
                                        <p:cTn id="32" dur="1000" fill="hold"/>
                                        <p:tgtEl>
                                          <p:spTgt spid="29"/>
                                        </p:tgtEl>
                                        <p:attrNameLst>
                                          <p:attrName>style.rotation</p:attrName>
                                        </p:attrNameLst>
                                      </p:cBhvr>
                                      <p:tavLst>
                                        <p:tav tm="0">
                                          <p:val>
                                            <p:fltVal val="360"/>
                                          </p:val>
                                        </p:tav>
                                        <p:tav tm="100000">
                                          <p:val>
                                            <p:fltVal val="0"/>
                                          </p:val>
                                        </p:tav>
                                      </p:tavLst>
                                    </p:anim>
                                    <p:animEffect transition="in" filter="fade">
                                      <p:cBhvr>
                                        <p:cTn id="33" dur="1000"/>
                                        <p:tgtEl>
                                          <p:spTgt spid="29"/>
                                        </p:tgtEl>
                                      </p:cBhvr>
                                    </p:animEffect>
                                  </p:childTnLst>
                                </p:cTn>
                              </p:par>
                            </p:childTnLst>
                          </p:cTn>
                        </p:par>
                        <p:par>
                          <p:cTn id="34" fill="hold">
                            <p:stCondLst>
                              <p:cond delay="4600"/>
                            </p:stCondLst>
                            <p:childTnLst>
                              <p:par>
                                <p:cTn id="35" presetID="2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par>
                          <p:cTn id="38" fill="hold">
                            <p:stCondLst>
                              <p:cond delay="5100"/>
                            </p:stCondLst>
                            <p:childTnLst>
                              <p:par>
                                <p:cTn id="39" presetID="22" presetClass="entr" presetSubtype="8"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56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1000"/>
                                        <p:tgtEl>
                                          <p:spTgt spid="26"/>
                                        </p:tgtEl>
                                      </p:cBhvr>
                                    </p:animEffect>
                                  </p:childTnLst>
                                </p:cTn>
                              </p:par>
                            </p:childTnLst>
                          </p:cTn>
                        </p:par>
                        <p:par>
                          <p:cTn id="46" fill="hold">
                            <p:stCondLst>
                              <p:cond delay="6600"/>
                            </p:stCondLst>
                            <p:childTnLst>
                              <p:par>
                                <p:cTn id="47" presetID="49" presetClass="entr" presetSubtype="0" decel="100000" fill="hold"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p:cTn id="49" dur="1000" fill="hold"/>
                                        <p:tgtEl>
                                          <p:spTgt spid="35"/>
                                        </p:tgtEl>
                                        <p:attrNameLst>
                                          <p:attrName>ppt_w</p:attrName>
                                        </p:attrNameLst>
                                      </p:cBhvr>
                                      <p:tavLst>
                                        <p:tav tm="0">
                                          <p:val>
                                            <p:fltVal val="0"/>
                                          </p:val>
                                        </p:tav>
                                        <p:tav tm="100000">
                                          <p:val>
                                            <p:strVal val="#ppt_w"/>
                                          </p:val>
                                        </p:tav>
                                      </p:tavLst>
                                    </p:anim>
                                    <p:anim calcmode="lin" valueType="num">
                                      <p:cBhvr>
                                        <p:cTn id="50" dur="1000" fill="hold"/>
                                        <p:tgtEl>
                                          <p:spTgt spid="35"/>
                                        </p:tgtEl>
                                        <p:attrNameLst>
                                          <p:attrName>ppt_h</p:attrName>
                                        </p:attrNameLst>
                                      </p:cBhvr>
                                      <p:tavLst>
                                        <p:tav tm="0">
                                          <p:val>
                                            <p:fltVal val="0"/>
                                          </p:val>
                                        </p:tav>
                                        <p:tav tm="100000">
                                          <p:val>
                                            <p:strVal val="#ppt_h"/>
                                          </p:val>
                                        </p:tav>
                                      </p:tavLst>
                                    </p:anim>
                                    <p:anim calcmode="lin" valueType="num">
                                      <p:cBhvr>
                                        <p:cTn id="51" dur="1000" fill="hold"/>
                                        <p:tgtEl>
                                          <p:spTgt spid="35"/>
                                        </p:tgtEl>
                                        <p:attrNameLst>
                                          <p:attrName>style.rotation</p:attrName>
                                        </p:attrNameLst>
                                      </p:cBhvr>
                                      <p:tavLst>
                                        <p:tav tm="0">
                                          <p:val>
                                            <p:fltVal val="360"/>
                                          </p:val>
                                        </p:tav>
                                        <p:tav tm="100000">
                                          <p:val>
                                            <p:fltVal val="0"/>
                                          </p:val>
                                        </p:tav>
                                      </p:tavLst>
                                    </p:anim>
                                    <p:animEffect transition="in" filter="fade">
                                      <p:cBhvr>
                                        <p:cTn id="52" dur="1000"/>
                                        <p:tgtEl>
                                          <p:spTgt spid="35"/>
                                        </p:tgtEl>
                                      </p:cBhvr>
                                    </p:animEffect>
                                  </p:childTnLst>
                                </p:cTn>
                              </p:par>
                            </p:childTnLst>
                          </p:cTn>
                        </p:par>
                        <p:par>
                          <p:cTn id="53" fill="hold">
                            <p:stCondLst>
                              <p:cond delay="7600"/>
                            </p:stCondLst>
                            <p:childTnLst>
                              <p:par>
                                <p:cTn id="54" presetID="22" presetClass="entr" presetSubtype="4"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childTnLst>
                          </p:cTn>
                        </p:par>
                        <p:par>
                          <p:cTn id="57" fill="hold">
                            <p:stCondLst>
                              <p:cond delay="8100"/>
                            </p:stCondLst>
                            <p:childTnLst>
                              <p:par>
                                <p:cTn id="58" presetID="22" presetClass="entr" presetSubtype="8" fill="hold"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childTnLst>
                          </p:cTn>
                        </p:par>
                        <p:par>
                          <p:cTn id="61" fill="hold">
                            <p:stCondLst>
                              <p:cond delay="8600"/>
                            </p:stCondLst>
                            <p:childTnLst>
                              <p:par>
                                <p:cTn id="62" presetID="22" presetClass="entr" presetSubtype="8"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1000"/>
                                        <p:tgtEl>
                                          <p:spTgt spid="32"/>
                                        </p:tgtEl>
                                      </p:cBhvr>
                                    </p:animEffect>
                                  </p:childTnLst>
                                </p:cTn>
                              </p:par>
                            </p:childTnLst>
                          </p:cTn>
                        </p:par>
                        <p:par>
                          <p:cTn id="65" fill="hold">
                            <p:stCondLst>
                              <p:cond delay="9600"/>
                            </p:stCondLst>
                            <p:childTnLst>
                              <p:par>
                                <p:cTn id="66" presetID="49" presetClass="entr" presetSubtype="0" decel="100000" fill="hold" nodeType="after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p:cTn id="68" dur="1000" fill="hold"/>
                                        <p:tgtEl>
                                          <p:spTgt spid="41"/>
                                        </p:tgtEl>
                                        <p:attrNameLst>
                                          <p:attrName>ppt_w</p:attrName>
                                        </p:attrNameLst>
                                      </p:cBhvr>
                                      <p:tavLst>
                                        <p:tav tm="0">
                                          <p:val>
                                            <p:fltVal val="0"/>
                                          </p:val>
                                        </p:tav>
                                        <p:tav tm="100000">
                                          <p:val>
                                            <p:strVal val="#ppt_w"/>
                                          </p:val>
                                        </p:tav>
                                      </p:tavLst>
                                    </p:anim>
                                    <p:anim calcmode="lin" valueType="num">
                                      <p:cBhvr>
                                        <p:cTn id="69" dur="1000" fill="hold"/>
                                        <p:tgtEl>
                                          <p:spTgt spid="41"/>
                                        </p:tgtEl>
                                        <p:attrNameLst>
                                          <p:attrName>ppt_h</p:attrName>
                                        </p:attrNameLst>
                                      </p:cBhvr>
                                      <p:tavLst>
                                        <p:tav tm="0">
                                          <p:val>
                                            <p:fltVal val="0"/>
                                          </p:val>
                                        </p:tav>
                                        <p:tav tm="100000">
                                          <p:val>
                                            <p:strVal val="#ppt_h"/>
                                          </p:val>
                                        </p:tav>
                                      </p:tavLst>
                                    </p:anim>
                                    <p:anim calcmode="lin" valueType="num">
                                      <p:cBhvr>
                                        <p:cTn id="70" dur="1000" fill="hold"/>
                                        <p:tgtEl>
                                          <p:spTgt spid="41"/>
                                        </p:tgtEl>
                                        <p:attrNameLst>
                                          <p:attrName>style.rotation</p:attrName>
                                        </p:attrNameLst>
                                      </p:cBhvr>
                                      <p:tavLst>
                                        <p:tav tm="0">
                                          <p:val>
                                            <p:fltVal val="360"/>
                                          </p:val>
                                        </p:tav>
                                        <p:tav tm="100000">
                                          <p:val>
                                            <p:fltVal val="0"/>
                                          </p:val>
                                        </p:tav>
                                      </p:tavLst>
                                    </p:anim>
                                    <p:animEffect transition="in" filter="fade">
                                      <p:cBhvr>
                                        <p:cTn id="71" dur="1000"/>
                                        <p:tgtEl>
                                          <p:spTgt spid="41"/>
                                        </p:tgtEl>
                                      </p:cBhvr>
                                    </p:animEffect>
                                  </p:childTnLst>
                                </p:cTn>
                              </p:par>
                            </p:childTnLst>
                          </p:cTn>
                        </p:par>
                        <p:par>
                          <p:cTn id="72" fill="hold">
                            <p:stCondLst>
                              <p:cond delay="10600"/>
                            </p:stCondLst>
                            <p:childTnLst>
                              <p:par>
                                <p:cTn id="73" presetID="22" presetClass="entr" presetSubtype="4"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childTnLst>
                          </p:cTn>
                        </p:par>
                        <p:par>
                          <p:cTn id="76" fill="hold">
                            <p:stCondLst>
                              <p:cond delay="111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par>
                          <p:cTn id="80" fill="hold">
                            <p:stCondLst>
                              <p:cond delay="1160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1000"/>
                                        <p:tgtEl>
                                          <p:spTgt spid="38"/>
                                        </p:tgtEl>
                                      </p:cBhvr>
                                    </p:animEffect>
                                  </p:childTnLst>
                                </p:cTn>
                              </p:par>
                            </p:childTnLst>
                          </p:cTn>
                        </p:par>
                        <p:par>
                          <p:cTn id="84" fill="hold">
                            <p:stCondLst>
                              <p:cond delay="12600"/>
                            </p:stCondLst>
                            <p:childTnLst>
                              <p:par>
                                <p:cTn id="85" presetID="49" presetClass="entr" presetSubtype="0" decel="100000"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p:cTn id="87" dur="500" fill="hold"/>
                                        <p:tgtEl>
                                          <p:spTgt spid="44"/>
                                        </p:tgtEl>
                                        <p:attrNameLst>
                                          <p:attrName>ppt_w</p:attrName>
                                        </p:attrNameLst>
                                      </p:cBhvr>
                                      <p:tavLst>
                                        <p:tav tm="0">
                                          <p:val>
                                            <p:fltVal val="0"/>
                                          </p:val>
                                        </p:tav>
                                        <p:tav tm="100000">
                                          <p:val>
                                            <p:strVal val="#ppt_w"/>
                                          </p:val>
                                        </p:tav>
                                      </p:tavLst>
                                    </p:anim>
                                    <p:anim calcmode="lin" valueType="num">
                                      <p:cBhvr>
                                        <p:cTn id="88" dur="500" fill="hold"/>
                                        <p:tgtEl>
                                          <p:spTgt spid="44"/>
                                        </p:tgtEl>
                                        <p:attrNameLst>
                                          <p:attrName>ppt_h</p:attrName>
                                        </p:attrNameLst>
                                      </p:cBhvr>
                                      <p:tavLst>
                                        <p:tav tm="0">
                                          <p:val>
                                            <p:fltVal val="0"/>
                                          </p:val>
                                        </p:tav>
                                        <p:tav tm="100000">
                                          <p:val>
                                            <p:strVal val="#ppt_h"/>
                                          </p:val>
                                        </p:tav>
                                      </p:tavLst>
                                    </p:anim>
                                    <p:anim calcmode="lin" valueType="num">
                                      <p:cBhvr>
                                        <p:cTn id="89" dur="500" fill="hold"/>
                                        <p:tgtEl>
                                          <p:spTgt spid="44"/>
                                        </p:tgtEl>
                                        <p:attrNameLst>
                                          <p:attrName>style.rotation</p:attrName>
                                        </p:attrNameLst>
                                      </p:cBhvr>
                                      <p:tavLst>
                                        <p:tav tm="0">
                                          <p:val>
                                            <p:fltVal val="360"/>
                                          </p:val>
                                        </p:tav>
                                        <p:tav tm="100000">
                                          <p:val>
                                            <p:fltVal val="0"/>
                                          </p:val>
                                        </p:tav>
                                      </p:tavLst>
                                    </p:anim>
                                    <p:animEffect transition="in" filter="fade">
                                      <p:cBhvr>
                                        <p:cTn id="9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26" grpId="0"/>
      <p:bldP spid="27" grpId="0"/>
      <p:bldP spid="32" grpId="0"/>
      <p:bldP spid="33"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5469136" y="1108930"/>
            <a:ext cx="1253726" cy="646181"/>
          </a:xfrm>
          <a:prstGeom prst="rect">
            <a:avLst/>
          </a:prstGeom>
        </p:spPr>
        <p:txBody>
          <a:bodyPr wrap="square">
            <a:spAutoFit/>
          </a:bodyPr>
          <a:lstStyle/>
          <a:p>
            <a:pPr algn="ctr" defTabSz="914400"/>
            <a:r>
              <a:rPr lang="zh-CN" altLang="en-US" sz="3600" b="1">
                <a:solidFill>
                  <a:srgbClr val="C00000"/>
                </a:solidFill>
                <a:latin typeface="思源黑体 CN Medium" panose="020B0600000000000000" pitchFamily="34" charset="-122"/>
                <a:ea typeface="思源黑体 CN Medium" panose="020B0600000000000000" pitchFamily="34" charset="-122"/>
                <a:cs typeface="+mn-ea"/>
                <a:sym typeface="+mn-lt"/>
              </a:rPr>
              <a:t>结语</a:t>
            </a:r>
            <a:endParaRPr lang="zh-CN" altLang="en-US" sz="36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cxnSp>
        <p:nvCxnSpPr>
          <p:cNvPr id="48" name="直接连接符 47"/>
          <p:cNvCxnSpPr/>
          <p:nvPr/>
        </p:nvCxnSpPr>
        <p:spPr>
          <a:xfrm>
            <a:off x="2189148" y="3607793"/>
            <a:ext cx="575867" cy="0"/>
          </a:xfrm>
          <a:prstGeom prst="line">
            <a:avLst/>
          </a:prstGeom>
          <a:noFill/>
          <a:ln w="25400" cap="rnd" cmpd="sng" algn="ctr">
            <a:solidFill>
              <a:srgbClr val="FFFAF0"/>
            </a:solidFill>
            <a:prstDash val="solid"/>
            <a:miter lim="800000"/>
          </a:ln>
          <a:effectLst/>
        </p:spPr>
      </p:cxnSp>
      <p:sp>
        <p:nvSpPr>
          <p:cNvPr id="49" name="矩形 48"/>
          <p:cNvSpPr/>
          <p:nvPr/>
        </p:nvSpPr>
        <p:spPr>
          <a:xfrm>
            <a:off x="1518495" y="2314270"/>
            <a:ext cx="9155008" cy="3360022"/>
          </a:xfrm>
          <a:prstGeom prst="rect">
            <a:avLst/>
          </a:prstGeom>
        </p:spPr>
        <p:txBody>
          <a:bodyPr wrap="square">
            <a:spAutoFit/>
          </a:bodyPr>
          <a:lstStyle/>
          <a:p>
            <a:pPr defTabSz="914400">
              <a:lnSpc>
                <a:spcPct val="150000"/>
              </a:lnSpc>
            </a:pPr>
            <a:r>
              <a:rPr lang="zh-CN" altLang="en-US" sz="2400">
                <a:solidFill>
                  <a:prstClr val="black">
                    <a:lumMod val="85000"/>
                    <a:lumOff val="15000"/>
                  </a:prstClr>
                </a:solidFill>
                <a:latin typeface="思源黑体 CN Medium" panose="020B0600000000000000" pitchFamily="34" charset="-122"/>
                <a:ea typeface="思源黑体 CN Medium" panose="020B0600000000000000" pitchFamily="34" charset="-122"/>
                <a:cs typeface="+mn-ea"/>
                <a:sym typeface="+mn-lt"/>
              </a:rPr>
              <a:t>          在疫情防控阻击战中，我们始终坚持党的集中统一领导，引领人民披荆斩棘、砥砺奋进，绘就了一幅波澜壮阔、气势恢宏的历史画卷，谱写了一曲感天动地、气壮山河的奋斗赞歌。前进道路上，</a:t>
            </a:r>
            <a:endParaRPr lang="en-US" altLang="zh-CN" sz="2400">
              <a:solidFill>
                <a:prstClr val="black">
                  <a:lumMod val="85000"/>
                  <a:lumOff val="15000"/>
                </a:prstClr>
              </a:solidFill>
              <a:latin typeface="思源黑体 CN Medium" panose="020B0600000000000000" pitchFamily="34" charset="-122"/>
              <a:ea typeface="思源黑体 CN Medium" panose="020B0600000000000000" pitchFamily="34" charset="-122"/>
              <a:cs typeface="+mn-ea"/>
              <a:sym typeface="+mn-lt"/>
            </a:endParaRPr>
          </a:p>
          <a:p>
            <a:pPr defTabSz="914400">
              <a:lnSpc>
                <a:spcPct val="150000"/>
              </a:lnSpc>
            </a:pPr>
            <a:r>
              <a:rPr lang="zh-CN" altLang="en-US" sz="2400">
                <a:solidFill>
                  <a:srgbClr val="C00000"/>
                </a:solidFill>
                <a:latin typeface="思源黑体 CN Medium" panose="020B0600000000000000" pitchFamily="34" charset="-122"/>
                <a:ea typeface="思源黑体 CN Medium" panose="020B0600000000000000" pitchFamily="34" charset="-122"/>
                <a:cs typeface="+mn-ea"/>
                <a:sym typeface="+mn-lt"/>
              </a:rPr>
              <a:t>我们必须毫不动摇坚持党对一切工作的领导，不断加强和改善党的领导，不断强化“两个维护”的高度自觉，把中国特色社会主义推向前进。</a:t>
            </a:r>
            <a:endParaRPr lang="zh-CN" altLang="zh-CN" sz="2400" b="1">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50" name="矩形 49"/>
          <p:cNvSpPr/>
          <p:nvPr/>
        </p:nvSpPr>
        <p:spPr>
          <a:xfrm>
            <a:off x="1170689" y="2020024"/>
            <a:ext cx="9718984" cy="3948514"/>
          </a:xfrm>
          <a:prstGeom prst="rect">
            <a:avLst/>
          </a:prstGeom>
          <a:noFill/>
          <a:ln w="19050" cap="flat" cmpd="sng" algn="ctr">
            <a:solidFill>
              <a:srgbClr val="C00000"/>
            </a:solidFill>
            <a:prstDash val="sysDot"/>
          </a:ln>
          <a:effectLst/>
        </p:spPr>
        <p:txBody>
          <a:bodyPr rtlCol="0" anchor="ctr"/>
          <a:lstStyle/>
          <a:p>
            <a:pPr algn="ctr" defTabSz="914400">
              <a:defRPr/>
            </a:pPr>
            <a:endParaRPr lang="zh-CN" altLang="en-US" sz="4000" b="1" kern="0">
              <a:solidFill>
                <a:srgbClr val="FFFDFB"/>
              </a:solidFill>
              <a:latin typeface="思源黑体 CN Medium" panose="020B0600000000000000" pitchFamily="34" charset="-122"/>
              <a:ea typeface="思源黑体 CN Medium" panose="020B0600000000000000" pitchFamily="34" charset="-122"/>
              <a:cs typeface="+mn-ea"/>
              <a:sym typeface="+mn-lt"/>
            </a:endParaRPr>
          </a:p>
        </p:txBody>
      </p:sp>
      <p:sp>
        <p:nvSpPr>
          <p:cNvPr id="51" name="双括号 50"/>
          <p:cNvSpPr/>
          <p:nvPr/>
        </p:nvSpPr>
        <p:spPr>
          <a:xfrm>
            <a:off x="4713102" y="1051021"/>
            <a:ext cx="2765794" cy="761998"/>
          </a:xfrm>
          <a:prstGeom prst="bracketPair">
            <a:avLst>
              <a:gd name="adj" fmla="val 22737"/>
            </a:avLst>
          </a:prstGeom>
          <a:ln w="57150">
            <a:solidFill>
              <a:srgbClr val="A518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Medium" panose="020B0600000000000000" pitchFamily="34" charset="-122"/>
              <a:ea typeface="思源黑体 CN Medium" panose="020B0600000000000000"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1500"/>
                                        <p:tgtEl>
                                          <p:spTgt spid="47"/>
                                        </p:tgtEl>
                                      </p:cBhvr>
                                    </p:animEffect>
                                  </p:childTnLst>
                                </p:cTn>
                              </p:par>
                              <p:par>
                                <p:cTn id="8" presetID="22" presetClass="entr" presetSubtype="8"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1500"/>
                                        <p:tgtEl>
                                          <p:spTgt spid="48"/>
                                        </p:tgtEl>
                                      </p:cBhvr>
                                    </p:animEffect>
                                  </p:childTnLst>
                                </p:cTn>
                              </p:par>
                            </p:childTnLst>
                          </p:cTn>
                        </p:par>
                        <p:par>
                          <p:cTn id="11" fill="hold">
                            <p:stCondLst>
                              <p:cond delay="1500"/>
                            </p:stCondLst>
                            <p:childTnLst>
                              <p:par>
                                <p:cTn id="12" presetID="21" presetClass="entr" presetSubtype="1"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heel(1)">
                                      <p:cBhvr>
                                        <p:cTn id="14" dur="2000"/>
                                        <p:tgtEl>
                                          <p:spTgt spid="50"/>
                                        </p:tgtEl>
                                      </p:cBhvr>
                                    </p:animEffect>
                                  </p:childTnLst>
                                </p:cTn>
                              </p:par>
                            </p:childTnLst>
                          </p:cTn>
                        </p:par>
                        <p:par>
                          <p:cTn id="15" fill="hold">
                            <p:stCondLst>
                              <p:cond delay="3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9"/>
                                        </p:tgtEl>
                                        <p:attrNameLst>
                                          <p:attrName>ppt_y</p:attrName>
                                        </p:attrNameLst>
                                      </p:cBhvr>
                                      <p:tavLst>
                                        <p:tav tm="0">
                                          <p:val>
                                            <p:strVal val="#ppt_y"/>
                                          </p:val>
                                        </p:tav>
                                        <p:tav tm="100000">
                                          <p:val>
                                            <p:strVal val="#ppt_y"/>
                                          </p:val>
                                        </p:tav>
                                      </p:tavLst>
                                    </p:anim>
                                    <p:anim calcmode="lin" valueType="num">
                                      <p:cBhvr>
                                        <p:cTn id="20"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89655" y="2115237"/>
            <a:ext cx="9612690" cy="2308324"/>
          </a:xfrm>
          <a:prstGeom prst="rect">
            <a:avLst/>
          </a:prstGeom>
        </p:spPr>
        <p:txBody>
          <a:bodyPr wrap="square">
            <a:spAutoFit/>
          </a:bodyPr>
          <a:lstStyle/>
          <a:p>
            <a:pPr algn="dist"/>
            <a:r>
              <a:rPr lang="zh-CN" altLang="en-US"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rPr>
              <a:t>中国共产党建党</a:t>
            </a:r>
            <a:r>
              <a:rPr lang="en-US" altLang="zh-CN"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rPr>
              <a:t>100</a:t>
            </a:r>
            <a:r>
              <a:rPr lang="zh-CN" altLang="en-US"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rPr>
              <a:t>周年</a:t>
            </a:r>
            <a:endParaRPr lang="en-US" altLang="zh-CN" sz="7200" spc="-1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endParaRPr>
          </a:p>
        </p:txBody>
      </p:sp>
      <p:sp>
        <p:nvSpPr>
          <p:cNvPr id="8" name="文本框 7"/>
          <p:cNvSpPr txBox="1"/>
          <p:nvPr/>
        </p:nvSpPr>
        <p:spPr>
          <a:xfrm>
            <a:off x="2253041" y="3374086"/>
            <a:ext cx="7685918" cy="646331"/>
          </a:xfrm>
          <a:prstGeom prst="rect">
            <a:avLst/>
          </a:prstGeom>
          <a:noFill/>
        </p:spPr>
        <p:txBody>
          <a:bodyPr wrap="square" rtlCol="0">
            <a:spAutoFit/>
          </a:bodyPr>
          <a:lstStyle/>
          <a:p>
            <a:pPr algn="ctr"/>
            <a:r>
              <a:rPr lang="zh-CN" altLang="en-US" sz="36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在疫情中领悟党史 牢记初心使命</a:t>
            </a:r>
            <a:endParaRPr lang="zh-CN" altLang="en-US" sz="36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
        <p:nvSpPr>
          <p:cNvPr id="9" name="PA-102219"/>
          <p:cNvSpPr/>
          <p:nvPr>
            <p:custDataLst>
              <p:tags r:id="rId1"/>
            </p:custDataLst>
          </p:nvPr>
        </p:nvSpPr>
        <p:spPr>
          <a:xfrm>
            <a:off x="6448839" y="6195352"/>
            <a:ext cx="2204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defRPr/>
            </a:pPr>
            <a:r>
              <a:rPr lang="zh-CN" altLang="en-US"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rPr>
              <a:t>日期：</a:t>
            </a:r>
            <a:r>
              <a:rPr lang="en-US" altLang="zh-CN"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rPr>
              <a:t>2021.X.XX</a:t>
            </a:r>
            <a:endParaRPr lang="en-US" altLang="zh-CN"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endParaRPr>
          </a:p>
        </p:txBody>
      </p:sp>
      <p:sp>
        <p:nvSpPr>
          <p:cNvPr id="10" name="PA-102219"/>
          <p:cNvSpPr/>
          <p:nvPr>
            <p:custDataLst>
              <p:tags r:id="rId2"/>
            </p:custDataLst>
          </p:nvPr>
        </p:nvSpPr>
        <p:spPr>
          <a:xfrm>
            <a:off x="3586773" y="6195352"/>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defRPr/>
            </a:pPr>
            <a:r>
              <a:rPr lang="zh-CN" altLang="en-US"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rPr>
              <a:t>演讲人：</a:t>
            </a:r>
            <a:endParaRPr lang="en-US" altLang="zh-CN" sz="2000" kern="0">
              <a:solidFill>
                <a:schemeClr val="accent4">
                  <a:lumMod val="40000"/>
                  <a:lumOff val="60000"/>
                </a:schemeClr>
              </a:solidFill>
              <a:latin typeface="思源黑体 CN Bold" panose="020B0800000000000000" pitchFamily="34" charset="-122"/>
              <a:ea typeface="思源黑体 CN Bold" panose="020B0800000000000000" pitchFamily="34" charset="-122"/>
              <a:cs typeface="+mn-ea"/>
              <a:sym typeface="+mn-lt"/>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892" y="866362"/>
            <a:ext cx="1042218" cy="1072338"/>
          </a:xfrm>
          <a:prstGeom prst="rect">
            <a:avLst/>
          </a:prstGeom>
        </p:spPr>
      </p:pic>
      <p:pic>
        <p:nvPicPr>
          <p:cNvPr id="13" name="New picture"/>
          <p:cNvPicPr/>
          <p:nvPr/>
        </p:nvPicPr>
        <p:blipFill>
          <a:blip r:embed="rId4"/>
          <a:stretch>
            <a:fillRect/>
          </a:stretch>
        </p:blipFill>
        <p:spPr>
          <a:xfrm>
            <a:off x="10896600" y="12306300"/>
            <a:ext cx="342900" cy="2540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 dur="1000" decel="50000" fill="hold">
                                          <p:stCondLst>
                                            <p:cond delay="0"/>
                                          </p:stCondLst>
                                        </p:cTn>
                                        <p:tgtEl>
                                          <p:spTgt spid="7"/>
                                        </p:tgtEl>
                                        <p:attrNameLst>
                                          <p:attrName>ppt_x</p:attrName>
                                          <p:attrName>ppt_y</p:attrName>
                                        </p:attrNameLst>
                                      </p:cBhvr>
                                    </p:animMotion>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102244"/>
          <p:cNvSpPr/>
          <p:nvPr>
            <p:custDataLst>
              <p:tags r:id="rId1"/>
            </p:custDataLst>
          </p:nvPr>
        </p:nvSpPr>
        <p:spPr>
          <a:xfrm>
            <a:off x="1460217" y="1795228"/>
            <a:ext cx="1292662" cy="2195390"/>
          </a:xfrm>
          <a:prstGeom prst="rect">
            <a:avLst/>
          </a:prstGeom>
          <a:noFill/>
          <a:effectLst/>
        </p:spPr>
        <p:txBody>
          <a:bodyPr vert="eaVert" wrap="square" rtlCol="0">
            <a:spAutoFit/>
          </a:bodyPr>
          <a:lstStyle/>
          <a:p>
            <a:pPr algn="dist" defTabSz="914400"/>
            <a:r>
              <a:rPr lang="zh-CN" altLang="en-US" sz="72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rPr>
              <a:t>目录</a:t>
            </a:r>
            <a:endParaRPr lang="zh-CN" altLang="en-US" sz="7200">
              <a:solidFill>
                <a:schemeClr val="accent4">
                  <a:lumMod val="40000"/>
                  <a:lumOff val="60000"/>
                </a:schemeClr>
              </a:solidFill>
              <a:latin typeface="思源黑体 CN Heavy" panose="020B0A00000000000000" pitchFamily="34" charset="-122"/>
              <a:ea typeface="思源黑体 CN Heavy" panose="020B0A00000000000000" pitchFamily="34" charset="-122"/>
              <a:cs typeface="+mn-ea"/>
              <a:sym typeface="+mn-lt"/>
            </a:endParaRPr>
          </a:p>
        </p:txBody>
      </p:sp>
      <p:sp>
        <p:nvSpPr>
          <p:cNvPr id="6" name="PA-102249"/>
          <p:cNvSpPr/>
          <p:nvPr>
            <p:custDataLst>
              <p:tags r:id="rId2"/>
            </p:custDataLst>
          </p:nvPr>
        </p:nvSpPr>
        <p:spPr>
          <a:xfrm>
            <a:off x="1229384" y="1871428"/>
            <a:ext cx="461665" cy="1695273"/>
          </a:xfrm>
          <a:prstGeom prst="rect">
            <a:avLst/>
          </a:prstGeom>
          <a:noFill/>
          <a:effectLst/>
        </p:spPr>
        <p:txBody>
          <a:bodyPr vert="eaVert" wrap="square" rtlCol="0">
            <a:spAutoFit/>
          </a:bodyPr>
          <a:lstStyle/>
          <a:p>
            <a:pPr defTabSz="914400"/>
            <a:r>
              <a:rPr lang="en-US" altLang="zh-CN">
                <a:solidFill>
                  <a:schemeClr val="accent4">
                    <a:lumMod val="40000"/>
                    <a:lumOff val="60000"/>
                  </a:schemeClr>
                </a:solidFill>
                <a:latin typeface="思源黑体 CN Light" panose="020B0300000000000000" pitchFamily="34" charset="-122"/>
                <a:ea typeface="思源黑体 CN Light" panose="020B0300000000000000" pitchFamily="34" charset="-122"/>
                <a:cs typeface="+mn-ea"/>
                <a:sym typeface="+mn-lt"/>
              </a:rPr>
              <a:t>CONTENTE</a:t>
            </a:r>
            <a:endParaRPr lang="en-US" altLang="zh-CN">
              <a:solidFill>
                <a:schemeClr val="accent4">
                  <a:lumMod val="40000"/>
                  <a:lumOff val="60000"/>
                </a:schemeClr>
              </a:solidFill>
              <a:latin typeface="思源黑体 CN Light" panose="020B0300000000000000" pitchFamily="34" charset="-122"/>
              <a:ea typeface="思源黑体 CN Light" panose="020B0300000000000000" pitchFamily="34" charset="-122"/>
              <a:cs typeface="+mn-ea"/>
              <a:sym typeface="+mn-lt"/>
            </a:endParaRPr>
          </a:p>
        </p:txBody>
      </p:sp>
      <p:sp>
        <p:nvSpPr>
          <p:cNvPr id="7" name="PA-102213"/>
          <p:cNvSpPr/>
          <p:nvPr>
            <p:custDataLst>
              <p:tags r:id="rId3"/>
            </p:custDataLst>
          </p:nvPr>
        </p:nvSpPr>
        <p:spPr>
          <a:xfrm>
            <a:off x="3384729" y="982607"/>
            <a:ext cx="768760" cy="681900"/>
          </a:xfrm>
          <a:prstGeom prst="roundRect">
            <a:avLst>
              <a:gd name="adj" fmla="val 16109"/>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01</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8" name="PA-102214"/>
          <p:cNvSpPr/>
          <p:nvPr>
            <p:custDataLst>
              <p:tags r:id="rId4"/>
            </p:custDataLst>
          </p:nvPr>
        </p:nvSpPr>
        <p:spPr>
          <a:xfrm>
            <a:off x="4233155" y="982606"/>
            <a:ext cx="5563005" cy="681901"/>
          </a:xfrm>
          <a:prstGeom prst="roundRect">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lvl="0" algn="ctr"/>
            <a:r>
              <a:rPr kumimoji="0" lang="zh-CN" altLang="en-US" sz="3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党史的发展脉络及重大意义</a:t>
            </a:r>
            <a:endParaRPr kumimoji="0" lang="zh-CN" altLang="en-US" sz="3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9" name="PA-102213"/>
          <p:cNvSpPr/>
          <p:nvPr>
            <p:custDataLst>
              <p:tags r:id="rId5"/>
            </p:custDataLst>
          </p:nvPr>
        </p:nvSpPr>
        <p:spPr>
          <a:xfrm>
            <a:off x="3384729" y="1932449"/>
            <a:ext cx="768760" cy="681900"/>
          </a:xfrm>
          <a:prstGeom prst="roundRect">
            <a:avLst>
              <a:gd name="adj" fmla="val 16109"/>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02</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0" name="PA-102214"/>
          <p:cNvSpPr/>
          <p:nvPr>
            <p:custDataLst>
              <p:tags r:id="rId6"/>
            </p:custDataLst>
          </p:nvPr>
        </p:nvSpPr>
        <p:spPr>
          <a:xfrm>
            <a:off x="4233155" y="1932448"/>
            <a:ext cx="5563005" cy="681901"/>
          </a:xfrm>
          <a:prstGeom prst="roundRect">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lvl="0" algn="ctr"/>
            <a:r>
              <a:rPr kumimoji="0" lang="zh-CN" altLang="en-US" sz="3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党的历史给我们的三大启示</a:t>
            </a:r>
            <a:endParaRPr kumimoji="0" lang="zh-CN" altLang="en-US" sz="3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1" name="PA-102213"/>
          <p:cNvSpPr/>
          <p:nvPr>
            <p:custDataLst>
              <p:tags r:id="rId7"/>
            </p:custDataLst>
          </p:nvPr>
        </p:nvSpPr>
        <p:spPr>
          <a:xfrm>
            <a:off x="3372368" y="2892924"/>
            <a:ext cx="768760" cy="681900"/>
          </a:xfrm>
          <a:prstGeom prst="roundRect">
            <a:avLst>
              <a:gd name="adj" fmla="val 16109"/>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03</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2" name="PA-102214"/>
          <p:cNvSpPr/>
          <p:nvPr>
            <p:custDataLst>
              <p:tags r:id="rId8"/>
            </p:custDataLst>
          </p:nvPr>
        </p:nvSpPr>
        <p:spPr>
          <a:xfrm>
            <a:off x="4220794" y="2892923"/>
            <a:ext cx="5563005" cy="681901"/>
          </a:xfrm>
          <a:prstGeom prst="roundRect">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lvl="0" algn="ctr"/>
            <a:r>
              <a:rPr kumimoji="0" lang="zh-CN" altLang="en-US" sz="3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中国共产党的三大历史贡献</a:t>
            </a:r>
            <a:endParaRPr kumimoji="0" lang="zh-CN" altLang="en-US" sz="30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3" name="PA-102213"/>
          <p:cNvSpPr/>
          <p:nvPr>
            <p:custDataLst>
              <p:tags r:id="rId9"/>
            </p:custDataLst>
          </p:nvPr>
        </p:nvSpPr>
        <p:spPr>
          <a:xfrm>
            <a:off x="3372368" y="3853399"/>
            <a:ext cx="768760" cy="681900"/>
          </a:xfrm>
          <a:prstGeom prst="roundRect">
            <a:avLst>
              <a:gd name="adj" fmla="val 16109"/>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04</a:t>
            </a:r>
            <a:endParaRPr kumimoji="0" lang="zh-CN" alt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14" name="PA-102214"/>
          <p:cNvSpPr/>
          <p:nvPr>
            <p:custDataLst>
              <p:tags r:id="rId10"/>
            </p:custDataLst>
          </p:nvPr>
        </p:nvSpPr>
        <p:spPr>
          <a:xfrm>
            <a:off x="4220794" y="3853398"/>
            <a:ext cx="5563005" cy="681901"/>
          </a:xfrm>
          <a:prstGeom prst="roundRect">
            <a:avLst/>
          </a:prstGeom>
          <a:solidFill>
            <a:srgbClr val="C00000"/>
          </a:solidFill>
          <a:ln w="12700" cap="flat" cmpd="sng" algn="ctr">
            <a:solidFill>
              <a:schemeClr val="bg1">
                <a:lumMod val="85000"/>
              </a:schemeClr>
            </a:solidFill>
            <a:prstDash val="solid"/>
            <a:miter lim="800000"/>
          </a:ln>
          <a:effectLst>
            <a:outerShdw blurRad="50800" dist="38100" dir="2700000" algn="tl" rotWithShape="0">
              <a:prstClr val="black">
                <a:alpha val="40000"/>
              </a:prstClr>
            </a:outerShdw>
          </a:effectLst>
        </p:spPr>
        <p:txBody>
          <a:bodyPr rtlCol="0" anchor="ctr"/>
          <a:lstStyle/>
          <a:p>
            <a:pPr lvl="0" algn="ctr"/>
            <a:r>
              <a:rPr kumimoji="0" lang="zh-CN" alt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rPr>
              <a:t>战疫情 始终牢记党的初心和使命</a:t>
            </a:r>
            <a:endParaRPr kumimoji="0" lang="zh-CN" altLang="en-US"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par>
                                <p:cTn id="10" presetID="6" presetClass="emph" presetSubtype="0" decel="100000" fill="hold" grpId="1" nodeType="withEffect">
                                  <p:stCondLst>
                                    <p:cond delay="800"/>
                                  </p:stCondLst>
                                  <p:childTnLst>
                                    <p:animScale>
                                      <p:cBhvr>
                                        <p:cTn id="11" dur="250" fill="hold"/>
                                        <p:tgtEl>
                                          <p:spTgt spid="5"/>
                                        </p:tgtEl>
                                      </p:cBhvr>
                                      <p:by x="120000" y="120000"/>
                                    </p:animScale>
                                  </p:childTnLst>
                                </p:cTn>
                              </p:par>
                              <p:par>
                                <p:cTn id="12" presetID="6" presetClass="emph" presetSubtype="0" decel="100000" fill="hold" grpId="2" nodeType="withEffect">
                                  <p:stCondLst>
                                    <p:cond delay="1000"/>
                                  </p:stCondLst>
                                  <p:childTnLst>
                                    <p:animScale>
                                      <p:cBhvr>
                                        <p:cTn id="13" dur="250" fill="hold"/>
                                        <p:tgtEl>
                                          <p:spTgt spid="5"/>
                                        </p:tgtEl>
                                      </p:cBhvr>
                                      <p:by x="83000" y="83000"/>
                                    </p:animScale>
                                  </p:childTnLst>
                                </p:cTn>
                              </p:par>
                              <p:par>
                                <p:cTn id="14" presetID="53" presetClass="entr" presetSubtype="16" fill="hold" grpId="0" nodeType="withEffect">
                                  <p:stCondLst>
                                    <p:cond delay="600"/>
                                  </p:stCondLst>
                                  <p:childTnLst>
                                    <p:set>
                                      <p:cBhvr>
                                        <p:cTn id="15" dur="1" fill="hold">
                                          <p:stCondLst>
                                            <p:cond delay="0"/>
                                          </p:stCondLst>
                                        </p:cTn>
                                        <p:tgtEl>
                                          <p:spTgt spid="6"/>
                                        </p:tgtEl>
                                        <p:attrNameLst>
                                          <p:attrName>style.visibility</p:attrName>
                                        </p:attrNameLst>
                                      </p:cBhvr>
                                      <p:to>
                                        <p:strVal val="visible"/>
                                      </p:to>
                                    </p:set>
                                    <p:anim calcmode="lin" valueType="num">
                                      <p:cBhvr>
                                        <p:cTn id="16" dur="250" fill="hold"/>
                                        <p:tgtEl>
                                          <p:spTgt spid="6"/>
                                        </p:tgtEl>
                                        <p:attrNameLst>
                                          <p:attrName>ppt_w</p:attrName>
                                        </p:attrNameLst>
                                      </p:cBhvr>
                                      <p:tavLst>
                                        <p:tav tm="0">
                                          <p:val>
                                            <p:fltVal val="0"/>
                                          </p:val>
                                        </p:tav>
                                        <p:tav tm="100000">
                                          <p:val>
                                            <p:strVal val="#ppt_w"/>
                                          </p:val>
                                        </p:tav>
                                      </p:tavLst>
                                    </p:anim>
                                    <p:anim calcmode="lin" valueType="num">
                                      <p:cBhvr>
                                        <p:cTn id="17" dur="250" fill="hold"/>
                                        <p:tgtEl>
                                          <p:spTgt spid="6"/>
                                        </p:tgtEl>
                                        <p:attrNameLst>
                                          <p:attrName>ppt_h</p:attrName>
                                        </p:attrNameLst>
                                      </p:cBhvr>
                                      <p:tavLst>
                                        <p:tav tm="0">
                                          <p:val>
                                            <p:fltVal val="0"/>
                                          </p:val>
                                        </p:tav>
                                        <p:tav tm="100000">
                                          <p:val>
                                            <p:strVal val="#ppt_h"/>
                                          </p:val>
                                        </p:tav>
                                      </p:tavLst>
                                    </p:anim>
                                    <p:animEffect transition="in" filter="fade">
                                      <p:cBhvr>
                                        <p:cTn id="18" dur="250"/>
                                        <p:tgtEl>
                                          <p:spTgt spid="6"/>
                                        </p:tgtEl>
                                      </p:cBhvr>
                                    </p:animEffect>
                                  </p:childTnLst>
                                </p:cTn>
                              </p:par>
                              <p:par>
                                <p:cTn id="19" presetID="6" presetClass="emph" presetSubtype="0" decel="100000" fill="hold" grpId="1" nodeType="withEffect">
                                  <p:stCondLst>
                                    <p:cond delay="800"/>
                                  </p:stCondLst>
                                  <p:childTnLst>
                                    <p:animScale>
                                      <p:cBhvr>
                                        <p:cTn id="20" dur="250" fill="hold"/>
                                        <p:tgtEl>
                                          <p:spTgt spid="6"/>
                                        </p:tgtEl>
                                      </p:cBhvr>
                                      <p:by x="120000" y="120000"/>
                                    </p:animScale>
                                  </p:childTnLst>
                                </p:cTn>
                              </p:par>
                              <p:par>
                                <p:cTn id="21" presetID="6" presetClass="emph" presetSubtype="0" decel="100000" fill="hold" grpId="2" nodeType="withEffect">
                                  <p:stCondLst>
                                    <p:cond delay="1000"/>
                                  </p:stCondLst>
                                  <p:childTnLst>
                                    <p:animScale>
                                      <p:cBhvr>
                                        <p:cTn id="22" dur="250" fill="hold"/>
                                        <p:tgtEl>
                                          <p:spTgt spid="6"/>
                                        </p:tgtEl>
                                      </p:cBhvr>
                                      <p:by x="83000" y="83000"/>
                                    </p:animScale>
                                  </p:childTnLst>
                                </p:cTn>
                              </p:par>
                            </p:childTnLst>
                          </p:cTn>
                        </p:par>
                        <p:par>
                          <p:cTn id="23" fill="hold">
                            <p:stCondLst>
                              <p:cond delay="1100"/>
                            </p:stCondLst>
                            <p:childTnLst>
                              <p:par>
                                <p:cTn id="24" presetID="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1600"/>
                            </p:stCondLst>
                            <p:childTnLst>
                              <p:par>
                                <p:cTn id="29" presetID="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2100"/>
                            </p:stCondLst>
                            <p:childTnLst>
                              <p:par>
                                <p:cTn id="34" presetID="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2600"/>
                            </p:stCondLst>
                            <p:childTnLst>
                              <p:par>
                                <p:cTn id="39" presetID="2" presetClass="entr" presetSubtype="2"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1+#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childTnLst>
                          </p:cTn>
                        </p:par>
                        <p:par>
                          <p:cTn id="43" fill="hold">
                            <p:stCondLst>
                              <p:cond delay="3100"/>
                            </p:stCondLst>
                            <p:childTnLst>
                              <p:par>
                                <p:cTn id="44" presetID="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0-#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par>
                          <p:cTn id="48" fill="hold">
                            <p:stCondLst>
                              <p:cond delay="36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100"/>
                            </p:stCondLst>
                            <p:childTnLst>
                              <p:par>
                                <p:cTn id="54" presetID="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childTnLst>
                          </p:cTn>
                        </p:par>
                        <p:par>
                          <p:cTn id="58" fill="hold">
                            <p:stCondLst>
                              <p:cond delay="4600"/>
                            </p:stCondLst>
                            <p:childTnLst>
                              <p:par>
                                <p:cTn id="59" presetID="2" presetClass="entr" presetSubtype="2"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p:bldP spid="6" grpId="1"/>
      <p:bldP spid="6" grpId="2"/>
      <p:bldP spid="7" grpId="0"/>
      <p:bldP spid="8" grpId="0"/>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0097" y="2759244"/>
            <a:ext cx="10151806" cy="1015663"/>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r>
              <a:rPr lang="zh-CN" altLang="en-US" sz="6000">
                <a:solidFill>
                  <a:schemeClr val="accent4">
                    <a:lumMod val="40000"/>
                    <a:lumOff val="60000"/>
                  </a:schemeClr>
                </a:solidFill>
                <a:cs typeface="+mn-ea"/>
                <a:sym typeface="+mn-lt"/>
              </a:rPr>
              <a:t>党史的发展脉络及重大意义</a:t>
            </a:r>
            <a:endParaRPr lang="zh-CN" altLang="en-US" sz="6000">
              <a:solidFill>
                <a:schemeClr val="accent4">
                  <a:lumMod val="40000"/>
                  <a:lumOff val="60000"/>
                </a:schemeClr>
              </a:solidFill>
              <a:cs typeface="+mn-ea"/>
              <a:sym typeface="+mn-lt"/>
            </a:endParaRPr>
          </a:p>
        </p:txBody>
      </p:sp>
      <p:sp>
        <p:nvSpPr>
          <p:cNvPr id="3" name="1"/>
          <p:cNvSpPr txBox="1"/>
          <p:nvPr/>
        </p:nvSpPr>
        <p:spPr>
          <a:xfrm>
            <a:off x="3827154" y="1650848"/>
            <a:ext cx="4537693" cy="923330"/>
          </a:xfrm>
          <a:prstGeom prst="rect">
            <a:avLst/>
          </a:prstGeom>
          <a:noFill/>
        </p:spPr>
        <p:txBody>
          <a:bodyPr wrap="square" rtlCol="0">
            <a:spAutoFit/>
          </a:bodyPr>
          <a:lstStyle/>
          <a:p>
            <a:pPr algn="ctr"/>
            <a:r>
              <a:rPr lang="zh-CN" altLang="en-US"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第一部分</a:t>
            </a:r>
            <a:endParaRPr lang="zh-CN" altLang="zh-CN"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2"/>
          <p:cNvSpPr/>
          <p:nvPr/>
        </p:nvSpPr>
        <p:spPr>
          <a:xfrm>
            <a:off x="1960870" y="1402228"/>
            <a:ext cx="5971768" cy="833533"/>
          </a:xfrm>
          <a:prstGeom prst="roundRect">
            <a:avLst/>
          </a:prstGeom>
          <a:solidFill>
            <a:srgbClr val="C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sz="3600" b="1" kern="0" spc="-100">
                <a:gradFill>
                  <a:gsLst>
                    <a:gs pos="31000">
                      <a:srgbClr val="5B9BD5">
                        <a:lumMod val="5000"/>
                        <a:lumOff val="95000"/>
                      </a:srgbClr>
                    </a:gs>
                    <a:gs pos="85000">
                      <a:srgbClr val="FFFF00"/>
                    </a:gs>
                  </a:gsLst>
                  <a:lin ang="5400000" scaled="1"/>
                </a:gradFill>
                <a:latin typeface="思源黑体 CN Medium" panose="020B0600000000000000" pitchFamily="34" charset="-122"/>
                <a:ea typeface="思源黑体 CN Medium" panose="020B0600000000000000" pitchFamily="34" charset="-122"/>
                <a:cs typeface="+mn-ea"/>
                <a:sym typeface="+mn-lt"/>
              </a:rPr>
              <a:t>习近平总书记指出</a:t>
            </a:r>
            <a:endParaRPr lang="zh-CN" altLang="en-US" sz="3600" b="1" kern="0" spc="-100">
              <a:gradFill>
                <a:gsLst>
                  <a:gs pos="31000">
                    <a:srgbClr val="5B9BD5">
                      <a:lumMod val="5000"/>
                      <a:lumOff val="95000"/>
                    </a:srgbClr>
                  </a:gs>
                  <a:gs pos="85000">
                    <a:srgbClr val="FFFF00"/>
                  </a:gs>
                </a:gsLst>
                <a:lin ang="5400000" scaled="1"/>
              </a:gradFill>
              <a:latin typeface="思源黑体 CN Medium" panose="020B0600000000000000" pitchFamily="34" charset="-122"/>
              <a:ea typeface="思源黑体 CN Medium" panose="020B0600000000000000" pitchFamily="34" charset="-122"/>
              <a:cs typeface="+mn-ea"/>
              <a:sym typeface="+mn-lt"/>
            </a:endParaRPr>
          </a:p>
        </p:txBody>
      </p:sp>
      <p:sp>
        <p:nvSpPr>
          <p:cNvPr id="11" name="椭圆 10"/>
          <p:cNvSpPr/>
          <p:nvPr/>
        </p:nvSpPr>
        <p:spPr>
          <a:xfrm>
            <a:off x="1008285" y="1124298"/>
            <a:ext cx="1312977" cy="1312978"/>
          </a:xfrm>
          <a:prstGeom prst="ellipse">
            <a:avLst/>
          </a:prstGeom>
          <a:solidFill>
            <a:srgbClr val="9B0D13"/>
          </a:solidFill>
          <a:ln w="57150" cap="flat" cmpd="sng" algn="ctr">
            <a:solidFill>
              <a:srgbClr val="FFF8E5"/>
            </a:solidFill>
            <a:prstDash val="solid"/>
            <a:miter lim="800000"/>
          </a:ln>
          <a:effectLst/>
        </p:spPr>
        <p:txBody>
          <a:bodyPr rtlCol="0" anchor="ctr"/>
          <a:lstStyle/>
          <a:p>
            <a:pPr algn="ctr">
              <a:defRPr/>
            </a:pPr>
            <a:endParaRPr lang="zh-CN" altLang="en-US" kern="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sp>
        <p:nvSpPr>
          <p:cNvPr id="12" name="矩形 11"/>
          <p:cNvSpPr/>
          <p:nvPr/>
        </p:nvSpPr>
        <p:spPr>
          <a:xfrm>
            <a:off x="1649782" y="2620419"/>
            <a:ext cx="6282856" cy="2943852"/>
          </a:xfrm>
          <a:prstGeom prst="rect">
            <a:avLst/>
          </a:prstGeom>
          <a:noFill/>
          <a:ln w="19050" cap="flat" cmpd="sng" algn="ctr">
            <a:solidFill>
              <a:srgbClr val="C00000"/>
            </a:solidFill>
            <a:prstDash val="sysDot"/>
          </a:ln>
          <a:effectLst/>
        </p:spPr>
        <p:txBody>
          <a:bodyPr rtlCol="0" anchor="ctr"/>
          <a:lstStyle/>
          <a:p>
            <a:pPr algn="ctr" defTabSz="914400" fontAlgn="base">
              <a:spcBef>
                <a:spcPct val="0"/>
              </a:spcBef>
              <a:spcAft>
                <a:spcPct val="0"/>
              </a:spcAft>
              <a:defRPr/>
            </a:pPr>
            <a:endParaRPr lang="zh-CN" altLang="en-US" sz="4000" b="1" kern="0">
              <a:solidFill>
                <a:srgbClr val="FFFDFB"/>
              </a:solidFill>
              <a:latin typeface="思源黑体 CN Medium" panose="020B0600000000000000" pitchFamily="34" charset="-122"/>
              <a:ea typeface="思源黑体 CN Medium" panose="020B0600000000000000" pitchFamily="34" charset="-122"/>
              <a:cs typeface="+mn-ea"/>
              <a:sym typeface="+mn-lt"/>
            </a:endParaRPr>
          </a:p>
        </p:txBody>
      </p:sp>
      <p:sp>
        <p:nvSpPr>
          <p:cNvPr id="13" name="矩形 12"/>
          <p:cNvSpPr/>
          <p:nvPr/>
        </p:nvSpPr>
        <p:spPr>
          <a:xfrm>
            <a:off x="1707824" y="2665801"/>
            <a:ext cx="6166773" cy="2853089"/>
          </a:xfrm>
          <a:prstGeom prst="rect">
            <a:avLst/>
          </a:prstGeom>
          <a:noFill/>
        </p:spPr>
        <p:txBody>
          <a:bodyPr wrap="square">
            <a:spAutoFit/>
          </a:bodyPr>
          <a:lstStyle/>
          <a:p>
            <a:pPr algn="just" defTabSz="914400">
              <a:lnSpc>
                <a:spcPct val="130000"/>
              </a:lnSpc>
              <a:defRPr/>
            </a:pPr>
            <a:r>
              <a:rPr lang="zh-CN" altLang="en-US" sz="2300" kern="0">
                <a:solidFill>
                  <a:prstClr val="black">
                    <a:lumMod val="95000"/>
                    <a:lumOff val="5000"/>
                  </a:prstClr>
                </a:solidFill>
                <a:latin typeface="思源黑体 CN Medium" panose="020B0600000000000000" pitchFamily="34" charset="-122"/>
                <a:ea typeface="思源黑体 CN Medium" panose="020B0600000000000000" pitchFamily="34" charset="-122"/>
                <a:cs typeface="+mn-ea"/>
                <a:sym typeface="+mn-lt"/>
              </a:rPr>
              <a:t>历史是最好的教科书</a:t>
            </a:r>
            <a:r>
              <a:rPr lang="en-US" altLang="zh-CN" sz="2300" kern="0">
                <a:solidFill>
                  <a:prstClr val="black">
                    <a:lumMod val="95000"/>
                    <a:lumOff val="5000"/>
                  </a:prstClr>
                </a:solidFill>
                <a:latin typeface="思源黑体 CN Medium" panose="020B0600000000000000" pitchFamily="34" charset="-122"/>
                <a:ea typeface="思源黑体 CN Medium" panose="020B0600000000000000" pitchFamily="34" charset="-122"/>
                <a:cs typeface="+mn-ea"/>
                <a:sym typeface="+mn-lt"/>
              </a:rPr>
              <a:t>,</a:t>
            </a:r>
            <a:r>
              <a:rPr lang="zh-CN" altLang="en-US" sz="2300" kern="0">
                <a:solidFill>
                  <a:prstClr val="black">
                    <a:lumMod val="95000"/>
                    <a:lumOff val="5000"/>
                  </a:prstClr>
                </a:solidFill>
                <a:latin typeface="思源黑体 CN Medium" panose="020B0600000000000000" pitchFamily="34" charset="-122"/>
                <a:ea typeface="思源黑体 CN Medium" panose="020B0600000000000000" pitchFamily="34" charset="-122"/>
                <a:cs typeface="+mn-ea"/>
                <a:sym typeface="+mn-lt"/>
              </a:rPr>
              <a:t>中国革命历史是最好的营养剂。学习党史、国史</a:t>
            </a:r>
            <a:r>
              <a:rPr lang="en-US" altLang="zh-CN" sz="2300" kern="0">
                <a:solidFill>
                  <a:prstClr val="black">
                    <a:lumMod val="95000"/>
                    <a:lumOff val="5000"/>
                  </a:prstClr>
                </a:solidFill>
                <a:latin typeface="思源黑体 CN Medium" panose="020B0600000000000000" pitchFamily="34" charset="-122"/>
                <a:ea typeface="思源黑体 CN Medium" panose="020B0600000000000000" pitchFamily="34" charset="-122"/>
                <a:cs typeface="+mn-ea"/>
                <a:sym typeface="+mn-lt"/>
              </a:rPr>
              <a:t>,</a:t>
            </a:r>
            <a:r>
              <a:rPr lang="zh-CN" altLang="en-US" sz="2300" kern="0">
                <a:solidFill>
                  <a:prstClr val="black">
                    <a:lumMod val="95000"/>
                    <a:lumOff val="5000"/>
                  </a:prstClr>
                </a:solidFill>
                <a:latin typeface="思源黑体 CN Medium" panose="020B0600000000000000" pitchFamily="34" charset="-122"/>
                <a:ea typeface="思源黑体 CN Medium" panose="020B0600000000000000" pitchFamily="34" charset="-122"/>
                <a:cs typeface="+mn-ea"/>
                <a:sym typeface="+mn-lt"/>
              </a:rPr>
              <a:t>是坚持和发展中国特色社会主义、把党和国家各项事业继续推向前进的必修课。在对历史的深入思考中做好现实工作，更好走向未来</a:t>
            </a:r>
            <a:r>
              <a:rPr lang="en-US" altLang="zh-CN" sz="2300" kern="0">
                <a:solidFill>
                  <a:prstClr val="black">
                    <a:lumMod val="95000"/>
                    <a:lumOff val="5000"/>
                  </a:prstClr>
                </a:solidFill>
                <a:latin typeface="思源黑体 CN Medium" panose="020B0600000000000000" pitchFamily="34" charset="-122"/>
                <a:ea typeface="思源黑体 CN Medium" panose="020B0600000000000000" pitchFamily="34" charset="-122"/>
                <a:cs typeface="+mn-ea"/>
                <a:sym typeface="+mn-lt"/>
              </a:rPr>
              <a:t>,</a:t>
            </a:r>
            <a:r>
              <a:rPr lang="zh-CN" altLang="en-US" sz="2300" kern="0">
                <a:solidFill>
                  <a:prstClr val="black">
                    <a:lumMod val="95000"/>
                    <a:lumOff val="5000"/>
                  </a:prstClr>
                </a:solidFill>
                <a:latin typeface="思源黑体 CN Medium" panose="020B0600000000000000" pitchFamily="34" charset="-122"/>
                <a:ea typeface="思源黑体 CN Medium" panose="020B0600000000000000" pitchFamily="34" charset="-122"/>
                <a:cs typeface="+mn-ea"/>
                <a:sym typeface="+mn-lt"/>
              </a:rPr>
              <a:t>不断交出坚持和发展中国特色社会主义的合格答卷。</a:t>
            </a:r>
            <a:endParaRPr lang="zh-CN" altLang="en-US" sz="2300" b="1" kern="0">
              <a:solidFill>
                <a:srgbClr val="FF0000"/>
              </a:solidFill>
              <a:latin typeface="思源黑体 CN Medium" panose="020B0600000000000000" pitchFamily="34" charset="-122"/>
              <a:ea typeface="思源黑体 CN Medium" panose="020B0600000000000000" pitchFamily="34" charset="-122"/>
              <a:cs typeface="+mn-ea"/>
              <a:sym typeface="+mn-lt"/>
            </a:endParaRPr>
          </a:p>
        </p:txBody>
      </p:sp>
      <p:pic>
        <p:nvPicPr>
          <p:cNvPr id="15" name="图片 14"/>
          <p:cNvPicPr>
            <a:picLocks noChangeAspect="1"/>
          </p:cNvPicPr>
          <p:nvPr/>
        </p:nvPicPr>
        <p:blipFill>
          <a:blip r:embed="rId1">
            <a:extLst>
              <a:ext uri="{28A0092B-C50C-407E-A947-70E740481C1C}">
                <a14:useLocalDpi xmlns:a14="http://schemas.microsoft.com/office/drawing/2010/main" val="0"/>
              </a:ext>
            </a:extLst>
          </a:blip>
          <a:srcRect l="23165" t="63414" r="58222" b="-641"/>
          <a:stretch>
            <a:fillRect/>
          </a:stretch>
        </p:blipFill>
        <p:spPr>
          <a:xfrm>
            <a:off x="1037564" y="1153578"/>
            <a:ext cx="1254418" cy="1254418"/>
          </a:xfrm>
          <a:prstGeom prst="ellips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p:tgtEl>
                                          <p:spTgt spid="10"/>
                                        </p:tgtEl>
                                        <p:attrNameLst>
                                          <p:attrName>ppt_x</p:attrName>
                                        </p:attrNameLst>
                                      </p:cBhvr>
                                      <p:tavLst>
                                        <p:tav tm="0">
                                          <p:val>
                                            <p:strVal val="#ppt_x-#ppt_w*1.125000"/>
                                          </p:val>
                                        </p:tav>
                                        <p:tav tm="100000">
                                          <p:val>
                                            <p:strVal val="#ppt_x"/>
                                          </p:val>
                                        </p:tav>
                                      </p:tavLst>
                                    </p:anim>
                                    <p:animEffect transition="in" filter="wipe(right)">
                                      <p:cBhvr>
                                        <p:cTn id="14" dur="500"/>
                                        <p:tgtEl>
                                          <p:spTgt spid="10"/>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par>
                          <p:cTn id="19" fill="hold">
                            <p:stCondLst>
                              <p:cond delay="30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90378" y="1624678"/>
            <a:ext cx="2907158" cy="1645941"/>
            <a:chOff x="1300873" y="3492494"/>
            <a:chExt cx="9145155" cy="829342"/>
          </a:xfrm>
        </p:grpSpPr>
        <p:sp>
          <p:nvSpPr>
            <p:cNvPr id="9" name="矩形 8"/>
            <p:cNvSpPr/>
            <p:nvPr/>
          </p:nvSpPr>
          <p:spPr>
            <a:xfrm>
              <a:off x="1342362" y="3492494"/>
              <a:ext cx="9062177" cy="829342"/>
            </a:xfrm>
            <a:prstGeom prst="rect">
              <a:avLst/>
            </a:prstGeom>
            <a:noFill/>
            <a:ln w="19050" cap="flat" cmpd="sng" algn="ctr">
              <a:solidFill>
                <a:srgbClr val="C00000"/>
              </a:solidFill>
              <a:prstDash val="sysDot"/>
              <a:miter lim="800000"/>
            </a:ln>
            <a:effectLst/>
          </p:spPr>
          <p:txBody>
            <a:bodyPr rtlCol="0" anchor="ctr"/>
            <a:lstStyle/>
            <a:p>
              <a:pPr algn="ctr">
                <a:defRPr/>
              </a:pPr>
              <a:endParaRPr lang="zh-CN" altLang="en-US" kern="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sp>
          <p:nvSpPr>
            <p:cNvPr id="16" name="文本框 15"/>
            <p:cNvSpPr txBox="1"/>
            <p:nvPr/>
          </p:nvSpPr>
          <p:spPr>
            <a:xfrm>
              <a:off x="1300873" y="3548140"/>
              <a:ext cx="9145155" cy="718051"/>
            </a:xfrm>
            <a:prstGeom prst="rect">
              <a:avLst/>
            </a:prstGeom>
            <a:ln>
              <a:noFill/>
            </a:ln>
          </p:spPr>
          <p:txBody>
            <a:bodyPr wrap="square">
              <a:spAutoFit/>
            </a:bodyPr>
            <a:lstStyle>
              <a:defPPr>
                <a:defRPr lang="zh-CN"/>
              </a:defPPr>
              <a:lvl1pPr>
                <a:lnSpc>
                  <a:spcPct val="150000"/>
                </a:lnSpc>
                <a:spcAft>
                  <a:spcPts val="2000"/>
                </a:spcAft>
                <a:defRPr sz="1600">
                  <a:solidFill>
                    <a:srgbClr val="591300"/>
                  </a:solidFill>
                  <a:latin typeface="微软雅黑" panose="020B0503020204020204" pitchFamily="34" charset="-122"/>
                  <a:ea typeface="微软雅黑" panose="020B0503020204020204" pitchFamily="34" charset="-122"/>
                </a:defRPr>
              </a:lvl1pPr>
            </a:lstStyle>
            <a:p>
              <a:pPr algn="ctr">
                <a:lnSpc>
                  <a:spcPct val="125000"/>
                </a:lnSpc>
              </a:pPr>
              <a:r>
                <a:rPr lang="zh-CN" altLang="en-US" sz="3600" b="1" kern="0">
                  <a:solidFill>
                    <a:srgbClr val="C00000"/>
                  </a:solidFill>
                  <a:latin typeface="思源黑体 CN Medium" panose="020B0600000000000000" pitchFamily="34" charset="-122"/>
                  <a:ea typeface="思源黑体 CN Medium" panose="020B0600000000000000" pitchFamily="34" charset="-122"/>
                  <a:cs typeface="+mn-ea"/>
                  <a:sym typeface="+mn-lt"/>
                </a:rPr>
                <a:t>学习党史的重要意义</a:t>
              </a:r>
              <a:endParaRPr lang="zh-CN" altLang="en-US" sz="3600" b="1" kern="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grpSp>
      <p:grpSp>
        <p:nvGrpSpPr>
          <p:cNvPr id="17" name="组合 16"/>
          <p:cNvGrpSpPr/>
          <p:nvPr/>
        </p:nvGrpSpPr>
        <p:grpSpPr>
          <a:xfrm>
            <a:off x="4622687" y="1624678"/>
            <a:ext cx="6216766" cy="3948845"/>
            <a:chOff x="4087178" y="2845908"/>
            <a:chExt cx="6216766" cy="3948845"/>
          </a:xfrm>
        </p:grpSpPr>
        <p:sp>
          <p:nvSpPr>
            <p:cNvPr id="18" name="矩形 17"/>
            <p:cNvSpPr/>
            <p:nvPr/>
          </p:nvSpPr>
          <p:spPr>
            <a:xfrm>
              <a:off x="5173161" y="2845908"/>
              <a:ext cx="4928323" cy="1093120"/>
            </a:xfrm>
            <a:prstGeom prst="rect">
              <a:avLst/>
            </a:prstGeom>
          </p:spPr>
          <p:txBody>
            <a:bodyPr wrap="square">
              <a:spAutoFit/>
            </a:bodyPr>
            <a:lstStyle/>
            <a:p>
              <a:pPr algn="just" defTabSz="914400">
                <a:lnSpc>
                  <a:spcPct val="120000"/>
                </a:lnSpc>
                <a:defRPr/>
              </a:pPr>
              <a:r>
                <a:rPr lang="zh-CN" altLang="en-US" sz="2800" kern="100">
                  <a:solidFill>
                    <a:srgbClr val="502800"/>
                  </a:solidFill>
                  <a:latin typeface="思源黑体 CN Medium" panose="020B0600000000000000" pitchFamily="34" charset="-122"/>
                  <a:ea typeface="思源黑体 CN Medium" panose="020B0600000000000000" pitchFamily="34" charset="-122"/>
                  <a:cs typeface="+mn-ea"/>
                  <a:sym typeface="+mn-lt"/>
                </a:rPr>
                <a:t>学习党史从历史中摄取智慧力量</a:t>
              </a:r>
              <a:endParaRPr lang="zh-CN" altLang="zh-CN" sz="2800" kern="10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cxnSp>
          <p:nvCxnSpPr>
            <p:cNvPr id="19" name="直接连接符 18"/>
            <p:cNvCxnSpPr/>
            <p:nvPr/>
          </p:nvCxnSpPr>
          <p:spPr>
            <a:xfrm flipH="1">
              <a:off x="4350786" y="3025040"/>
              <a:ext cx="0" cy="2976656"/>
            </a:xfrm>
            <a:prstGeom prst="line">
              <a:avLst/>
            </a:prstGeom>
            <a:noFill/>
            <a:ln w="6350" cap="flat" cmpd="sng" algn="ctr">
              <a:solidFill>
                <a:srgbClr val="FF9500"/>
              </a:solidFill>
              <a:prstDash val="solid"/>
              <a:miter lim="800000"/>
            </a:ln>
            <a:effectLst/>
          </p:spPr>
        </p:cxnSp>
        <p:sp>
          <p:nvSpPr>
            <p:cNvPr id="20" name="椭圆 19"/>
            <p:cNvSpPr/>
            <p:nvPr/>
          </p:nvSpPr>
          <p:spPr>
            <a:xfrm>
              <a:off x="4087178" y="2848420"/>
              <a:ext cx="560832" cy="560832"/>
            </a:xfrm>
            <a:prstGeom prst="ellipse">
              <a:avLst/>
            </a:prstGeom>
            <a:solidFill>
              <a:srgbClr val="7D0000"/>
            </a:solidFill>
            <a:ln w="12700" cap="flat" cmpd="sng" algn="ctr">
              <a:noFill/>
              <a:prstDash val="solid"/>
              <a:miter lim="800000"/>
            </a:ln>
            <a:effectLst/>
          </p:spPr>
          <p:txBody>
            <a:bodyPr rtlCol="0" anchor="ctr"/>
            <a:lstStyle/>
            <a:p>
              <a:pPr algn="ctr" defTabSz="914400">
                <a:defRPr/>
              </a:pPr>
              <a:r>
                <a:rPr lang="en-US" altLang="zh-CN" sz="2400" kern="0">
                  <a:solidFill>
                    <a:prstClr val="white"/>
                  </a:solidFill>
                  <a:latin typeface="思源黑体 CN Medium" panose="020B0600000000000000" pitchFamily="34" charset="-122"/>
                  <a:ea typeface="思源黑体 CN Medium" panose="020B0600000000000000" pitchFamily="34" charset="-122"/>
                  <a:cs typeface="+mn-ea"/>
                  <a:sym typeface="+mn-lt"/>
                </a:rPr>
                <a:t>1</a:t>
              </a:r>
              <a:endParaRPr lang="zh-CN" altLang="en-US" sz="2400" kern="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cxnSp>
          <p:nvCxnSpPr>
            <p:cNvPr id="21" name="直接箭头连接符 20"/>
            <p:cNvCxnSpPr>
              <a:stCxn id="20" idx="6"/>
            </p:cNvCxnSpPr>
            <p:nvPr/>
          </p:nvCxnSpPr>
          <p:spPr>
            <a:xfrm>
              <a:off x="4648010" y="3128836"/>
              <a:ext cx="457200" cy="0"/>
            </a:xfrm>
            <a:prstGeom prst="straightConnector1">
              <a:avLst/>
            </a:prstGeom>
            <a:noFill/>
            <a:ln w="6350" cap="flat" cmpd="sng" algn="ctr">
              <a:solidFill>
                <a:srgbClr val="FF9500"/>
              </a:solidFill>
              <a:prstDash val="solid"/>
              <a:miter lim="800000"/>
              <a:tailEnd type="triangle"/>
            </a:ln>
            <a:effectLst/>
          </p:spPr>
        </p:cxnSp>
        <p:sp>
          <p:nvSpPr>
            <p:cNvPr id="22" name="矩形 21"/>
            <p:cNvSpPr/>
            <p:nvPr/>
          </p:nvSpPr>
          <p:spPr>
            <a:xfrm>
              <a:off x="5173161" y="4172200"/>
              <a:ext cx="5130783" cy="1130822"/>
            </a:xfrm>
            <a:prstGeom prst="rect">
              <a:avLst/>
            </a:prstGeom>
          </p:spPr>
          <p:txBody>
            <a:bodyPr wrap="square">
              <a:spAutoFit/>
            </a:bodyPr>
            <a:lstStyle/>
            <a:p>
              <a:pPr algn="just" defTabSz="914400">
                <a:lnSpc>
                  <a:spcPct val="125000"/>
                </a:lnSpc>
                <a:defRPr/>
              </a:pPr>
              <a:r>
                <a:rPr lang="zh-CN" altLang="en-US" sz="2800" kern="100">
                  <a:solidFill>
                    <a:srgbClr val="502800"/>
                  </a:solidFill>
                  <a:latin typeface="思源黑体 CN Medium" panose="020B0600000000000000" pitchFamily="34" charset="-122"/>
                  <a:ea typeface="思源黑体 CN Medium" panose="020B0600000000000000" pitchFamily="34" charset="-122"/>
                  <a:cs typeface="+mn-ea"/>
                  <a:sym typeface="+mn-lt"/>
                </a:rPr>
                <a:t>是加强党的思想理论建设的重要任务</a:t>
              </a:r>
              <a:endParaRPr lang="zh-CN" altLang="zh-CN" sz="2800" kern="10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3" name="椭圆 22"/>
            <p:cNvSpPr/>
            <p:nvPr/>
          </p:nvSpPr>
          <p:spPr>
            <a:xfrm>
              <a:off x="4087178" y="4212612"/>
              <a:ext cx="560832" cy="560832"/>
            </a:xfrm>
            <a:prstGeom prst="ellipse">
              <a:avLst/>
            </a:prstGeom>
            <a:solidFill>
              <a:srgbClr val="7D0000"/>
            </a:solidFill>
            <a:ln w="12700" cap="flat" cmpd="sng" algn="ctr">
              <a:noFill/>
              <a:prstDash val="solid"/>
              <a:miter lim="800000"/>
            </a:ln>
            <a:effectLst/>
          </p:spPr>
          <p:txBody>
            <a:bodyPr rtlCol="0" anchor="ctr"/>
            <a:lstStyle/>
            <a:p>
              <a:pPr algn="ctr" defTabSz="914400">
                <a:defRPr/>
              </a:pPr>
              <a:r>
                <a:rPr lang="en-US" altLang="zh-CN" sz="2400" kern="0">
                  <a:solidFill>
                    <a:prstClr val="white"/>
                  </a:solidFill>
                  <a:latin typeface="思源黑体 CN Medium" panose="020B0600000000000000" pitchFamily="34" charset="-122"/>
                  <a:ea typeface="思源黑体 CN Medium" panose="020B0600000000000000" pitchFamily="34" charset="-122"/>
                  <a:cs typeface="+mn-ea"/>
                  <a:sym typeface="+mn-lt"/>
                </a:rPr>
                <a:t>2</a:t>
              </a:r>
              <a:endParaRPr lang="zh-CN" altLang="en-US" sz="2400" kern="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cxnSp>
          <p:nvCxnSpPr>
            <p:cNvPr id="24" name="直接箭头连接符 23"/>
            <p:cNvCxnSpPr>
              <a:stCxn id="23" idx="6"/>
            </p:cNvCxnSpPr>
            <p:nvPr/>
          </p:nvCxnSpPr>
          <p:spPr>
            <a:xfrm>
              <a:off x="4648010" y="4493028"/>
              <a:ext cx="457200" cy="0"/>
            </a:xfrm>
            <a:prstGeom prst="straightConnector1">
              <a:avLst/>
            </a:prstGeom>
            <a:noFill/>
            <a:ln w="6350" cap="flat" cmpd="sng" algn="ctr">
              <a:solidFill>
                <a:srgbClr val="FF9500"/>
              </a:solidFill>
              <a:prstDash val="solid"/>
              <a:miter lim="800000"/>
              <a:tailEnd type="triangle"/>
            </a:ln>
            <a:effectLst/>
          </p:spPr>
        </p:cxnSp>
        <p:sp>
          <p:nvSpPr>
            <p:cNvPr id="25" name="矩形 24"/>
            <p:cNvSpPr/>
            <p:nvPr/>
          </p:nvSpPr>
          <p:spPr>
            <a:xfrm>
              <a:off x="5274393" y="5663931"/>
              <a:ext cx="4928318" cy="1130822"/>
            </a:xfrm>
            <a:prstGeom prst="rect">
              <a:avLst/>
            </a:prstGeom>
          </p:spPr>
          <p:txBody>
            <a:bodyPr wrap="square">
              <a:spAutoFit/>
            </a:bodyPr>
            <a:lstStyle/>
            <a:p>
              <a:pPr algn="just" defTabSz="914400">
                <a:lnSpc>
                  <a:spcPct val="125000"/>
                </a:lnSpc>
                <a:defRPr/>
              </a:pPr>
              <a:r>
                <a:rPr lang="zh-CN" altLang="en-US" sz="2800" kern="100">
                  <a:solidFill>
                    <a:srgbClr val="502800"/>
                  </a:solidFill>
                  <a:latin typeface="思源黑体 CN Medium" panose="020B0600000000000000" pitchFamily="34" charset="-122"/>
                  <a:ea typeface="思源黑体 CN Medium" panose="020B0600000000000000" pitchFamily="34" charset="-122"/>
                  <a:cs typeface="+mn-ea"/>
                  <a:sym typeface="+mn-lt"/>
                </a:rPr>
                <a:t>是继承党的成功经验和优良传统的需求</a:t>
              </a:r>
              <a:endParaRPr lang="zh-CN" altLang="zh-CN" sz="2800" kern="100">
                <a:solidFill>
                  <a:srgbClr val="C00000"/>
                </a:solidFill>
                <a:latin typeface="思源黑体 CN Medium" panose="020B0600000000000000" pitchFamily="34" charset="-122"/>
                <a:ea typeface="思源黑体 CN Medium" panose="020B0600000000000000" pitchFamily="34" charset="-122"/>
                <a:cs typeface="+mn-ea"/>
                <a:sym typeface="+mn-lt"/>
              </a:endParaRPr>
            </a:p>
          </p:txBody>
        </p:sp>
        <p:sp>
          <p:nvSpPr>
            <p:cNvPr id="26" name="椭圆 25"/>
            <p:cNvSpPr/>
            <p:nvPr/>
          </p:nvSpPr>
          <p:spPr>
            <a:xfrm>
              <a:off x="4087178" y="5668510"/>
              <a:ext cx="560832" cy="560832"/>
            </a:xfrm>
            <a:prstGeom prst="ellipse">
              <a:avLst/>
            </a:prstGeom>
            <a:solidFill>
              <a:srgbClr val="7D0000"/>
            </a:solidFill>
            <a:ln w="12700" cap="flat" cmpd="sng" algn="ctr">
              <a:noFill/>
              <a:prstDash val="solid"/>
              <a:miter lim="800000"/>
            </a:ln>
            <a:effectLst/>
          </p:spPr>
          <p:txBody>
            <a:bodyPr rtlCol="0" anchor="ctr"/>
            <a:lstStyle/>
            <a:p>
              <a:pPr algn="ctr" defTabSz="914400">
                <a:defRPr/>
              </a:pPr>
              <a:r>
                <a:rPr lang="en-US" altLang="zh-CN" sz="2400" kern="0">
                  <a:solidFill>
                    <a:prstClr val="white"/>
                  </a:solidFill>
                  <a:latin typeface="思源黑体 CN Medium" panose="020B0600000000000000" pitchFamily="34" charset="-122"/>
                  <a:ea typeface="思源黑体 CN Medium" panose="020B0600000000000000" pitchFamily="34" charset="-122"/>
                  <a:cs typeface="+mn-ea"/>
                  <a:sym typeface="+mn-lt"/>
                </a:rPr>
                <a:t>3</a:t>
              </a:r>
              <a:endParaRPr lang="zh-CN" altLang="en-US" sz="2400" kern="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cxnSp>
          <p:nvCxnSpPr>
            <p:cNvPr id="27" name="直接箭头连接符 26"/>
            <p:cNvCxnSpPr>
              <a:stCxn id="26" idx="6"/>
            </p:cNvCxnSpPr>
            <p:nvPr/>
          </p:nvCxnSpPr>
          <p:spPr>
            <a:xfrm>
              <a:off x="4648010" y="5948926"/>
              <a:ext cx="457200" cy="0"/>
            </a:xfrm>
            <a:prstGeom prst="straightConnector1">
              <a:avLst/>
            </a:prstGeom>
            <a:noFill/>
            <a:ln w="6350" cap="flat" cmpd="sng" algn="ctr">
              <a:solidFill>
                <a:srgbClr val="FF9500"/>
              </a:solidFill>
              <a:prstDash val="solid"/>
              <a:miter lim="800000"/>
              <a:tailEnd type="triangle"/>
            </a:ln>
            <a:effectLst/>
          </p:spPr>
        </p:cxnSp>
      </p:grpSp>
      <p:sp>
        <p:nvSpPr>
          <p:cNvPr id="28" name="notepad-and-pencil_73926"/>
          <p:cNvSpPr>
            <a:spLocks noChangeAspect="1"/>
          </p:cNvSpPr>
          <p:nvPr/>
        </p:nvSpPr>
        <p:spPr bwMode="auto">
          <a:xfrm>
            <a:off x="1969893" y="3677936"/>
            <a:ext cx="1680660" cy="1893109"/>
          </a:xfrm>
          <a:custGeom>
            <a:avLst/>
            <a:gdLst>
              <a:gd name="connsiteX0" fmla="*/ 71391 w 537371"/>
              <a:gd name="connsiteY0" fmla="*/ 464938 h 605299"/>
              <a:gd name="connsiteX1" fmla="*/ 60758 w 537371"/>
              <a:gd name="connsiteY1" fmla="*/ 475556 h 605299"/>
              <a:gd name="connsiteX2" fmla="*/ 71391 w 537371"/>
              <a:gd name="connsiteY2" fmla="*/ 485416 h 605299"/>
              <a:gd name="connsiteX3" fmla="*/ 202781 w 537371"/>
              <a:gd name="connsiteY3" fmla="*/ 485416 h 605299"/>
              <a:gd name="connsiteX4" fmla="*/ 212655 w 537371"/>
              <a:gd name="connsiteY4" fmla="*/ 475556 h 605299"/>
              <a:gd name="connsiteX5" fmla="*/ 202781 w 537371"/>
              <a:gd name="connsiteY5" fmla="*/ 464938 h 605299"/>
              <a:gd name="connsiteX6" fmla="*/ 393362 w 537371"/>
              <a:gd name="connsiteY6" fmla="*/ 362604 h 605299"/>
              <a:gd name="connsiteX7" fmla="*/ 303753 w 537371"/>
              <a:gd name="connsiteY7" fmla="*/ 451339 h 605299"/>
              <a:gd name="connsiteX8" fmla="*/ 393362 w 537371"/>
              <a:gd name="connsiteY8" fmla="*/ 540833 h 605299"/>
              <a:gd name="connsiteX9" fmla="*/ 482213 w 537371"/>
              <a:gd name="connsiteY9" fmla="*/ 451339 h 605299"/>
              <a:gd name="connsiteX10" fmla="*/ 393362 w 537371"/>
              <a:gd name="connsiteY10" fmla="*/ 362604 h 605299"/>
              <a:gd name="connsiteX11" fmla="*/ 393362 w 537371"/>
              <a:gd name="connsiteY11" fmla="*/ 342126 h 605299"/>
              <a:gd name="connsiteX12" fmla="*/ 502717 w 537371"/>
              <a:gd name="connsiteY12" fmla="*/ 451339 h 605299"/>
              <a:gd name="connsiteX13" fmla="*/ 473859 w 537371"/>
              <a:gd name="connsiteY13" fmla="*/ 524906 h 605299"/>
              <a:gd name="connsiteX14" fmla="*/ 534612 w 537371"/>
              <a:gd name="connsiteY14" fmla="*/ 587855 h 605299"/>
              <a:gd name="connsiteX15" fmla="*/ 533853 w 537371"/>
              <a:gd name="connsiteY15" fmla="*/ 602266 h 605299"/>
              <a:gd name="connsiteX16" fmla="*/ 527018 w 537371"/>
              <a:gd name="connsiteY16" fmla="*/ 605299 h 605299"/>
              <a:gd name="connsiteX17" fmla="*/ 519424 w 537371"/>
              <a:gd name="connsiteY17" fmla="*/ 602266 h 605299"/>
              <a:gd name="connsiteX18" fmla="*/ 458671 w 537371"/>
              <a:gd name="connsiteY18" fmla="*/ 538558 h 605299"/>
              <a:gd name="connsiteX19" fmla="*/ 393362 w 537371"/>
              <a:gd name="connsiteY19" fmla="*/ 560552 h 605299"/>
              <a:gd name="connsiteX20" fmla="*/ 284008 w 537371"/>
              <a:gd name="connsiteY20" fmla="*/ 451339 h 605299"/>
              <a:gd name="connsiteX21" fmla="*/ 393362 w 537371"/>
              <a:gd name="connsiteY21" fmla="*/ 342126 h 605299"/>
              <a:gd name="connsiteX22" fmla="*/ 71391 w 537371"/>
              <a:gd name="connsiteY22" fmla="*/ 282906 h 605299"/>
              <a:gd name="connsiteX23" fmla="*/ 60758 w 537371"/>
              <a:gd name="connsiteY23" fmla="*/ 293525 h 605299"/>
              <a:gd name="connsiteX24" fmla="*/ 71391 w 537371"/>
              <a:gd name="connsiteY24" fmla="*/ 303385 h 605299"/>
              <a:gd name="connsiteX25" fmla="*/ 212655 w 537371"/>
              <a:gd name="connsiteY25" fmla="*/ 303385 h 605299"/>
              <a:gd name="connsiteX26" fmla="*/ 223287 w 537371"/>
              <a:gd name="connsiteY26" fmla="*/ 293525 h 605299"/>
              <a:gd name="connsiteX27" fmla="*/ 212655 w 537371"/>
              <a:gd name="connsiteY27" fmla="*/ 282906 h 605299"/>
              <a:gd name="connsiteX28" fmla="*/ 71391 w 537371"/>
              <a:gd name="connsiteY28" fmla="*/ 222229 h 605299"/>
              <a:gd name="connsiteX29" fmla="*/ 60758 w 537371"/>
              <a:gd name="connsiteY29" fmla="*/ 232848 h 605299"/>
              <a:gd name="connsiteX30" fmla="*/ 71391 w 537371"/>
              <a:gd name="connsiteY30" fmla="*/ 242708 h 605299"/>
              <a:gd name="connsiteX31" fmla="*/ 364551 w 537371"/>
              <a:gd name="connsiteY31" fmla="*/ 242708 h 605299"/>
              <a:gd name="connsiteX32" fmla="*/ 375184 w 537371"/>
              <a:gd name="connsiteY32" fmla="*/ 232848 h 605299"/>
              <a:gd name="connsiteX33" fmla="*/ 364551 w 537371"/>
              <a:gd name="connsiteY33" fmla="*/ 222229 h 605299"/>
              <a:gd name="connsiteX34" fmla="*/ 71391 w 537371"/>
              <a:gd name="connsiteY34" fmla="*/ 161552 h 605299"/>
              <a:gd name="connsiteX35" fmla="*/ 60758 w 537371"/>
              <a:gd name="connsiteY35" fmla="*/ 172171 h 605299"/>
              <a:gd name="connsiteX36" fmla="*/ 71391 w 537371"/>
              <a:gd name="connsiteY36" fmla="*/ 182031 h 605299"/>
              <a:gd name="connsiteX37" fmla="*/ 202781 w 537371"/>
              <a:gd name="connsiteY37" fmla="*/ 182031 h 605299"/>
              <a:gd name="connsiteX38" fmla="*/ 212655 w 537371"/>
              <a:gd name="connsiteY38" fmla="*/ 172171 h 605299"/>
              <a:gd name="connsiteX39" fmla="*/ 202781 w 537371"/>
              <a:gd name="connsiteY39" fmla="*/ 161552 h 605299"/>
              <a:gd name="connsiteX40" fmla="*/ 10633 w 537371"/>
              <a:gd name="connsiteY40" fmla="*/ 60676 h 605299"/>
              <a:gd name="connsiteX41" fmla="*/ 71391 w 537371"/>
              <a:gd name="connsiteY41" fmla="*/ 60676 h 605299"/>
              <a:gd name="connsiteX42" fmla="*/ 81264 w 537371"/>
              <a:gd name="connsiteY42" fmla="*/ 70536 h 605299"/>
              <a:gd name="connsiteX43" fmla="*/ 81264 w 537371"/>
              <a:gd name="connsiteY43" fmla="*/ 121353 h 605299"/>
              <a:gd name="connsiteX44" fmla="*/ 354678 w 537371"/>
              <a:gd name="connsiteY44" fmla="*/ 121353 h 605299"/>
              <a:gd name="connsiteX45" fmla="*/ 354678 w 537371"/>
              <a:gd name="connsiteY45" fmla="*/ 70536 h 605299"/>
              <a:gd name="connsiteX46" fmla="*/ 364551 w 537371"/>
              <a:gd name="connsiteY46" fmla="*/ 60676 h 605299"/>
              <a:gd name="connsiteX47" fmla="*/ 425309 w 537371"/>
              <a:gd name="connsiteY47" fmla="*/ 60676 h 605299"/>
              <a:gd name="connsiteX48" fmla="*/ 435942 w 537371"/>
              <a:gd name="connsiteY48" fmla="*/ 70536 h 605299"/>
              <a:gd name="connsiteX49" fmla="*/ 435942 w 537371"/>
              <a:gd name="connsiteY49" fmla="*/ 318554 h 605299"/>
              <a:gd name="connsiteX50" fmla="*/ 393411 w 537371"/>
              <a:gd name="connsiteY50" fmla="*/ 311728 h 605299"/>
              <a:gd name="connsiteX51" fmla="*/ 304552 w 537371"/>
              <a:gd name="connsiteY51" fmla="*/ 343584 h 605299"/>
              <a:gd name="connsiteX52" fmla="*/ 71391 w 537371"/>
              <a:gd name="connsiteY52" fmla="*/ 343584 h 605299"/>
              <a:gd name="connsiteX53" fmla="*/ 60758 w 537371"/>
              <a:gd name="connsiteY53" fmla="*/ 354202 h 605299"/>
              <a:gd name="connsiteX54" fmla="*/ 71391 w 537371"/>
              <a:gd name="connsiteY54" fmla="*/ 364062 h 605299"/>
              <a:gd name="connsiteX55" fmla="*/ 284805 w 537371"/>
              <a:gd name="connsiteY55" fmla="*/ 364062 h 605299"/>
              <a:gd name="connsiteX56" fmla="*/ 262021 w 537371"/>
              <a:gd name="connsiteY56" fmla="*/ 404261 h 605299"/>
              <a:gd name="connsiteX57" fmla="*/ 71391 w 537371"/>
              <a:gd name="connsiteY57" fmla="*/ 404261 h 605299"/>
              <a:gd name="connsiteX58" fmla="*/ 60758 w 537371"/>
              <a:gd name="connsiteY58" fmla="*/ 414879 h 605299"/>
              <a:gd name="connsiteX59" fmla="*/ 71391 w 537371"/>
              <a:gd name="connsiteY59" fmla="*/ 424739 h 605299"/>
              <a:gd name="connsiteX60" fmla="*/ 255945 w 537371"/>
              <a:gd name="connsiteY60" fmla="*/ 424739 h 605299"/>
              <a:gd name="connsiteX61" fmla="*/ 253667 w 537371"/>
              <a:gd name="connsiteY61" fmla="*/ 451286 h 605299"/>
              <a:gd name="connsiteX62" fmla="*/ 358475 w 537371"/>
              <a:gd name="connsiteY62" fmla="*/ 586292 h 605299"/>
              <a:gd name="connsiteX63" fmla="*/ 10633 w 537371"/>
              <a:gd name="connsiteY63" fmla="*/ 586292 h 605299"/>
              <a:gd name="connsiteX64" fmla="*/ 0 w 537371"/>
              <a:gd name="connsiteY64" fmla="*/ 576432 h 605299"/>
              <a:gd name="connsiteX65" fmla="*/ 0 w 537371"/>
              <a:gd name="connsiteY65" fmla="*/ 70536 h 605299"/>
              <a:gd name="connsiteX66" fmla="*/ 10633 w 537371"/>
              <a:gd name="connsiteY66" fmla="*/ 60676 h 605299"/>
              <a:gd name="connsiteX67" fmla="*/ 101769 w 537371"/>
              <a:gd name="connsiteY67" fmla="*/ 30338 h 605299"/>
              <a:gd name="connsiteX68" fmla="*/ 142022 w 537371"/>
              <a:gd name="connsiteY68" fmla="*/ 30338 h 605299"/>
              <a:gd name="connsiteX69" fmla="*/ 151895 w 537371"/>
              <a:gd name="connsiteY69" fmla="*/ 40196 h 605299"/>
              <a:gd name="connsiteX70" fmla="*/ 151895 w 537371"/>
              <a:gd name="connsiteY70" fmla="*/ 91007 h 605299"/>
              <a:gd name="connsiteX71" fmla="*/ 284047 w 537371"/>
              <a:gd name="connsiteY71" fmla="*/ 91007 h 605299"/>
              <a:gd name="connsiteX72" fmla="*/ 284047 w 537371"/>
              <a:gd name="connsiteY72" fmla="*/ 40196 h 605299"/>
              <a:gd name="connsiteX73" fmla="*/ 293920 w 537371"/>
              <a:gd name="connsiteY73" fmla="*/ 30338 h 605299"/>
              <a:gd name="connsiteX74" fmla="*/ 334173 w 537371"/>
              <a:gd name="connsiteY74" fmla="*/ 30338 h 605299"/>
              <a:gd name="connsiteX75" fmla="*/ 344806 w 537371"/>
              <a:gd name="connsiteY75" fmla="*/ 40196 h 605299"/>
              <a:gd name="connsiteX76" fmla="*/ 344806 w 537371"/>
              <a:gd name="connsiteY76" fmla="*/ 100866 h 605299"/>
              <a:gd name="connsiteX77" fmla="*/ 334173 w 537371"/>
              <a:gd name="connsiteY77" fmla="*/ 111483 h 605299"/>
              <a:gd name="connsiteX78" fmla="*/ 101769 w 537371"/>
              <a:gd name="connsiteY78" fmla="*/ 111483 h 605299"/>
              <a:gd name="connsiteX79" fmla="*/ 91136 w 537371"/>
              <a:gd name="connsiteY79" fmla="*/ 100866 h 605299"/>
              <a:gd name="connsiteX80" fmla="*/ 91136 w 537371"/>
              <a:gd name="connsiteY80" fmla="*/ 40196 h 605299"/>
              <a:gd name="connsiteX81" fmla="*/ 101769 w 537371"/>
              <a:gd name="connsiteY81" fmla="*/ 30338 h 605299"/>
              <a:gd name="connsiteX82" fmla="*/ 172406 w 537371"/>
              <a:gd name="connsiteY82" fmla="*/ 0 h 605299"/>
              <a:gd name="connsiteX83" fmla="*/ 263536 w 537371"/>
              <a:gd name="connsiteY83" fmla="*/ 0 h 605299"/>
              <a:gd name="connsiteX84" fmla="*/ 273408 w 537371"/>
              <a:gd name="connsiteY84" fmla="*/ 9858 h 605299"/>
              <a:gd name="connsiteX85" fmla="*/ 273408 w 537371"/>
              <a:gd name="connsiteY85" fmla="*/ 70528 h 605299"/>
              <a:gd name="connsiteX86" fmla="*/ 263536 w 537371"/>
              <a:gd name="connsiteY86" fmla="*/ 81145 h 605299"/>
              <a:gd name="connsiteX87" fmla="*/ 172406 w 537371"/>
              <a:gd name="connsiteY87" fmla="*/ 81145 h 605299"/>
              <a:gd name="connsiteX88" fmla="*/ 162534 w 537371"/>
              <a:gd name="connsiteY88" fmla="*/ 70528 h 605299"/>
              <a:gd name="connsiteX89" fmla="*/ 162534 w 537371"/>
              <a:gd name="connsiteY89" fmla="*/ 9858 h 605299"/>
              <a:gd name="connsiteX90" fmla="*/ 172406 w 537371"/>
              <a:gd name="connsiteY90" fmla="*/ 0 h 6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37371" h="605299">
                <a:moveTo>
                  <a:pt x="71391" y="464938"/>
                </a:moveTo>
                <a:cubicBezTo>
                  <a:pt x="65315" y="464938"/>
                  <a:pt x="60758" y="469489"/>
                  <a:pt x="60758" y="475556"/>
                </a:cubicBezTo>
                <a:cubicBezTo>
                  <a:pt x="60758" y="480866"/>
                  <a:pt x="65315" y="485416"/>
                  <a:pt x="71391" y="485416"/>
                </a:cubicBezTo>
                <a:lnTo>
                  <a:pt x="202781" y="485416"/>
                </a:lnTo>
                <a:cubicBezTo>
                  <a:pt x="208098" y="485416"/>
                  <a:pt x="212655" y="480866"/>
                  <a:pt x="212655" y="475556"/>
                </a:cubicBezTo>
                <a:cubicBezTo>
                  <a:pt x="212655" y="469489"/>
                  <a:pt x="208098" y="464938"/>
                  <a:pt x="202781" y="464938"/>
                </a:cubicBezTo>
                <a:close/>
                <a:moveTo>
                  <a:pt x="393362" y="362604"/>
                </a:moveTo>
                <a:cubicBezTo>
                  <a:pt x="344001" y="362604"/>
                  <a:pt x="303753" y="402800"/>
                  <a:pt x="303753" y="451339"/>
                </a:cubicBezTo>
                <a:cubicBezTo>
                  <a:pt x="303753" y="500637"/>
                  <a:pt x="344001" y="540833"/>
                  <a:pt x="393362" y="540833"/>
                </a:cubicBezTo>
                <a:cubicBezTo>
                  <a:pt x="441964" y="540833"/>
                  <a:pt x="482213" y="500637"/>
                  <a:pt x="482213" y="451339"/>
                </a:cubicBezTo>
                <a:cubicBezTo>
                  <a:pt x="482213" y="402800"/>
                  <a:pt x="441964" y="362604"/>
                  <a:pt x="393362" y="362604"/>
                </a:cubicBezTo>
                <a:close/>
                <a:moveTo>
                  <a:pt x="393362" y="342126"/>
                </a:moveTo>
                <a:cubicBezTo>
                  <a:pt x="453356" y="342126"/>
                  <a:pt x="502717" y="391424"/>
                  <a:pt x="502717" y="451339"/>
                </a:cubicBezTo>
                <a:cubicBezTo>
                  <a:pt x="502717" y="480159"/>
                  <a:pt x="491326" y="505187"/>
                  <a:pt x="473859" y="524906"/>
                </a:cubicBezTo>
                <a:lnTo>
                  <a:pt x="534612" y="587855"/>
                </a:lnTo>
                <a:cubicBezTo>
                  <a:pt x="538409" y="592406"/>
                  <a:pt x="538409" y="598473"/>
                  <a:pt x="533853" y="602266"/>
                </a:cubicBezTo>
                <a:cubicBezTo>
                  <a:pt x="532334" y="604541"/>
                  <a:pt x="529296" y="605299"/>
                  <a:pt x="527018" y="605299"/>
                </a:cubicBezTo>
                <a:cubicBezTo>
                  <a:pt x="523980" y="605299"/>
                  <a:pt x="521702" y="603782"/>
                  <a:pt x="519424" y="602266"/>
                </a:cubicBezTo>
                <a:lnTo>
                  <a:pt x="458671" y="538558"/>
                </a:lnTo>
                <a:cubicBezTo>
                  <a:pt x="440446" y="552210"/>
                  <a:pt x="417663" y="560552"/>
                  <a:pt x="393362" y="560552"/>
                </a:cubicBezTo>
                <a:cubicBezTo>
                  <a:pt x="332610" y="560552"/>
                  <a:pt x="284008" y="512013"/>
                  <a:pt x="284008" y="451339"/>
                </a:cubicBezTo>
                <a:cubicBezTo>
                  <a:pt x="284008" y="391424"/>
                  <a:pt x="332610" y="342126"/>
                  <a:pt x="393362" y="342126"/>
                </a:cubicBezTo>
                <a:close/>
                <a:moveTo>
                  <a:pt x="71391" y="282906"/>
                </a:moveTo>
                <a:cubicBezTo>
                  <a:pt x="65315" y="282906"/>
                  <a:pt x="60758" y="287457"/>
                  <a:pt x="60758" y="293525"/>
                </a:cubicBezTo>
                <a:cubicBezTo>
                  <a:pt x="60758" y="298834"/>
                  <a:pt x="65315" y="303385"/>
                  <a:pt x="71391" y="303385"/>
                </a:cubicBezTo>
                <a:lnTo>
                  <a:pt x="212655" y="303385"/>
                </a:lnTo>
                <a:cubicBezTo>
                  <a:pt x="218730" y="303385"/>
                  <a:pt x="223287" y="298834"/>
                  <a:pt x="223287" y="293525"/>
                </a:cubicBezTo>
                <a:cubicBezTo>
                  <a:pt x="223287" y="287457"/>
                  <a:pt x="218730" y="282906"/>
                  <a:pt x="212655" y="282906"/>
                </a:cubicBezTo>
                <a:close/>
                <a:moveTo>
                  <a:pt x="71391" y="222229"/>
                </a:moveTo>
                <a:cubicBezTo>
                  <a:pt x="65315" y="222229"/>
                  <a:pt x="60758" y="226780"/>
                  <a:pt x="60758" y="232848"/>
                </a:cubicBezTo>
                <a:cubicBezTo>
                  <a:pt x="60758" y="238157"/>
                  <a:pt x="65315" y="242708"/>
                  <a:pt x="71391" y="242708"/>
                </a:cubicBezTo>
                <a:lnTo>
                  <a:pt x="364551" y="242708"/>
                </a:lnTo>
                <a:cubicBezTo>
                  <a:pt x="370627" y="242708"/>
                  <a:pt x="375184" y="238157"/>
                  <a:pt x="375184" y="232848"/>
                </a:cubicBezTo>
                <a:cubicBezTo>
                  <a:pt x="375184" y="226780"/>
                  <a:pt x="370627" y="222229"/>
                  <a:pt x="364551" y="222229"/>
                </a:cubicBezTo>
                <a:close/>
                <a:moveTo>
                  <a:pt x="71391" y="161552"/>
                </a:moveTo>
                <a:cubicBezTo>
                  <a:pt x="65315" y="161552"/>
                  <a:pt x="60758" y="166103"/>
                  <a:pt x="60758" y="172171"/>
                </a:cubicBezTo>
                <a:cubicBezTo>
                  <a:pt x="60758" y="177480"/>
                  <a:pt x="65315" y="182031"/>
                  <a:pt x="71391" y="182031"/>
                </a:cubicBezTo>
                <a:lnTo>
                  <a:pt x="202781" y="182031"/>
                </a:lnTo>
                <a:cubicBezTo>
                  <a:pt x="208098" y="182031"/>
                  <a:pt x="212655" y="177480"/>
                  <a:pt x="212655" y="172171"/>
                </a:cubicBezTo>
                <a:cubicBezTo>
                  <a:pt x="212655" y="166103"/>
                  <a:pt x="208098" y="161552"/>
                  <a:pt x="202781" y="161552"/>
                </a:cubicBezTo>
                <a:close/>
                <a:moveTo>
                  <a:pt x="10633" y="60676"/>
                </a:moveTo>
                <a:lnTo>
                  <a:pt x="71391" y="60676"/>
                </a:lnTo>
                <a:cubicBezTo>
                  <a:pt x="76708" y="60676"/>
                  <a:pt x="81264" y="65227"/>
                  <a:pt x="81264" y="70536"/>
                </a:cubicBezTo>
                <a:lnTo>
                  <a:pt x="81264" y="121353"/>
                </a:lnTo>
                <a:lnTo>
                  <a:pt x="354678" y="121353"/>
                </a:lnTo>
                <a:lnTo>
                  <a:pt x="354678" y="70536"/>
                </a:lnTo>
                <a:cubicBezTo>
                  <a:pt x="354678" y="65227"/>
                  <a:pt x="359234" y="60676"/>
                  <a:pt x="364551" y="60676"/>
                </a:cubicBezTo>
                <a:lnTo>
                  <a:pt x="425309" y="60676"/>
                </a:lnTo>
                <a:cubicBezTo>
                  <a:pt x="431385" y="60676"/>
                  <a:pt x="435942" y="65227"/>
                  <a:pt x="435942" y="70536"/>
                </a:cubicBezTo>
                <a:lnTo>
                  <a:pt x="435942" y="318554"/>
                </a:lnTo>
                <a:cubicBezTo>
                  <a:pt x="422271" y="314003"/>
                  <a:pt x="407841" y="311728"/>
                  <a:pt x="393411" y="311728"/>
                </a:cubicBezTo>
                <a:cubicBezTo>
                  <a:pt x="359234" y="311728"/>
                  <a:pt x="328855" y="323863"/>
                  <a:pt x="304552" y="343584"/>
                </a:cubicBezTo>
                <a:lnTo>
                  <a:pt x="71391" y="343584"/>
                </a:lnTo>
                <a:cubicBezTo>
                  <a:pt x="65315" y="343584"/>
                  <a:pt x="60758" y="348134"/>
                  <a:pt x="60758" y="354202"/>
                </a:cubicBezTo>
                <a:cubicBezTo>
                  <a:pt x="60758" y="359511"/>
                  <a:pt x="65315" y="364062"/>
                  <a:pt x="71391" y="364062"/>
                </a:cubicBezTo>
                <a:lnTo>
                  <a:pt x="284805" y="364062"/>
                </a:lnTo>
                <a:cubicBezTo>
                  <a:pt x="274932" y="376198"/>
                  <a:pt x="267337" y="389850"/>
                  <a:pt x="262021" y="404261"/>
                </a:cubicBezTo>
                <a:lnTo>
                  <a:pt x="71391" y="404261"/>
                </a:lnTo>
                <a:cubicBezTo>
                  <a:pt x="65315" y="404261"/>
                  <a:pt x="60758" y="408812"/>
                  <a:pt x="60758" y="414879"/>
                </a:cubicBezTo>
                <a:cubicBezTo>
                  <a:pt x="60758" y="420188"/>
                  <a:pt x="65315" y="424739"/>
                  <a:pt x="71391" y="424739"/>
                </a:cubicBezTo>
                <a:lnTo>
                  <a:pt x="255945" y="424739"/>
                </a:lnTo>
                <a:cubicBezTo>
                  <a:pt x="254426" y="433082"/>
                  <a:pt x="253667" y="442184"/>
                  <a:pt x="253667" y="451286"/>
                </a:cubicBezTo>
                <a:cubicBezTo>
                  <a:pt x="253667" y="516513"/>
                  <a:pt x="298476" y="571123"/>
                  <a:pt x="358475" y="586292"/>
                </a:cubicBezTo>
                <a:lnTo>
                  <a:pt x="10633" y="586292"/>
                </a:lnTo>
                <a:cubicBezTo>
                  <a:pt x="4557" y="586292"/>
                  <a:pt x="0" y="581741"/>
                  <a:pt x="0" y="576432"/>
                </a:cubicBezTo>
                <a:lnTo>
                  <a:pt x="0" y="70536"/>
                </a:lnTo>
                <a:cubicBezTo>
                  <a:pt x="0" y="65227"/>
                  <a:pt x="4557" y="60676"/>
                  <a:pt x="10633" y="60676"/>
                </a:cubicBezTo>
                <a:close/>
                <a:moveTo>
                  <a:pt x="101769" y="30338"/>
                </a:moveTo>
                <a:lnTo>
                  <a:pt x="142022" y="30338"/>
                </a:lnTo>
                <a:cubicBezTo>
                  <a:pt x="147338" y="30338"/>
                  <a:pt x="151895" y="34888"/>
                  <a:pt x="151895" y="40196"/>
                </a:cubicBezTo>
                <a:lnTo>
                  <a:pt x="151895" y="91007"/>
                </a:lnTo>
                <a:lnTo>
                  <a:pt x="284047" y="91007"/>
                </a:lnTo>
                <a:lnTo>
                  <a:pt x="284047" y="40196"/>
                </a:lnTo>
                <a:cubicBezTo>
                  <a:pt x="284047" y="34888"/>
                  <a:pt x="288604" y="30338"/>
                  <a:pt x="293920" y="30338"/>
                </a:cubicBezTo>
                <a:lnTo>
                  <a:pt x="334173" y="30338"/>
                </a:lnTo>
                <a:cubicBezTo>
                  <a:pt x="340249" y="30338"/>
                  <a:pt x="344806" y="34888"/>
                  <a:pt x="344806" y="40196"/>
                </a:cubicBezTo>
                <a:lnTo>
                  <a:pt x="344806" y="100866"/>
                </a:lnTo>
                <a:cubicBezTo>
                  <a:pt x="344806" y="106933"/>
                  <a:pt x="340249" y="111483"/>
                  <a:pt x="334173" y="111483"/>
                </a:cubicBezTo>
                <a:lnTo>
                  <a:pt x="101769" y="111483"/>
                </a:lnTo>
                <a:cubicBezTo>
                  <a:pt x="95693" y="111483"/>
                  <a:pt x="91136" y="106933"/>
                  <a:pt x="91136" y="100866"/>
                </a:cubicBezTo>
                <a:lnTo>
                  <a:pt x="91136" y="40196"/>
                </a:lnTo>
                <a:cubicBezTo>
                  <a:pt x="91136" y="34888"/>
                  <a:pt x="95693" y="30338"/>
                  <a:pt x="101769" y="30338"/>
                </a:cubicBezTo>
                <a:close/>
                <a:moveTo>
                  <a:pt x="172406" y="0"/>
                </a:moveTo>
                <a:lnTo>
                  <a:pt x="263536" y="0"/>
                </a:lnTo>
                <a:cubicBezTo>
                  <a:pt x="268852" y="0"/>
                  <a:pt x="273408" y="4550"/>
                  <a:pt x="273408" y="9858"/>
                </a:cubicBezTo>
                <a:lnTo>
                  <a:pt x="273408" y="70528"/>
                </a:lnTo>
                <a:cubicBezTo>
                  <a:pt x="273408" y="76595"/>
                  <a:pt x="268852" y="81145"/>
                  <a:pt x="263536" y="81145"/>
                </a:cubicBezTo>
                <a:lnTo>
                  <a:pt x="172406" y="81145"/>
                </a:lnTo>
                <a:cubicBezTo>
                  <a:pt x="167090" y="81145"/>
                  <a:pt x="162534" y="76595"/>
                  <a:pt x="162534" y="70528"/>
                </a:cubicBezTo>
                <a:lnTo>
                  <a:pt x="162534" y="9858"/>
                </a:lnTo>
                <a:cubicBezTo>
                  <a:pt x="162534" y="4550"/>
                  <a:pt x="167090" y="0"/>
                  <a:pt x="172406" y="0"/>
                </a:cubicBezTo>
                <a:close/>
              </a:path>
            </a:pathLst>
          </a:custGeom>
          <a:gradFill>
            <a:gsLst>
              <a:gs pos="0">
                <a:srgbClr val="E30000"/>
              </a:gs>
              <a:gs pos="100000">
                <a:srgbClr val="C00000"/>
              </a:gs>
            </a:gsLst>
            <a:lin ang="5400000" scaled="0"/>
          </a:gradFill>
          <a:ln>
            <a:noFill/>
          </a:ln>
        </p:spPr>
        <p:txBody>
          <a:bodyPr/>
          <a:lstStyle/>
          <a:p>
            <a:endParaRPr lang="zh-CN" altLang="en-US">
              <a:solidFill>
                <a:srgbClr val="000000"/>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323161" y="2790682"/>
            <a:ext cx="1335379" cy="1335379"/>
            <a:chOff x="838334" y="265421"/>
            <a:chExt cx="2030146" cy="2030146"/>
          </a:xfrm>
        </p:grpSpPr>
        <p:sp>
          <p:nvSpPr>
            <p:cNvPr id="31" name="椭圆"/>
            <p:cNvSpPr/>
            <p:nvPr/>
          </p:nvSpPr>
          <p:spPr>
            <a:xfrm>
              <a:off x="838334" y="265421"/>
              <a:ext cx="2030146" cy="2030146"/>
            </a:xfrm>
            <a:prstGeom prst="ellipse">
              <a:avLst/>
            </a:prstGeom>
            <a:noFill/>
            <a:ln w="12700" cap="flat" cmpd="sng" algn="ctr">
              <a:solidFill>
                <a:srgbClr val="C00000"/>
              </a:solidFill>
              <a:prstDash val="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32" name="椭圆"/>
            <p:cNvSpPr/>
            <p:nvPr/>
          </p:nvSpPr>
          <p:spPr>
            <a:xfrm>
              <a:off x="956183" y="383270"/>
              <a:ext cx="1794450" cy="1794450"/>
            </a:xfrm>
            <a:prstGeom prst="ellipse">
              <a:avLst/>
            </a:prstGeom>
            <a:solidFill>
              <a:srgbClr val="C00000">
                <a:alpha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33" name="文本框 32"/>
          <p:cNvSpPr txBox="1"/>
          <p:nvPr/>
        </p:nvSpPr>
        <p:spPr>
          <a:xfrm>
            <a:off x="2458173" y="3181372"/>
            <a:ext cx="1065354" cy="553998"/>
          </a:xfrm>
          <a:prstGeom prst="rect">
            <a:avLst/>
          </a:prstGeom>
          <a:noFill/>
        </p:spPr>
        <p:txBody>
          <a:bodyPr wrap="square" rtlCol="0">
            <a:spAutoFit/>
          </a:bodyPr>
          <a:lstStyle/>
          <a:p>
            <a:r>
              <a:rPr lang="en-US" altLang="zh-CN" sz="3000">
                <a:solidFill>
                  <a:prstClr val="white"/>
                </a:solidFill>
                <a:latin typeface="思源黑体 CN Medium" panose="020B0600000000000000" pitchFamily="34" charset="-122"/>
                <a:ea typeface="思源黑体 CN Medium" panose="020B0600000000000000" pitchFamily="34" charset="-122"/>
                <a:cs typeface="+mn-ea"/>
                <a:sym typeface="+mn-lt"/>
              </a:rPr>
              <a:t>1921</a:t>
            </a:r>
            <a:endParaRPr lang="zh-CN" altLang="en-US" sz="300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sp>
        <p:nvSpPr>
          <p:cNvPr id="34" name="文本框 33"/>
          <p:cNvSpPr txBox="1"/>
          <p:nvPr/>
        </p:nvSpPr>
        <p:spPr>
          <a:xfrm>
            <a:off x="1188996" y="1675896"/>
            <a:ext cx="3603708" cy="646331"/>
          </a:xfrm>
          <a:prstGeom prst="rect">
            <a:avLst/>
          </a:prstGeom>
          <a:noFill/>
        </p:spPr>
        <p:txBody>
          <a:bodyPr wrap="square" rtlCol="0">
            <a:spAutoFit/>
          </a:bodyPr>
          <a:lstStyle/>
          <a:p>
            <a:pPr algn="ctr"/>
            <a:r>
              <a:rPr lang="zh-CN" altLang="en-US">
                <a:solidFill>
                  <a:prstClr val="black"/>
                </a:solidFill>
                <a:latin typeface="思源黑体 CN Medium" panose="020B0600000000000000" pitchFamily="34" charset="-122"/>
                <a:ea typeface="思源黑体 CN Medium" panose="020B0600000000000000" pitchFamily="34" charset="-122"/>
                <a:cs typeface="+mn-ea"/>
                <a:sym typeface="+mn-lt"/>
              </a:rPr>
              <a:t>在陈独秀、李大钊领导下创立了中国共产党</a:t>
            </a:r>
            <a:endParaRPr lang="zh-CN" altLang="en-US">
              <a:solidFill>
                <a:prstClr val="black"/>
              </a:solidFill>
              <a:latin typeface="思源黑体 CN Medium" panose="020B0600000000000000" pitchFamily="34" charset="-122"/>
              <a:ea typeface="思源黑体 CN Medium" panose="020B0600000000000000" pitchFamily="34" charset="-122"/>
              <a:cs typeface="+mn-ea"/>
              <a:sym typeface="+mn-lt"/>
            </a:endParaRPr>
          </a:p>
        </p:txBody>
      </p:sp>
      <p:sp>
        <p:nvSpPr>
          <p:cNvPr id="35" name="矩形"/>
          <p:cNvSpPr/>
          <p:nvPr/>
        </p:nvSpPr>
        <p:spPr>
          <a:xfrm flipH="1">
            <a:off x="3646236" y="4509769"/>
            <a:ext cx="4899527" cy="517289"/>
          </a:xfrm>
          <a:prstGeom prst="roundRect">
            <a:avLst>
              <a:gd name="adj" fmla="val 50000"/>
            </a:avLst>
          </a:prstGeom>
          <a:solidFill>
            <a:srgbClr val="C00000"/>
          </a:solidFill>
          <a:ln w="12700" cap="flat" cmpd="sng" algn="ctr">
            <a:noFill/>
            <a:prstDash val="solid"/>
            <a:miter lim="800000"/>
          </a:ln>
          <a:effectLst/>
        </p:spPr>
        <p:txBody>
          <a:bodyPr lIns="1008000" rtlCol="0" anchor="ctr"/>
          <a:lstStyle/>
          <a:p>
            <a:pPr marL="0" marR="0" lvl="0" indent="0" defTabSz="914400" eaLnBrk="1" fontAlgn="auto" latinLnBrk="0" hangingPunct="1">
              <a:spcBef>
                <a:spcPct val="0"/>
              </a:spcBef>
              <a:spcAft>
                <a:spcPct val="0"/>
              </a:spcAft>
              <a:buClrTx/>
              <a:buSzTx/>
              <a:buFontTx/>
              <a:buNone/>
              <a:defRPr/>
            </a:pPr>
            <a:r>
              <a:rPr kumimoji="1" lang="zh-CN" altLang="en-US" sz="2400" b="1"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rPr>
              <a:t>毛泽东思想基本形成</a:t>
            </a:r>
            <a:endParaRPr kumimoji="1" lang="zh-CN" altLang="en-US" sz="2400" b="1"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nvGrpSpPr>
          <p:cNvPr id="36" name="组合 35"/>
          <p:cNvGrpSpPr/>
          <p:nvPr/>
        </p:nvGrpSpPr>
        <p:grpSpPr>
          <a:xfrm>
            <a:off x="5428310" y="2837225"/>
            <a:ext cx="1335379" cy="1335379"/>
            <a:chOff x="838334" y="265421"/>
            <a:chExt cx="2030146" cy="2030146"/>
          </a:xfrm>
        </p:grpSpPr>
        <p:sp>
          <p:nvSpPr>
            <p:cNvPr id="37" name="椭圆"/>
            <p:cNvSpPr/>
            <p:nvPr/>
          </p:nvSpPr>
          <p:spPr>
            <a:xfrm>
              <a:off x="838334" y="265421"/>
              <a:ext cx="2030146" cy="2030146"/>
            </a:xfrm>
            <a:prstGeom prst="ellipse">
              <a:avLst/>
            </a:prstGeom>
            <a:noFill/>
            <a:ln w="12700" cap="flat" cmpd="sng" algn="ctr">
              <a:solidFill>
                <a:srgbClr val="C00000"/>
              </a:solidFill>
              <a:prstDash val="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38" name="椭圆"/>
            <p:cNvSpPr/>
            <p:nvPr/>
          </p:nvSpPr>
          <p:spPr>
            <a:xfrm>
              <a:off x="956183" y="383270"/>
              <a:ext cx="1794450" cy="1794450"/>
            </a:xfrm>
            <a:prstGeom prst="ellipse">
              <a:avLst/>
            </a:prstGeom>
            <a:solidFill>
              <a:srgbClr val="C00000">
                <a:alpha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39" name="文本框 38"/>
          <p:cNvSpPr txBox="1"/>
          <p:nvPr/>
        </p:nvSpPr>
        <p:spPr>
          <a:xfrm>
            <a:off x="5563322" y="3227915"/>
            <a:ext cx="1065354" cy="553998"/>
          </a:xfrm>
          <a:prstGeom prst="rect">
            <a:avLst/>
          </a:prstGeom>
          <a:noFill/>
        </p:spPr>
        <p:txBody>
          <a:bodyPr wrap="square" rtlCol="0">
            <a:spAutoFit/>
          </a:bodyPr>
          <a:lstStyle/>
          <a:p>
            <a:r>
              <a:rPr lang="en-US" altLang="zh-CN" sz="3000">
                <a:solidFill>
                  <a:prstClr val="white"/>
                </a:solidFill>
                <a:latin typeface="思源黑体 CN Medium" panose="020B0600000000000000" pitchFamily="34" charset="-122"/>
                <a:ea typeface="思源黑体 CN Medium" panose="020B0600000000000000" pitchFamily="34" charset="-122"/>
                <a:cs typeface="+mn-ea"/>
                <a:sym typeface="+mn-lt"/>
              </a:rPr>
              <a:t>1935</a:t>
            </a:r>
            <a:endParaRPr lang="zh-CN" altLang="en-US" sz="300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sp>
        <p:nvSpPr>
          <p:cNvPr id="40" name="文本框 39"/>
          <p:cNvSpPr txBox="1"/>
          <p:nvPr/>
        </p:nvSpPr>
        <p:spPr>
          <a:xfrm>
            <a:off x="2327093" y="5206096"/>
            <a:ext cx="7537814" cy="615553"/>
          </a:xfrm>
          <a:prstGeom prst="rect">
            <a:avLst/>
          </a:prstGeom>
          <a:noFill/>
        </p:spPr>
        <p:txBody>
          <a:bodyPr wrap="square" rtlCol="0">
            <a:spAutoFit/>
          </a:bodyPr>
          <a:lstStyle/>
          <a:p>
            <a:pPr algn="ctr"/>
            <a:r>
              <a:rPr lang="zh-CN" altLang="en-US" sz="1700">
                <a:solidFill>
                  <a:prstClr val="black"/>
                </a:solidFill>
                <a:latin typeface="思源黑体 CN Medium" panose="020B0600000000000000" pitchFamily="34" charset="-122"/>
                <a:ea typeface="思源黑体 CN Medium" panose="020B0600000000000000" pitchFamily="34" charset="-122"/>
                <a:cs typeface="+mn-ea"/>
                <a:sym typeface="+mn-lt"/>
              </a:rPr>
              <a:t>遵义会议确立以毛泽东在中共中央的领导地位</a:t>
            </a:r>
            <a:r>
              <a:rPr lang="en-US" altLang="zh-CN" sz="17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700">
                <a:solidFill>
                  <a:prstClr val="black"/>
                </a:solidFill>
                <a:latin typeface="思源黑体 CN Medium" panose="020B0600000000000000" pitchFamily="34" charset="-122"/>
                <a:ea typeface="思源黑体 CN Medium" panose="020B0600000000000000" pitchFamily="34" charset="-122"/>
                <a:cs typeface="+mn-ea"/>
                <a:sym typeface="+mn-lt"/>
              </a:rPr>
              <a:t>是中共历史上一个生死攸关的转折点</a:t>
            </a:r>
            <a:r>
              <a:rPr lang="en-US" altLang="zh-CN" sz="17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700">
                <a:solidFill>
                  <a:prstClr val="black"/>
                </a:solidFill>
                <a:latin typeface="思源黑体 CN Medium" panose="020B0600000000000000" pitchFamily="34" charset="-122"/>
                <a:ea typeface="思源黑体 CN Medium" panose="020B0600000000000000" pitchFamily="34" charset="-122"/>
                <a:cs typeface="+mn-ea"/>
                <a:sym typeface="+mn-lt"/>
              </a:rPr>
              <a:t>标志着中国共产党从幼稚走向成熟。</a:t>
            </a:r>
            <a:endParaRPr lang="zh-CN" altLang="en-US" sz="1700">
              <a:solidFill>
                <a:prstClr val="black"/>
              </a:solidFill>
              <a:latin typeface="思源黑体 CN Medium" panose="020B0600000000000000" pitchFamily="34" charset="-122"/>
              <a:ea typeface="思源黑体 CN Medium" panose="020B0600000000000000" pitchFamily="34" charset="-122"/>
              <a:cs typeface="+mn-ea"/>
              <a:sym typeface="+mn-lt"/>
            </a:endParaRPr>
          </a:p>
        </p:txBody>
      </p:sp>
      <p:grpSp>
        <p:nvGrpSpPr>
          <p:cNvPr id="42" name="组合 41"/>
          <p:cNvGrpSpPr/>
          <p:nvPr/>
        </p:nvGrpSpPr>
        <p:grpSpPr>
          <a:xfrm>
            <a:off x="8533463" y="2848611"/>
            <a:ext cx="1335379" cy="1335379"/>
            <a:chOff x="838334" y="265421"/>
            <a:chExt cx="2030146" cy="2030146"/>
          </a:xfrm>
        </p:grpSpPr>
        <p:sp>
          <p:nvSpPr>
            <p:cNvPr id="43" name="椭圆"/>
            <p:cNvSpPr/>
            <p:nvPr/>
          </p:nvSpPr>
          <p:spPr>
            <a:xfrm>
              <a:off x="838334" y="265421"/>
              <a:ext cx="2030146" cy="2030146"/>
            </a:xfrm>
            <a:prstGeom prst="ellipse">
              <a:avLst/>
            </a:prstGeom>
            <a:noFill/>
            <a:ln w="12700" cap="flat" cmpd="sng" algn="ctr">
              <a:solidFill>
                <a:srgbClr val="C00000"/>
              </a:solidFill>
              <a:prstDash val="dash"/>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44" name="椭圆"/>
            <p:cNvSpPr/>
            <p:nvPr/>
          </p:nvSpPr>
          <p:spPr>
            <a:xfrm>
              <a:off x="956181" y="383268"/>
              <a:ext cx="1794450" cy="1794450"/>
            </a:xfrm>
            <a:prstGeom prst="ellipse">
              <a:avLst/>
            </a:prstGeom>
            <a:solidFill>
              <a:srgbClr val="C00000">
                <a:alpha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45" name="文本框 44"/>
          <p:cNvSpPr txBox="1"/>
          <p:nvPr/>
        </p:nvSpPr>
        <p:spPr>
          <a:xfrm>
            <a:off x="8668475" y="3239301"/>
            <a:ext cx="1065354" cy="553998"/>
          </a:xfrm>
          <a:prstGeom prst="rect">
            <a:avLst/>
          </a:prstGeom>
          <a:noFill/>
        </p:spPr>
        <p:txBody>
          <a:bodyPr wrap="square" rtlCol="0">
            <a:spAutoFit/>
          </a:bodyPr>
          <a:lstStyle/>
          <a:p>
            <a:r>
              <a:rPr lang="en-US" altLang="zh-CN" sz="3000">
                <a:solidFill>
                  <a:prstClr val="white"/>
                </a:solidFill>
                <a:latin typeface="思源黑体 CN Medium" panose="020B0600000000000000" pitchFamily="34" charset="-122"/>
                <a:ea typeface="思源黑体 CN Medium" panose="020B0600000000000000" pitchFamily="34" charset="-122"/>
                <a:cs typeface="+mn-ea"/>
                <a:sym typeface="+mn-lt"/>
              </a:rPr>
              <a:t>1992</a:t>
            </a:r>
            <a:endParaRPr lang="zh-CN" altLang="en-US" sz="300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sp>
        <p:nvSpPr>
          <p:cNvPr id="46" name="文本框 45"/>
          <p:cNvSpPr txBox="1"/>
          <p:nvPr/>
        </p:nvSpPr>
        <p:spPr>
          <a:xfrm>
            <a:off x="6973278" y="1717849"/>
            <a:ext cx="4455748" cy="923330"/>
          </a:xfrm>
          <a:prstGeom prst="rect">
            <a:avLst/>
          </a:prstGeom>
          <a:noFill/>
        </p:spPr>
        <p:txBody>
          <a:bodyPr wrap="square" rtlCol="0">
            <a:spAutoFit/>
          </a:bodyPr>
          <a:lstStyle/>
          <a:p>
            <a:pPr algn="ctr"/>
            <a:r>
              <a:rPr lang="zh-CN" altLang="en-US">
                <a:solidFill>
                  <a:prstClr val="black"/>
                </a:solidFill>
                <a:latin typeface="思源黑体 CN Medium" panose="020B0600000000000000" pitchFamily="34" charset="-122"/>
                <a:ea typeface="思源黑体 CN Medium" panose="020B0600000000000000" pitchFamily="34" charset="-122"/>
                <a:cs typeface="+mn-ea"/>
                <a:sym typeface="+mn-lt"/>
              </a:rPr>
              <a:t>南方谈话标志着中国特色社会主义理论体系基本成形。</a:t>
            </a:r>
            <a:r>
              <a:rPr lang="en-US" altLang="zh-CN">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a:solidFill>
                  <a:prstClr val="black"/>
                </a:solidFill>
                <a:latin typeface="思源黑体 CN Medium" panose="020B0600000000000000" pitchFamily="34" charset="-122"/>
                <a:ea typeface="思源黑体 CN Medium" panose="020B0600000000000000" pitchFamily="34" charset="-122"/>
                <a:cs typeface="+mn-ea"/>
                <a:sym typeface="+mn-lt"/>
              </a:rPr>
              <a:t>即邓小平理论，三个代表重要思想和科学发展观等</a:t>
            </a:r>
            <a:r>
              <a:rPr lang="en-US" altLang="zh-CN">
                <a:solidFill>
                  <a:prstClr val="black"/>
                </a:solidFill>
                <a:latin typeface="思源黑体 CN Medium" panose="020B0600000000000000" pitchFamily="34" charset="-122"/>
                <a:ea typeface="思源黑体 CN Medium" panose="020B0600000000000000" pitchFamily="34" charset="-122"/>
                <a:cs typeface="+mn-ea"/>
                <a:sym typeface="+mn-lt"/>
              </a:rPr>
              <a:t>)</a:t>
            </a:r>
            <a:endParaRPr lang="en-US" altLang="zh-CN">
              <a:solidFill>
                <a:prstClr val="black"/>
              </a:solidFill>
              <a:latin typeface="思源黑体 CN Medium" panose="020B0600000000000000" pitchFamily="34" charset="-122"/>
              <a:ea typeface="思源黑体 CN Medium" panose="020B0600000000000000" pitchFamily="34" charset="-122"/>
              <a:cs typeface="+mn-ea"/>
              <a:sym typeface="+mn-lt"/>
            </a:endParaRPr>
          </a:p>
        </p:txBody>
      </p:sp>
      <p:sp>
        <p:nvSpPr>
          <p:cNvPr id="2" name="矩形: 圆角 1"/>
          <p:cNvSpPr/>
          <p:nvPr/>
        </p:nvSpPr>
        <p:spPr>
          <a:xfrm>
            <a:off x="1144116" y="904021"/>
            <a:ext cx="3693468" cy="5172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800" b="1" kern="0">
                <a:solidFill>
                  <a:prstClr val="white"/>
                </a:solidFill>
                <a:latin typeface="思源黑体 CN Medium" panose="020B0600000000000000" pitchFamily="34" charset="-122"/>
                <a:ea typeface="思源黑体 CN Medium" panose="020B0600000000000000" pitchFamily="34" charset="-122"/>
                <a:cs typeface="+mn-ea"/>
                <a:sym typeface="+mn-lt"/>
              </a:rPr>
              <a:t>中国共产党成立</a:t>
            </a:r>
            <a:endParaRPr kumimoji="1" lang="en-US" altLang="zh-CN" sz="2800" b="1" kern="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sp>
        <p:nvSpPr>
          <p:cNvPr id="48" name="矩形: 圆角 47"/>
          <p:cNvSpPr/>
          <p:nvPr/>
        </p:nvSpPr>
        <p:spPr>
          <a:xfrm>
            <a:off x="7354418" y="904021"/>
            <a:ext cx="3693468" cy="517289"/>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zh-CN" altLang="en-US" sz="2800" b="1" kern="0">
                <a:solidFill>
                  <a:prstClr val="white"/>
                </a:solidFill>
                <a:latin typeface="思源黑体 CN Medium" panose="020B0600000000000000" pitchFamily="34" charset="-122"/>
                <a:ea typeface="思源黑体 CN Medium" panose="020B0600000000000000" pitchFamily="34" charset="-122"/>
                <a:cs typeface="+mn-ea"/>
                <a:sym typeface="+mn-lt"/>
              </a:rPr>
              <a:t>邓小平理论成形</a:t>
            </a:r>
            <a:endParaRPr kumimoji="1" lang="en-US" altLang="zh-CN" sz="2800" b="1" kern="0">
              <a:solidFill>
                <a:prstClr val="white"/>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1000"/>
                                        <p:tgtEl>
                                          <p:spTgt spid="30"/>
                                        </p:tgtEl>
                                      </p:cBhvr>
                                    </p:animEffect>
                                  </p:childTnLst>
                                </p:cTn>
                              </p:par>
                              <p:par>
                                <p:cTn id="8" presetID="12" presetClass="entr" presetSubtype="8"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p:tgtEl>
                                          <p:spTgt spid="33"/>
                                        </p:tgtEl>
                                        <p:attrNameLst>
                                          <p:attrName>ppt_x</p:attrName>
                                        </p:attrNameLst>
                                      </p:cBhvr>
                                      <p:tavLst>
                                        <p:tav tm="0">
                                          <p:val>
                                            <p:strVal val="#ppt_x-#ppt_w*1.125000"/>
                                          </p:val>
                                        </p:tav>
                                        <p:tav tm="100000">
                                          <p:val>
                                            <p:strVal val="#ppt_x"/>
                                          </p:val>
                                        </p:tav>
                                      </p:tavLst>
                                    </p:anim>
                                    <p:animEffect transition="in" filter="wipe(right)">
                                      <p:cBhvr>
                                        <p:cTn id="11" dur="500"/>
                                        <p:tgtEl>
                                          <p:spTgt spid="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left)">
                                      <p:cBhvr>
                                        <p:cTn id="15" dur="500"/>
                                        <p:tgtEl>
                                          <p:spTgt spid="34"/>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ircle(in)">
                                      <p:cBhvr>
                                        <p:cTn id="19" dur="1000"/>
                                        <p:tgtEl>
                                          <p:spTgt spid="36"/>
                                        </p:tgtEl>
                                      </p:cBhvr>
                                    </p:animEffect>
                                  </p:childTnLst>
                                </p:cTn>
                              </p:par>
                              <p:par>
                                <p:cTn id="20" presetID="12" presetClass="entr" presetSubtype="8" fill="hold" grpId="0" nodeType="withEffect">
                                  <p:stCondLst>
                                    <p:cond delay="50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p:tgtEl>
                                          <p:spTgt spid="39"/>
                                        </p:tgtEl>
                                        <p:attrNameLst>
                                          <p:attrName>ppt_x</p:attrName>
                                        </p:attrNameLst>
                                      </p:cBhvr>
                                      <p:tavLst>
                                        <p:tav tm="0">
                                          <p:val>
                                            <p:strVal val="#ppt_x-#ppt_w*1.125000"/>
                                          </p:val>
                                        </p:tav>
                                        <p:tav tm="100000">
                                          <p:val>
                                            <p:strVal val="#ppt_x"/>
                                          </p:val>
                                        </p:tav>
                                      </p:tavLst>
                                    </p:anim>
                                    <p:animEffect transition="in" filter="wipe(right)">
                                      <p:cBhvr>
                                        <p:cTn id="23" dur="500"/>
                                        <p:tgtEl>
                                          <p:spTgt spid="3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6" presetClass="entr" presetSubtype="16"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circle(in)">
                                      <p:cBhvr>
                                        <p:cTn id="35" dur="1000"/>
                                        <p:tgtEl>
                                          <p:spTgt spid="42"/>
                                        </p:tgtEl>
                                      </p:cBhvr>
                                    </p:animEffect>
                                  </p:childTnLst>
                                </p:cTn>
                              </p:par>
                              <p:par>
                                <p:cTn id="36" presetID="12" presetClass="entr" presetSubtype="8" fill="hold" grpId="0" nodeType="withEffect">
                                  <p:stCondLst>
                                    <p:cond delay="5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p:tgtEl>
                                          <p:spTgt spid="45"/>
                                        </p:tgtEl>
                                        <p:attrNameLst>
                                          <p:attrName>ppt_x</p:attrName>
                                        </p:attrNameLst>
                                      </p:cBhvr>
                                      <p:tavLst>
                                        <p:tav tm="0">
                                          <p:val>
                                            <p:strVal val="#ppt_x-#ppt_w*1.125000"/>
                                          </p:val>
                                        </p:tav>
                                        <p:tav tm="100000">
                                          <p:val>
                                            <p:strVal val="#ppt_x"/>
                                          </p:val>
                                        </p:tav>
                                      </p:tavLst>
                                    </p:anim>
                                    <p:animEffect transition="in" filter="wipe(right)">
                                      <p:cBhvr>
                                        <p:cTn id="39" dur="500"/>
                                        <p:tgtEl>
                                          <p:spTgt spid="4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9" grpId="0"/>
      <p:bldP spid="40"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bwMode="auto">
          <a:xfrm>
            <a:off x="748731" y="1559737"/>
            <a:ext cx="3156436" cy="3917130"/>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nvGrpSpPr>
          <p:cNvPr id="21" name="组合 41"/>
          <p:cNvGrpSpPr/>
          <p:nvPr/>
        </p:nvGrpSpPr>
        <p:grpSpPr>
          <a:xfrm>
            <a:off x="741557" y="1345181"/>
            <a:ext cx="3186506" cy="753945"/>
            <a:chOff x="1248002" y="1719906"/>
            <a:chExt cx="4145292" cy="879213"/>
          </a:xfrm>
        </p:grpSpPr>
        <p:sp>
          <p:nvSpPr>
            <p:cNvPr id="22" name="Freeform 6"/>
            <p:cNvSpPr/>
            <p:nvPr/>
          </p:nvSpPr>
          <p:spPr bwMode="auto">
            <a:xfrm>
              <a:off x="1248002" y="1719906"/>
              <a:ext cx="4145292" cy="250203"/>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E7E6E6"/>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23" name="Freeform 7"/>
            <p:cNvSpPr/>
            <p:nvPr/>
          </p:nvSpPr>
          <p:spPr bwMode="auto">
            <a:xfrm>
              <a:off x="1516327" y="1719906"/>
              <a:ext cx="3608643"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C00000">
                <a:alpha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24" name="矩形 23"/>
            <p:cNvSpPr/>
            <p:nvPr/>
          </p:nvSpPr>
          <p:spPr>
            <a:xfrm>
              <a:off x="1661469" y="1853864"/>
              <a:ext cx="3339029" cy="538371"/>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rPr>
                <a:t>1919.5—1949.10</a:t>
              </a:r>
              <a:endParaRPr kumimoji="1" lang="en-US" altLang="zh-CN"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25" name="矩形 24"/>
          <p:cNvSpPr/>
          <p:nvPr/>
        </p:nvSpPr>
        <p:spPr bwMode="auto">
          <a:xfrm>
            <a:off x="4501975" y="1560108"/>
            <a:ext cx="3156436" cy="3917130"/>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nvGrpSpPr>
          <p:cNvPr id="26" name="组合 41"/>
          <p:cNvGrpSpPr/>
          <p:nvPr/>
        </p:nvGrpSpPr>
        <p:grpSpPr>
          <a:xfrm>
            <a:off x="4502747" y="1350750"/>
            <a:ext cx="3186506" cy="753945"/>
            <a:chOff x="1258339" y="1725968"/>
            <a:chExt cx="4145292" cy="879213"/>
          </a:xfrm>
        </p:grpSpPr>
        <p:sp>
          <p:nvSpPr>
            <p:cNvPr id="27" name="Freeform 6"/>
            <p:cNvSpPr/>
            <p:nvPr/>
          </p:nvSpPr>
          <p:spPr bwMode="auto">
            <a:xfrm>
              <a:off x="1258339" y="1728176"/>
              <a:ext cx="4145292" cy="25020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E7E6E6"/>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28" name="Freeform 7"/>
            <p:cNvSpPr/>
            <p:nvPr/>
          </p:nvSpPr>
          <p:spPr bwMode="auto">
            <a:xfrm>
              <a:off x="1540031" y="1725968"/>
              <a:ext cx="3608643"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C00000">
                <a:alpha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29" name="矩形 28"/>
            <p:cNvSpPr/>
            <p:nvPr/>
          </p:nvSpPr>
          <p:spPr>
            <a:xfrm>
              <a:off x="1547819" y="1853864"/>
              <a:ext cx="3566331" cy="538371"/>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rPr>
                <a:t>1949.10—1978.12</a:t>
              </a:r>
              <a:endParaRPr kumimoji="1" lang="en-US" altLang="zh-CN"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41" name="矩形 40"/>
          <p:cNvSpPr/>
          <p:nvPr/>
        </p:nvSpPr>
        <p:spPr bwMode="auto">
          <a:xfrm>
            <a:off x="8214962" y="1543931"/>
            <a:ext cx="3156436" cy="3917130"/>
          </a:xfrm>
          <a:prstGeom prst="rect">
            <a:avLst/>
          </a:prstGeom>
          <a:noFill/>
          <a:ln>
            <a:solidFill>
              <a:sysClr val="windowText" lastClr="000000">
                <a:lumMod val="65000"/>
                <a:lumOff val="35000"/>
              </a:sys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nvGrpSpPr>
          <p:cNvPr id="47" name="组合 41"/>
          <p:cNvGrpSpPr/>
          <p:nvPr/>
        </p:nvGrpSpPr>
        <p:grpSpPr>
          <a:xfrm>
            <a:off x="8215734" y="1334573"/>
            <a:ext cx="3186506" cy="753945"/>
            <a:chOff x="1258339" y="1725968"/>
            <a:chExt cx="4145292" cy="879213"/>
          </a:xfrm>
        </p:grpSpPr>
        <p:sp>
          <p:nvSpPr>
            <p:cNvPr id="49" name="Freeform 6"/>
            <p:cNvSpPr/>
            <p:nvPr/>
          </p:nvSpPr>
          <p:spPr bwMode="auto">
            <a:xfrm>
              <a:off x="1258339" y="1728176"/>
              <a:ext cx="4145292" cy="25020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E7E6E6"/>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50" name="Freeform 7"/>
            <p:cNvSpPr/>
            <p:nvPr/>
          </p:nvSpPr>
          <p:spPr bwMode="auto">
            <a:xfrm>
              <a:off x="1540031" y="1725968"/>
              <a:ext cx="3608643" cy="87921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C00000">
                <a:alpha val="95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prstClr val="black"/>
                </a:solidFill>
                <a:effectLst/>
                <a:uLnTx/>
                <a:uFillTx/>
                <a:latin typeface="思源黑体 CN Medium" panose="020B0600000000000000" pitchFamily="34" charset="-122"/>
                <a:ea typeface="思源黑体 CN Medium" panose="020B0600000000000000" pitchFamily="34" charset="-122"/>
                <a:cs typeface="+mn-ea"/>
                <a:sym typeface="+mn-lt"/>
              </a:endParaRPr>
            </a:p>
          </p:txBody>
        </p:sp>
        <p:sp>
          <p:nvSpPr>
            <p:cNvPr id="51" name="矩形 50"/>
            <p:cNvSpPr/>
            <p:nvPr/>
          </p:nvSpPr>
          <p:spPr>
            <a:xfrm>
              <a:off x="1708391" y="1853864"/>
              <a:ext cx="3245191" cy="538371"/>
            </a:xfrm>
            <a:prstGeom prst="rect">
              <a:avLst/>
            </a:prstGeom>
          </p:spPr>
          <p:txBody>
            <a:bodyPr wrap="none">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1" lang="en-US" altLang="zh-CN"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rPr>
                <a:t>1978.12——</a:t>
              </a:r>
              <a:r>
                <a:rPr kumimoji="1" lang="zh-CN" altLang="en-US"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rPr>
                <a:t>至今</a:t>
              </a:r>
              <a:endParaRPr kumimoji="1" lang="zh-CN" altLang="en-US" sz="2400" b="0" i="0" u="none" strike="noStrike" kern="0" cap="none" spc="0" normalizeH="0" baseline="0" noProof="0">
                <a:ln>
                  <a:noFill/>
                </a:ln>
                <a:solidFill>
                  <a:prstClr val="white"/>
                </a:solidFill>
                <a:effectLst/>
                <a:uLnTx/>
                <a:uFillTx/>
                <a:latin typeface="思源黑体 CN Medium" panose="020B0600000000000000" pitchFamily="34" charset="-122"/>
                <a:ea typeface="思源黑体 CN Medium" panose="020B0600000000000000" pitchFamily="34" charset="-122"/>
                <a:cs typeface="+mn-ea"/>
                <a:sym typeface="+mn-lt"/>
              </a:endParaRPr>
            </a:p>
          </p:txBody>
        </p:sp>
      </p:grpSp>
      <p:sp>
        <p:nvSpPr>
          <p:cNvPr id="52" name="文本框 51"/>
          <p:cNvSpPr txBox="1"/>
          <p:nvPr/>
        </p:nvSpPr>
        <p:spPr>
          <a:xfrm>
            <a:off x="841479" y="2165799"/>
            <a:ext cx="3002551" cy="3266920"/>
          </a:xfrm>
          <a:prstGeom prst="rect">
            <a:avLst/>
          </a:prstGeom>
          <a:noFill/>
        </p:spPr>
        <p:txBody>
          <a:bodyPr wrap="square" rtlCol="0">
            <a:spAutoFit/>
          </a:bodyPr>
          <a:lstStyle/>
          <a:p>
            <a:pPr algn="ctr">
              <a:lnSpc>
                <a:spcPct val="130000"/>
              </a:lnSpc>
            </a:pP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历史选择了中国共产党，这不是一句空话。</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1840</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年鸦片战争后</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中国尝试过许多救亡图存之路，从太平天国、戊戌变法到辛亥革命</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从旧式农民起义到资产阶级改良运动</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最后都走不通，只有中国共产党领导的革命事业成功了。说明中国共产党代表了人民的意愿和心声，顺应了历史的规律。</a:t>
            </a:r>
            <a:endPar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endParaRPr>
          </a:p>
        </p:txBody>
      </p:sp>
      <p:sp>
        <p:nvSpPr>
          <p:cNvPr id="53" name="文本框 52"/>
          <p:cNvSpPr txBox="1"/>
          <p:nvPr/>
        </p:nvSpPr>
        <p:spPr>
          <a:xfrm>
            <a:off x="4578917" y="2165799"/>
            <a:ext cx="3002551" cy="3266920"/>
          </a:xfrm>
          <a:prstGeom prst="rect">
            <a:avLst/>
          </a:prstGeom>
          <a:noFill/>
        </p:spPr>
        <p:txBody>
          <a:bodyPr wrap="square" rtlCol="0">
            <a:spAutoFit/>
          </a:bodyPr>
          <a:lstStyle/>
          <a:p>
            <a:pPr algn="ctr">
              <a:lnSpc>
                <a:spcPct val="130000"/>
              </a:lnSpc>
            </a:pP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旧中国留下了一个经济凋敝、百废待兴的烂摊子。中国共产党顶住各种压力</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领导中国人民，自力更生</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艰苦奋斗</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使中国从一个落后的农业国发展成具备独立、完整的工业体系的国家。这说明尽管社会主义道路是前无古人</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充满着探索和艰辛，中国共产党有能力带领中国人民建设好新中国。</a:t>
            </a:r>
            <a:endPar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endParaRPr>
          </a:p>
        </p:txBody>
      </p:sp>
      <p:sp>
        <p:nvSpPr>
          <p:cNvPr id="54" name="文本框 53"/>
          <p:cNvSpPr txBox="1"/>
          <p:nvPr/>
        </p:nvSpPr>
        <p:spPr>
          <a:xfrm>
            <a:off x="8291904" y="2165799"/>
            <a:ext cx="3002551" cy="3266920"/>
          </a:xfrm>
          <a:prstGeom prst="rect">
            <a:avLst/>
          </a:prstGeom>
          <a:noFill/>
        </p:spPr>
        <p:txBody>
          <a:bodyPr wrap="square" rtlCol="0">
            <a:spAutoFit/>
          </a:bodyPr>
          <a:lstStyle/>
          <a:p>
            <a:pPr algn="ctr">
              <a:lnSpc>
                <a:spcPct val="130000"/>
              </a:lnSpc>
            </a:pP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 中国要发展、生活要小康</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就要回答好什么是社会主义</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怎样建设社会主义的问题。</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2017</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年 </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我国经济总量超过</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82.7</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万亿元人民币</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排名世界第二</a:t>
            </a:r>
            <a:r>
              <a:rPr lang="en-US" altLang="zh-CN" sz="1600">
                <a:solidFill>
                  <a:prstClr val="black"/>
                </a:solidFill>
                <a:latin typeface="思源黑体 CN Medium" panose="020B0600000000000000" pitchFamily="34" charset="-122"/>
                <a:ea typeface="思源黑体 CN Medium" panose="020B0600000000000000" pitchFamily="34" charset="-122"/>
                <a:cs typeface="+mn-ea"/>
                <a:sym typeface="+mn-lt"/>
              </a:rPr>
              <a:t>,</a:t>
            </a:r>
            <a:r>
              <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rPr>
              <a:t>人民生活实现了从贫困到温饱再到总体小康的跨越。中国共产党成功开创了中国特色社会主义的伟大道路，从理论和实践上解决和回答了这个重大课题。</a:t>
            </a:r>
            <a:endParaRPr lang="zh-CN" altLang="en-US" sz="1600">
              <a:solidFill>
                <a:prstClr val="black"/>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anim calcmode="lin" valueType="num">
                                      <p:cBhvr>
                                        <p:cTn id="16" dur="500" fill="hold"/>
                                        <p:tgtEl>
                                          <p:spTgt spid="52"/>
                                        </p:tgtEl>
                                        <p:attrNameLst>
                                          <p:attrName>ppt_x</p:attrName>
                                        </p:attrNameLst>
                                      </p:cBhvr>
                                      <p:tavLst>
                                        <p:tav tm="0">
                                          <p:val>
                                            <p:strVal val="#ppt_x"/>
                                          </p:val>
                                        </p:tav>
                                        <p:tav tm="100000">
                                          <p:val>
                                            <p:strVal val="#ppt_x"/>
                                          </p:val>
                                        </p:tav>
                                      </p:tavLst>
                                    </p:anim>
                                    <p:anim calcmode="lin" valueType="num">
                                      <p:cBhvr>
                                        <p:cTn id="17" dur="500" fill="hold"/>
                                        <p:tgtEl>
                                          <p:spTgt spid="5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outVertical)">
                                      <p:cBhvr>
                                        <p:cTn id="21" dur="500"/>
                                        <p:tgtEl>
                                          <p:spTgt spid="2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anim calcmode="lin" valueType="num">
                                      <p:cBhvr>
                                        <p:cTn id="30" dur="500" fill="hold"/>
                                        <p:tgtEl>
                                          <p:spTgt spid="53"/>
                                        </p:tgtEl>
                                        <p:attrNameLst>
                                          <p:attrName>ppt_x</p:attrName>
                                        </p:attrNameLst>
                                      </p:cBhvr>
                                      <p:tavLst>
                                        <p:tav tm="0">
                                          <p:val>
                                            <p:strVal val="#ppt_x"/>
                                          </p:val>
                                        </p:tav>
                                        <p:tav tm="100000">
                                          <p:val>
                                            <p:strVal val="#ppt_x"/>
                                          </p:val>
                                        </p:tav>
                                      </p:tavLst>
                                    </p:anim>
                                    <p:anim calcmode="lin" valueType="num">
                                      <p:cBhvr>
                                        <p:cTn id="31" dur="500" fill="hold"/>
                                        <p:tgtEl>
                                          <p:spTgt spid="5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barn(outVertical)">
                                      <p:cBhvr>
                                        <p:cTn id="35" dur="500"/>
                                        <p:tgtEl>
                                          <p:spTgt spid="47"/>
                                        </p:tgtEl>
                                      </p:cBhvr>
                                    </p:animEffect>
                                  </p:childTnLst>
                                </p:cTn>
                              </p:par>
                            </p:childTnLst>
                          </p:cTn>
                        </p:par>
                        <p:par>
                          <p:cTn id="36" fill="hold">
                            <p:stCondLst>
                              <p:cond delay="3500"/>
                            </p:stCondLst>
                            <p:childTnLst>
                              <p:par>
                                <p:cTn id="37" presetID="14" presetClass="entr" presetSubtype="1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randombar(horizontal)">
                                      <p:cBhvr>
                                        <p:cTn id="39" dur="500"/>
                                        <p:tgtEl>
                                          <p:spTgt spid="41"/>
                                        </p:tgtEl>
                                      </p:cBhvr>
                                    </p:animEffect>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anim calcmode="lin" valueType="num">
                                      <p:cBhvr>
                                        <p:cTn id="44" dur="500" fill="hold"/>
                                        <p:tgtEl>
                                          <p:spTgt spid="54"/>
                                        </p:tgtEl>
                                        <p:attrNameLst>
                                          <p:attrName>ppt_x</p:attrName>
                                        </p:attrNameLst>
                                      </p:cBhvr>
                                      <p:tavLst>
                                        <p:tav tm="0">
                                          <p:val>
                                            <p:strVal val="#ppt_x"/>
                                          </p:val>
                                        </p:tav>
                                        <p:tav tm="100000">
                                          <p:val>
                                            <p:strVal val="#ppt_x"/>
                                          </p:val>
                                        </p:tav>
                                      </p:tavLst>
                                    </p:anim>
                                    <p:anim calcmode="lin" valueType="num">
                                      <p:cBhvr>
                                        <p:cTn id="45" dur="5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41"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20097" y="2759244"/>
            <a:ext cx="10151806" cy="1015663"/>
          </a:xfrm>
          <a:prstGeom prst="rect">
            <a:avLst/>
          </a:prstGeom>
          <a:noFill/>
        </p:spPr>
        <p:txBody>
          <a:bodyPr wrap="square" rtlCol="0">
            <a:spAutoFit/>
          </a:bodyPr>
          <a:lstStyle>
            <a:defPPr>
              <a:defRPr lang="zh-CN"/>
            </a:defPPr>
            <a:lvl1pPr algn="ctr">
              <a:defRPr sz="6200" b="1">
                <a:solidFill>
                  <a:schemeClr val="bg1"/>
                </a:solidFill>
                <a:latin typeface="思源黑体 CN Heavy" panose="020B0A00000000000000" pitchFamily="34" charset="-122"/>
                <a:ea typeface="思源黑体 CN Heavy" panose="020B0A00000000000000" pitchFamily="34" charset="-122"/>
              </a:defRPr>
            </a:lvl1pPr>
          </a:lstStyle>
          <a:p>
            <a:r>
              <a:rPr lang="zh-CN" altLang="en-US" sz="6000">
                <a:solidFill>
                  <a:schemeClr val="accent4">
                    <a:lumMod val="40000"/>
                    <a:lumOff val="60000"/>
                  </a:schemeClr>
                </a:solidFill>
                <a:cs typeface="+mn-ea"/>
                <a:sym typeface="+mn-lt"/>
              </a:rPr>
              <a:t>党的历史给我们的三大启示</a:t>
            </a:r>
            <a:endParaRPr lang="zh-CN" altLang="en-US" sz="6000">
              <a:solidFill>
                <a:schemeClr val="accent4">
                  <a:lumMod val="40000"/>
                  <a:lumOff val="60000"/>
                </a:schemeClr>
              </a:solidFill>
              <a:cs typeface="+mn-ea"/>
              <a:sym typeface="+mn-lt"/>
            </a:endParaRPr>
          </a:p>
        </p:txBody>
      </p:sp>
      <p:sp>
        <p:nvSpPr>
          <p:cNvPr id="3" name="1"/>
          <p:cNvSpPr txBox="1"/>
          <p:nvPr/>
        </p:nvSpPr>
        <p:spPr>
          <a:xfrm>
            <a:off x="3827154" y="1650848"/>
            <a:ext cx="4537693" cy="923330"/>
          </a:xfrm>
          <a:prstGeom prst="rect">
            <a:avLst/>
          </a:prstGeom>
          <a:noFill/>
        </p:spPr>
        <p:txBody>
          <a:bodyPr wrap="square" rtlCol="0">
            <a:spAutoFit/>
          </a:bodyPr>
          <a:lstStyle/>
          <a:p>
            <a:pPr algn="ctr"/>
            <a:r>
              <a:rPr lang="zh-CN" altLang="en-US"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rPr>
              <a:t>第二部分</a:t>
            </a:r>
            <a:endParaRPr lang="zh-CN" altLang="zh-CN" sz="5400" b="1">
              <a:solidFill>
                <a:schemeClr val="accent4">
                  <a:lumMod val="40000"/>
                  <a:lumOff val="60000"/>
                </a:schemeClr>
              </a:solidFill>
              <a:latin typeface="思源黑体 CN Medium" panose="020B0600000000000000" pitchFamily="34" charset="-122"/>
              <a:ea typeface="思源黑体 CN Medium" panose="020B0600000000000000" pitchFamily="34" charset="-122"/>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AS_OS" val="Unix 3.10 unknown"/>
  <p:tag name="AS_RELEASE_DATE" val="2020.11.30"/>
  <p:tag name="AS_TITLE" val="Aspose.Slides for Java"/>
  <p:tag name="AS_VERSION" val="20.11"/>
  <p:tag name="ISPRING_PRESENTATION_TITLE" val="PowerPoint 演示文稿"/>
</p:tagLst>
</file>

<file path=ppt/tags/tag2.xml><?xml version="1.0" encoding="utf-8"?>
<p:tagLst xmlns:p="http://schemas.openxmlformats.org/presentationml/2006/main">
  <p:tag name="PA" val="v5.2.9"/>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PA" val="v5.2.8"/>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2560</Words>
  <Application>WPS 演示</Application>
  <PresentationFormat/>
  <Paragraphs>220</Paragraphs>
  <Slides>24</Slides>
  <Notes>24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Arial</vt:lpstr>
      <vt:lpstr>宋体</vt:lpstr>
      <vt:lpstr>Wingdings</vt:lpstr>
      <vt:lpstr>思源黑体 CN Heavy</vt:lpstr>
      <vt:lpstr>黑体</vt:lpstr>
      <vt:lpstr>思源黑体 CN Medium</vt:lpstr>
      <vt:lpstr>思源黑体 CN Bold</vt:lpstr>
      <vt:lpstr>明兰_UI_TC</vt:lpstr>
      <vt:lpstr>思源黑体 CN Light</vt:lpstr>
      <vt:lpstr>微软雅黑</vt:lpstr>
      <vt:lpstr>Calibri</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5</cp:revision>
  <cp:lastPrinted>2021-03-20T09:20:00Z</cp:lastPrinted>
  <dcterms:created xsi:type="dcterms:W3CDTF">2021-03-20T09:20:00Z</dcterms:created>
  <dcterms:modified xsi:type="dcterms:W3CDTF">2021-04-02T07:33:16Z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AD2298DECC134038AEA498AE1E31F91F</vt:lpwstr>
  </property>
  <property fmtid="{D5CDD505-2E9C-101B-9397-08002B2CF9AE}" pid="7" name="KSOProductBuildVer">
    <vt:lpwstr>2052-11.1.0.10314</vt:lpwstr>
  </property>
</Properties>
</file>