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79" r:id="rId6"/>
    <p:sldId id="262" r:id="rId7"/>
    <p:sldId id="264" r:id="rId8"/>
    <p:sldId id="265" r:id="rId9"/>
    <p:sldId id="266" r:id="rId10"/>
    <p:sldId id="280" r:id="rId11"/>
    <p:sldId id="267" r:id="rId12"/>
    <p:sldId id="281" r:id="rId13"/>
    <p:sldId id="282" r:id="rId14"/>
    <p:sldId id="283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33FE888-626D-4409-BF65-D2F12000E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12"/>
            <a:ext cx="9170333" cy="68571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A0F3921-6FD2-4920-8876-DD4E2CD46BA3}"/>
              </a:ext>
            </a:extLst>
          </p:cNvPr>
          <p:cNvSpPr/>
          <p:nvPr userDrawn="1"/>
        </p:nvSpPr>
        <p:spPr>
          <a:xfrm>
            <a:off x="0" y="411"/>
            <a:ext cx="917033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>
            <a:extLst>
              <a:ext uri="{FF2B5EF4-FFF2-40B4-BE49-F238E27FC236}">
                <a16:creationId xmlns="" xmlns:a16="http://schemas.microsoft.com/office/drawing/2014/main" id="{3CA0A0FB-CB1D-476F-8A99-18B130BC1220}"/>
              </a:ext>
            </a:extLst>
          </p:cNvPr>
          <p:cNvGrpSpPr/>
          <p:nvPr userDrawn="1"/>
        </p:nvGrpSpPr>
        <p:grpSpPr>
          <a:xfrm>
            <a:off x="444042" y="628859"/>
            <a:ext cx="8682990" cy="576580"/>
            <a:chOff x="567" y="496"/>
            <a:chExt cx="18232" cy="908"/>
          </a:xfrm>
        </p:grpSpPr>
        <p:pic>
          <p:nvPicPr>
            <p:cNvPr id="10" name="图片 9">
              <a:extLst>
                <a:ext uri="{FF2B5EF4-FFF2-40B4-BE49-F238E27FC236}">
                  <a16:creationId xmlns="" xmlns:a16="http://schemas.microsoft.com/office/drawing/2014/main" id="{468A6F6B-2521-491A-B274-6DE4B69533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17279" y="496"/>
              <a:ext cx="1521" cy="909"/>
            </a:xfrm>
            <a:prstGeom prst="rect">
              <a:avLst/>
            </a:prstGeom>
          </p:spPr>
        </p:pic>
        <p:cxnSp>
          <p:nvCxnSpPr>
            <p:cNvPr id="11" name="直线连接符 5">
              <a:extLst>
                <a:ext uri="{FF2B5EF4-FFF2-40B4-BE49-F238E27FC236}">
                  <a16:creationId xmlns="" xmlns:a16="http://schemas.microsoft.com/office/drawing/2014/main" id="{33641A77-B0A4-4EC6-B8A9-F7921810A6E7}"/>
                </a:ext>
              </a:extLst>
            </p:cNvPr>
            <p:cNvCxnSpPr/>
            <p:nvPr userDrawn="1"/>
          </p:nvCxnSpPr>
          <p:spPr>
            <a:xfrm flipH="1">
              <a:off x="567" y="991"/>
              <a:ext cx="16477" cy="0"/>
            </a:xfrm>
            <a:prstGeom prst="line">
              <a:avLst/>
            </a:prstGeom>
            <a:ln w="19050">
              <a:solidFill>
                <a:srgbClr val="3E95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F74566-3464-4EC9-B8BC-FB97A65CFE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88" y="265953"/>
            <a:ext cx="555470" cy="7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382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33FE888-626D-4409-BF65-D2F12000E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12"/>
            <a:ext cx="9170333" cy="68571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A0F3921-6FD2-4920-8876-DD4E2CD46BA3}"/>
              </a:ext>
            </a:extLst>
          </p:cNvPr>
          <p:cNvSpPr/>
          <p:nvPr userDrawn="1"/>
        </p:nvSpPr>
        <p:spPr>
          <a:xfrm>
            <a:off x="0" y="411"/>
            <a:ext cx="917033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>
            <a:extLst>
              <a:ext uri="{FF2B5EF4-FFF2-40B4-BE49-F238E27FC236}">
                <a16:creationId xmlns="" xmlns:a16="http://schemas.microsoft.com/office/drawing/2014/main" id="{3CA0A0FB-CB1D-476F-8A99-18B130BC1220}"/>
              </a:ext>
            </a:extLst>
          </p:cNvPr>
          <p:cNvGrpSpPr/>
          <p:nvPr userDrawn="1"/>
        </p:nvGrpSpPr>
        <p:grpSpPr>
          <a:xfrm>
            <a:off x="444042" y="628859"/>
            <a:ext cx="8682990" cy="576580"/>
            <a:chOff x="567" y="496"/>
            <a:chExt cx="18232" cy="908"/>
          </a:xfrm>
        </p:grpSpPr>
        <p:pic>
          <p:nvPicPr>
            <p:cNvPr id="10" name="图片 9">
              <a:extLst>
                <a:ext uri="{FF2B5EF4-FFF2-40B4-BE49-F238E27FC236}">
                  <a16:creationId xmlns="" xmlns:a16="http://schemas.microsoft.com/office/drawing/2014/main" id="{468A6F6B-2521-491A-B274-6DE4B69533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17279" y="496"/>
              <a:ext cx="1521" cy="909"/>
            </a:xfrm>
            <a:prstGeom prst="rect">
              <a:avLst/>
            </a:prstGeom>
          </p:spPr>
        </p:pic>
        <p:cxnSp>
          <p:nvCxnSpPr>
            <p:cNvPr id="11" name="直线连接符 5">
              <a:extLst>
                <a:ext uri="{FF2B5EF4-FFF2-40B4-BE49-F238E27FC236}">
                  <a16:creationId xmlns="" xmlns:a16="http://schemas.microsoft.com/office/drawing/2014/main" id="{33641A77-B0A4-4EC6-B8A9-F7921810A6E7}"/>
                </a:ext>
              </a:extLst>
            </p:cNvPr>
            <p:cNvCxnSpPr/>
            <p:nvPr userDrawn="1"/>
          </p:nvCxnSpPr>
          <p:spPr>
            <a:xfrm flipH="1">
              <a:off x="567" y="991"/>
              <a:ext cx="16477" cy="0"/>
            </a:xfrm>
            <a:prstGeom prst="line">
              <a:avLst/>
            </a:prstGeom>
            <a:ln w="19050">
              <a:solidFill>
                <a:srgbClr val="3E95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F74566-3464-4EC9-B8BC-FB97A65CFE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88" y="265953"/>
            <a:ext cx="555470" cy="7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382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33FE888-626D-4409-BF65-D2F12000E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12"/>
            <a:ext cx="9170333" cy="68571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A0F3921-6FD2-4920-8876-DD4E2CD46BA3}"/>
              </a:ext>
            </a:extLst>
          </p:cNvPr>
          <p:cNvSpPr/>
          <p:nvPr userDrawn="1"/>
        </p:nvSpPr>
        <p:spPr>
          <a:xfrm>
            <a:off x="0" y="411"/>
            <a:ext cx="917033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>
            <a:extLst>
              <a:ext uri="{FF2B5EF4-FFF2-40B4-BE49-F238E27FC236}">
                <a16:creationId xmlns="" xmlns:a16="http://schemas.microsoft.com/office/drawing/2014/main" id="{3CA0A0FB-CB1D-476F-8A99-18B130BC1220}"/>
              </a:ext>
            </a:extLst>
          </p:cNvPr>
          <p:cNvGrpSpPr/>
          <p:nvPr userDrawn="1"/>
        </p:nvGrpSpPr>
        <p:grpSpPr>
          <a:xfrm>
            <a:off x="444042" y="628859"/>
            <a:ext cx="8682990" cy="576580"/>
            <a:chOff x="567" y="496"/>
            <a:chExt cx="18232" cy="908"/>
          </a:xfrm>
        </p:grpSpPr>
        <p:pic>
          <p:nvPicPr>
            <p:cNvPr id="10" name="图片 9">
              <a:extLst>
                <a:ext uri="{FF2B5EF4-FFF2-40B4-BE49-F238E27FC236}">
                  <a16:creationId xmlns="" xmlns:a16="http://schemas.microsoft.com/office/drawing/2014/main" id="{468A6F6B-2521-491A-B274-6DE4B69533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17279" y="496"/>
              <a:ext cx="1521" cy="909"/>
            </a:xfrm>
            <a:prstGeom prst="rect">
              <a:avLst/>
            </a:prstGeom>
          </p:spPr>
        </p:pic>
        <p:cxnSp>
          <p:nvCxnSpPr>
            <p:cNvPr id="11" name="直线连接符 5">
              <a:extLst>
                <a:ext uri="{FF2B5EF4-FFF2-40B4-BE49-F238E27FC236}">
                  <a16:creationId xmlns="" xmlns:a16="http://schemas.microsoft.com/office/drawing/2014/main" id="{33641A77-B0A4-4EC6-B8A9-F7921810A6E7}"/>
                </a:ext>
              </a:extLst>
            </p:cNvPr>
            <p:cNvCxnSpPr/>
            <p:nvPr userDrawn="1"/>
          </p:nvCxnSpPr>
          <p:spPr>
            <a:xfrm flipH="1">
              <a:off x="567" y="991"/>
              <a:ext cx="16477" cy="0"/>
            </a:xfrm>
            <a:prstGeom prst="line">
              <a:avLst/>
            </a:prstGeom>
            <a:ln w="19050">
              <a:solidFill>
                <a:srgbClr val="3E95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F74566-3464-4EC9-B8BC-FB97A65CFE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88" y="265953"/>
            <a:ext cx="555470" cy="7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382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33FE888-626D-4409-BF65-D2F12000E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12"/>
            <a:ext cx="9170333" cy="68571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A0F3921-6FD2-4920-8876-DD4E2CD46BA3}"/>
              </a:ext>
            </a:extLst>
          </p:cNvPr>
          <p:cNvSpPr/>
          <p:nvPr userDrawn="1"/>
        </p:nvSpPr>
        <p:spPr>
          <a:xfrm>
            <a:off x="0" y="411"/>
            <a:ext cx="917033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>
            <a:extLst>
              <a:ext uri="{FF2B5EF4-FFF2-40B4-BE49-F238E27FC236}">
                <a16:creationId xmlns="" xmlns:a16="http://schemas.microsoft.com/office/drawing/2014/main" id="{3CA0A0FB-CB1D-476F-8A99-18B130BC1220}"/>
              </a:ext>
            </a:extLst>
          </p:cNvPr>
          <p:cNvGrpSpPr/>
          <p:nvPr userDrawn="1"/>
        </p:nvGrpSpPr>
        <p:grpSpPr>
          <a:xfrm>
            <a:off x="444042" y="628859"/>
            <a:ext cx="8682990" cy="576580"/>
            <a:chOff x="567" y="496"/>
            <a:chExt cx="18232" cy="908"/>
          </a:xfrm>
        </p:grpSpPr>
        <p:pic>
          <p:nvPicPr>
            <p:cNvPr id="10" name="图片 9">
              <a:extLst>
                <a:ext uri="{FF2B5EF4-FFF2-40B4-BE49-F238E27FC236}">
                  <a16:creationId xmlns="" xmlns:a16="http://schemas.microsoft.com/office/drawing/2014/main" id="{468A6F6B-2521-491A-B274-6DE4B69533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17279" y="496"/>
              <a:ext cx="1521" cy="909"/>
            </a:xfrm>
            <a:prstGeom prst="rect">
              <a:avLst/>
            </a:prstGeom>
          </p:spPr>
        </p:pic>
        <p:cxnSp>
          <p:nvCxnSpPr>
            <p:cNvPr id="11" name="直线连接符 5">
              <a:extLst>
                <a:ext uri="{FF2B5EF4-FFF2-40B4-BE49-F238E27FC236}">
                  <a16:creationId xmlns="" xmlns:a16="http://schemas.microsoft.com/office/drawing/2014/main" id="{33641A77-B0A4-4EC6-B8A9-F7921810A6E7}"/>
                </a:ext>
              </a:extLst>
            </p:cNvPr>
            <p:cNvCxnSpPr/>
            <p:nvPr userDrawn="1"/>
          </p:nvCxnSpPr>
          <p:spPr>
            <a:xfrm flipH="1">
              <a:off x="567" y="991"/>
              <a:ext cx="16477" cy="0"/>
            </a:xfrm>
            <a:prstGeom prst="line">
              <a:avLst/>
            </a:prstGeom>
            <a:ln w="19050">
              <a:solidFill>
                <a:srgbClr val="3E95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F74566-3464-4EC9-B8BC-FB97A65CFE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88" y="265953"/>
            <a:ext cx="555470" cy="7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382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33FE888-626D-4409-BF65-D2F12000E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12"/>
            <a:ext cx="9170333" cy="68571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A0F3921-6FD2-4920-8876-DD4E2CD46BA3}"/>
              </a:ext>
            </a:extLst>
          </p:cNvPr>
          <p:cNvSpPr/>
          <p:nvPr userDrawn="1"/>
        </p:nvSpPr>
        <p:spPr>
          <a:xfrm>
            <a:off x="0" y="411"/>
            <a:ext cx="917033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>
            <a:extLst>
              <a:ext uri="{FF2B5EF4-FFF2-40B4-BE49-F238E27FC236}">
                <a16:creationId xmlns="" xmlns:a16="http://schemas.microsoft.com/office/drawing/2014/main" id="{3CA0A0FB-CB1D-476F-8A99-18B130BC1220}"/>
              </a:ext>
            </a:extLst>
          </p:cNvPr>
          <p:cNvGrpSpPr/>
          <p:nvPr userDrawn="1"/>
        </p:nvGrpSpPr>
        <p:grpSpPr>
          <a:xfrm>
            <a:off x="444042" y="628859"/>
            <a:ext cx="8682990" cy="576580"/>
            <a:chOff x="567" y="496"/>
            <a:chExt cx="18232" cy="908"/>
          </a:xfrm>
        </p:grpSpPr>
        <p:pic>
          <p:nvPicPr>
            <p:cNvPr id="10" name="图片 9">
              <a:extLst>
                <a:ext uri="{FF2B5EF4-FFF2-40B4-BE49-F238E27FC236}">
                  <a16:creationId xmlns="" xmlns:a16="http://schemas.microsoft.com/office/drawing/2014/main" id="{468A6F6B-2521-491A-B274-6DE4B69533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17279" y="496"/>
              <a:ext cx="1521" cy="909"/>
            </a:xfrm>
            <a:prstGeom prst="rect">
              <a:avLst/>
            </a:prstGeom>
          </p:spPr>
        </p:pic>
        <p:cxnSp>
          <p:nvCxnSpPr>
            <p:cNvPr id="11" name="直线连接符 5">
              <a:extLst>
                <a:ext uri="{FF2B5EF4-FFF2-40B4-BE49-F238E27FC236}">
                  <a16:creationId xmlns="" xmlns:a16="http://schemas.microsoft.com/office/drawing/2014/main" id="{33641A77-B0A4-4EC6-B8A9-F7921810A6E7}"/>
                </a:ext>
              </a:extLst>
            </p:cNvPr>
            <p:cNvCxnSpPr/>
            <p:nvPr userDrawn="1"/>
          </p:nvCxnSpPr>
          <p:spPr>
            <a:xfrm flipH="1">
              <a:off x="567" y="991"/>
              <a:ext cx="16477" cy="0"/>
            </a:xfrm>
            <a:prstGeom prst="line">
              <a:avLst/>
            </a:prstGeom>
            <a:ln w="19050">
              <a:solidFill>
                <a:srgbClr val="3E95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F74566-3464-4EC9-B8BC-FB97A65CFE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88" y="265953"/>
            <a:ext cx="555470" cy="7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382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33FE888-626D-4409-BF65-D2F12000E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12"/>
            <a:ext cx="9170333" cy="68571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A0F3921-6FD2-4920-8876-DD4E2CD46BA3}"/>
              </a:ext>
            </a:extLst>
          </p:cNvPr>
          <p:cNvSpPr/>
          <p:nvPr userDrawn="1"/>
        </p:nvSpPr>
        <p:spPr>
          <a:xfrm>
            <a:off x="0" y="411"/>
            <a:ext cx="917033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>
            <a:extLst>
              <a:ext uri="{FF2B5EF4-FFF2-40B4-BE49-F238E27FC236}">
                <a16:creationId xmlns="" xmlns:a16="http://schemas.microsoft.com/office/drawing/2014/main" id="{3CA0A0FB-CB1D-476F-8A99-18B130BC1220}"/>
              </a:ext>
            </a:extLst>
          </p:cNvPr>
          <p:cNvGrpSpPr/>
          <p:nvPr userDrawn="1"/>
        </p:nvGrpSpPr>
        <p:grpSpPr>
          <a:xfrm>
            <a:off x="444042" y="628859"/>
            <a:ext cx="8682990" cy="576580"/>
            <a:chOff x="567" y="496"/>
            <a:chExt cx="18232" cy="908"/>
          </a:xfrm>
        </p:grpSpPr>
        <p:pic>
          <p:nvPicPr>
            <p:cNvPr id="10" name="图片 9">
              <a:extLst>
                <a:ext uri="{FF2B5EF4-FFF2-40B4-BE49-F238E27FC236}">
                  <a16:creationId xmlns="" xmlns:a16="http://schemas.microsoft.com/office/drawing/2014/main" id="{468A6F6B-2521-491A-B274-6DE4B69533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17279" y="496"/>
              <a:ext cx="1521" cy="909"/>
            </a:xfrm>
            <a:prstGeom prst="rect">
              <a:avLst/>
            </a:prstGeom>
          </p:spPr>
        </p:pic>
        <p:cxnSp>
          <p:nvCxnSpPr>
            <p:cNvPr id="11" name="直线连接符 5">
              <a:extLst>
                <a:ext uri="{FF2B5EF4-FFF2-40B4-BE49-F238E27FC236}">
                  <a16:creationId xmlns="" xmlns:a16="http://schemas.microsoft.com/office/drawing/2014/main" id="{33641A77-B0A4-4EC6-B8A9-F7921810A6E7}"/>
                </a:ext>
              </a:extLst>
            </p:cNvPr>
            <p:cNvCxnSpPr/>
            <p:nvPr userDrawn="1"/>
          </p:nvCxnSpPr>
          <p:spPr>
            <a:xfrm flipH="1">
              <a:off x="567" y="991"/>
              <a:ext cx="16477" cy="0"/>
            </a:xfrm>
            <a:prstGeom prst="line">
              <a:avLst/>
            </a:prstGeom>
            <a:ln w="19050">
              <a:solidFill>
                <a:srgbClr val="3E95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F74566-3464-4EC9-B8BC-FB97A65CFE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88" y="265953"/>
            <a:ext cx="555470" cy="7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382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33FE888-626D-4409-BF65-D2F12000E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12"/>
            <a:ext cx="9170333" cy="68571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A0F3921-6FD2-4920-8876-DD4E2CD46BA3}"/>
              </a:ext>
            </a:extLst>
          </p:cNvPr>
          <p:cNvSpPr/>
          <p:nvPr userDrawn="1"/>
        </p:nvSpPr>
        <p:spPr>
          <a:xfrm>
            <a:off x="0" y="411"/>
            <a:ext cx="917033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>
            <a:extLst>
              <a:ext uri="{FF2B5EF4-FFF2-40B4-BE49-F238E27FC236}">
                <a16:creationId xmlns="" xmlns:a16="http://schemas.microsoft.com/office/drawing/2014/main" id="{3CA0A0FB-CB1D-476F-8A99-18B130BC1220}"/>
              </a:ext>
            </a:extLst>
          </p:cNvPr>
          <p:cNvGrpSpPr/>
          <p:nvPr userDrawn="1"/>
        </p:nvGrpSpPr>
        <p:grpSpPr>
          <a:xfrm>
            <a:off x="444042" y="628859"/>
            <a:ext cx="8682990" cy="576580"/>
            <a:chOff x="567" y="496"/>
            <a:chExt cx="18232" cy="908"/>
          </a:xfrm>
        </p:grpSpPr>
        <p:pic>
          <p:nvPicPr>
            <p:cNvPr id="10" name="图片 9">
              <a:extLst>
                <a:ext uri="{FF2B5EF4-FFF2-40B4-BE49-F238E27FC236}">
                  <a16:creationId xmlns="" xmlns:a16="http://schemas.microsoft.com/office/drawing/2014/main" id="{468A6F6B-2521-491A-B274-6DE4B69533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17279" y="496"/>
              <a:ext cx="1521" cy="909"/>
            </a:xfrm>
            <a:prstGeom prst="rect">
              <a:avLst/>
            </a:prstGeom>
          </p:spPr>
        </p:pic>
        <p:cxnSp>
          <p:nvCxnSpPr>
            <p:cNvPr id="11" name="直线连接符 5">
              <a:extLst>
                <a:ext uri="{FF2B5EF4-FFF2-40B4-BE49-F238E27FC236}">
                  <a16:creationId xmlns="" xmlns:a16="http://schemas.microsoft.com/office/drawing/2014/main" id="{33641A77-B0A4-4EC6-B8A9-F7921810A6E7}"/>
                </a:ext>
              </a:extLst>
            </p:cNvPr>
            <p:cNvCxnSpPr/>
            <p:nvPr userDrawn="1"/>
          </p:nvCxnSpPr>
          <p:spPr>
            <a:xfrm flipH="1">
              <a:off x="567" y="991"/>
              <a:ext cx="16477" cy="0"/>
            </a:xfrm>
            <a:prstGeom prst="line">
              <a:avLst/>
            </a:prstGeom>
            <a:ln w="19050">
              <a:solidFill>
                <a:srgbClr val="3E95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F74566-3464-4EC9-B8BC-FB97A65CFE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88" y="265953"/>
            <a:ext cx="555470" cy="7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99D4-9E0C-4149-8028-293FF971F832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6931-0DC5-43B6-BAA4-876CAAC383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sz="5400" spc="600" dirty="0" smtClean="0">
                <a:gradFill>
                  <a:gsLst>
                    <a:gs pos="0">
                      <a:srgbClr val="1FCEF9"/>
                    </a:gs>
                    <a:gs pos="86000">
                      <a:srgbClr val="4B6CC0"/>
                    </a:gs>
                  </a:gsLst>
                  <a:lin ang="5400000" scaled="0"/>
                </a:gradFill>
                <a:latin typeface="华康POP2体W9(P)" panose="040B0900000000000000" pitchFamily="82" charset="-122"/>
                <a:ea typeface="华康POP2体W9(P)" panose="040B0900000000000000" pitchFamily="82" charset="-122"/>
                <a:cs typeface="字魂59号-创粗黑" panose="00000500000000000000" charset="-122"/>
              </a:rPr>
              <a:t>疫</a:t>
            </a:r>
            <a:r>
              <a:rPr kumimoji="1" lang="zh-CN" altLang="en-US" sz="5400" spc="600" dirty="0" smtClean="0">
                <a:gradFill>
                  <a:gsLst>
                    <a:gs pos="0">
                      <a:srgbClr val="1FCEF9"/>
                    </a:gs>
                    <a:gs pos="86000">
                      <a:srgbClr val="4B6CC0"/>
                    </a:gs>
                  </a:gsLst>
                  <a:lin ang="5400000" scaled="0"/>
                </a:gradFill>
                <a:latin typeface="华康POP2体W9(P)" panose="040B0900000000000000" pitchFamily="82" charset="-122"/>
                <a:ea typeface="华康POP2体W9(P)" panose="040B0900000000000000" pitchFamily="82" charset="-122"/>
                <a:cs typeface="字魂59号-创粗黑" panose="00000500000000000000" charset="-122"/>
              </a:rPr>
              <a:t>时心理防护指南</a:t>
            </a:r>
            <a:endParaRPr kumimoji="1" lang="zh-CN" altLang="en-US" sz="5400" spc="600" dirty="0" smtClean="0">
              <a:gradFill>
                <a:gsLst>
                  <a:gs pos="0">
                    <a:srgbClr val="1FCEF9"/>
                  </a:gs>
                  <a:gs pos="86000">
                    <a:srgbClr val="4B6CC0"/>
                  </a:gs>
                </a:gsLst>
                <a:lin ang="5400000" scaled="0"/>
              </a:gradFill>
              <a:latin typeface="华康POP2体W9(P)" panose="040B0900000000000000" pitchFamily="82" charset="-122"/>
              <a:ea typeface="华康POP2体W9(P)" panose="040B0900000000000000" pitchFamily="82" charset="-122"/>
              <a:cs typeface="字魂59号-创粗黑" panose="00000500000000000000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4965833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5984" y="2714620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不同</a:t>
            </a:r>
            <a:r>
              <a:rPr lang="zh-CN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情境心理应对</a:t>
            </a:r>
            <a:r>
              <a:rPr lang="zh-CN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指南</a:t>
            </a:r>
            <a:endParaRPr lang="en-US" altLang="zh-CN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altLang="zh-CN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</a:rPr>
              <a:t>目前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</a:rPr>
              <a:t>我还健康，但因为关于疫情的诸多信息感到不适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</a:rPr>
              <a:t>，该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</a:rPr>
              <a:t>如何调试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C54FEE16-4361-4C63-86C7-B2BD624414C7}"/>
              </a:ext>
            </a:extLst>
          </p:cNvPr>
          <p:cNvSpPr/>
          <p:nvPr/>
        </p:nvSpPr>
        <p:spPr>
          <a:xfrm>
            <a:off x="571472" y="428604"/>
            <a:ext cx="5715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1</a:t>
            </a:r>
            <a:r>
              <a:rPr lang="en-US" altLang="zh-CN" sz="2800" b="1" baseline="30000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st</a:t>
            </a:r>
            <a:r>
              <a:rPr lang="en-US" altLang="zh-CN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  </a:t>
            </a:r>
            <a:r>
              <a:rPr lang="zh-CN" altLang="en-US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正视心理、生理变化</a:t>
            </a:r>
            <a:endParaRPr lang="zh-CN" altLang="en-US" sz="2800" b="1" dirty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164305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担心疫情无法得到有效控制，怕被传染，对很多事情很多人心存抱怨、感到愤怒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牵挂处在疫情重灾区的人，想帮忙又无能为力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对自己任何一点身体异样都特别关注，不自觉地设想灾难性的后果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觉得生活中充满危险、生命脆弱、难以相信他人或世界、甚至开始思考活着的意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......</a:t>
            </a:r>
            <a:b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除了会有很多复杂的负面的情绪体验，身体也出现了一些反应，相关消息看久了感到呼吸不畅，胸闷，头痛，心慌意乱，食欲下降，睡眠变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......</a:t>
            </a:r>
            <a:b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这些都是人在重大的灾害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如地震、战争、这次的瘟疫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发生时，经历创伤会有的正常反应。</a:t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80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C54FEE16-4361-4C63-86C7-B2BD624414C7}"/>
              </a:ext>
            </a:extLst>
          </p:cNvPr>
          <p:cNvSpPr/>
          <p:nvPr/>
        </p:nvSpPr>
        <p:spPr>
          <a:xfrm>
            <a:off x="571472" y="428604"/>
            <a:ext cx="5715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2nd </a:t>
            </a:r>
            <a:r>
              <a:rPr lang="zh-CN" altLang="en-US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避免信息过载</a:t>
            </a:r>
            <a:endParaRPr lang="zh-CN" altLang="en-US" sz="2800" b="1" dirty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164305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不断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攀升的确诊人数、满朋友圈都在转发各种求助信息、封城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....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真实消息已让人心慌，掺杂其中难辨真假的谣言更让人恐慌。</a:t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此时，你需要限制自己关注相关消息的时间，关注权威的信息来源，睡前不要过分关注。</a:t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每一个人的支持力量都很重要，但也要承认并且接纳自己此时能做的事情其实很有限。</a:t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80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C54FEE16-4361-4C63-86C7-B2BD624414C7}"/>
              </a:ext>
            </a:extLst>
          </p:cNvPr>
          <p:cNvSpPr/>
          <p:nvPr/>
        </p:nvSpPr>
        <p:spPr>
          <a:xfrm>
            <a:off x="571472" y="428604"/>
            <a:ext cx="5715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3rd </a:t>
            </a:r>
            <a:r>
              <a:rPr lang="zh-CN" altLang="en-US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合理安排生活</a:t>
            </a:r>
            <a:endParaRPr lang="zh-CN" altLang="en-US" sz="2800" b="1" dirty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164305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尽量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维持正常的健康的生活作息。</a:t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根据权威消息源的建议，做好预防工作即可，不必过分恐慌，保护好自己和家人。</a:t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好好照顾自己，做一些能让自己开心的事情。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看看一直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想看却没时间看的书、电影、电视剧，听听音乐也是不错的选择。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玩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一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些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令人放松的小游戏，跟能让你愉悦的人聊天吧。</a:t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80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C54FEE16-4361-4C63-86C7-B2BD624414C7}"/>
              </a:ext>
            </a:extLst>
          </p:cNvPr>
          <p:cNvSpPr/>
          <p:nvPr/>
        </p:nvSpPr>
        <p:spPr>
          <a:xfrm>
            <a:off x="571472" y="428604"/>
            <a:ext cx="5715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4th </a:t>
            </a:r>
            <a:r>
              <a:rPr lang="zh-CN" altLang="en-US" sz="2800" b="1" dirty="0" smtClean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自我对话自我鼓励</a:t>
            </a:r>
            <a:endParaRPr lang="zh-CN" altLang="en-US" sz="2800" b="1" dirty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164305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自我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对话，给自己信心也是非常有效的手段。试着回想一下自己成功解决类似危机的情境，肯定自己解决问题的能力。我们应该合理看待当前的危机，用更长远和宽阔的视野看待困境。比如对自己说“这个阶段确实很难，但大家都在努力，一起想办法让情况往好的方向发展。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不要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相信那些贩卖恐慌和焦虑的谣言，根据事实消息来判断自己的担心是否合理。想一想，此时担心之余，我们还能做些什么来避免糟糕的后果发生。不要忽视正面的信息，要对现状和未来抱有希望。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80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28596" y="571480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家人朋友或自己出现了疑似症状，如何调试糟糕情绪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0" y="142873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避免冲动</a:t>
            </a:r>
            <a:br>
              <a:rPr lang="zh-CN" altLang="en-US" dirty="0" smtClean="0"/>
            </a:br>
            <a:r>
              <a:rPr lang="zh-CN" altLang="en-US" dirty="0" smtClean="0"/>
              <a:t>我们</a:t>
            </a:r>
            <a:r>
              <a:rPr lang="zh-CN" altLang="en-US" dirty="0" smtClean="0"/>
              <a:t>可能会在慌乱和恐惧的驱使下做出一些盲目冲动的行为，这时我们需要先冷静下来，收集权威信息，根据医生的建议，自我隔离</a:t>
            </a:r>
            <a:r>
              <a:rPr lang="zh-CN" altLang="en-US" dirty="0" smtClean="0"/>
              <a:t>进一步</a:t>
            </a:r>
            <a:r>
              <a:rPr lang="zh-CN" altLang="en-US" dirty="0" smtClean="0"/>
              <a:t>观察。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2.</a:t>
            </a:r>
            <a:r>
              <a:rPr lang="zh-CN" altLang="en-US" dirty="0" smtClean="0"/>
              <a:t>自我照料</a:t>
            </a:r>
            <a:br>
              <a:rPr lang="zh-CN" altLang="en-US" dirty="0" smtClean="0"/>
            </a:br>
            <a:r>
              <a:rPr lang="zh-CN" altLang="en-US" dirty="0" smtClean="0"/>
              <a:t>对于</a:t>
            </a:r>
            <a:r>
              <a:rPr lang="zh-CN" altLang="en-US" dirty="0" smtClean="0"/>
              <a:t>患病的焦虑可能会让身体的不适感加重</a:t>
            </a:r>
            <a:r>
              <a:rPr lang="en-US" altLang="zh-CN" dirty="0" smtClean="0"/>
              <a:t>(</a:t>
            </a:r>
            <a:r>
              <a:rPr lang="zh-CN" altLang="en-US" dirty="0" smtClean="0"/>
              <a:t>甚至有时我们并没有患病，而是焦虑和恐惧本身造成的身体不适</a:t>
            </a:r>
            <a:r>
              <a:rPr lang="en-US" altLang="zh-CN" dirty="0" smtClean="0"/>
              <a:t>)</a:t>
            </a:r>
            <a:r>
              <a:rPr lang="zh-CN" altLang="en-US" dirty="0" smtClean="0"/>
              <a:t>。无论是否患病，关注权威渠道的消息</a:t>
            </a:r>
            <a:r>
              <a:rPr lang="en-US" altLang="zh-CN" dirty="0" smtClean="0"/>
              <a:t>,</a:t>
            </a:r>
            <a:r>
              <a:rPr lang="zh-CN" altLang="en-US" dirty="0" smtClean="0"/>
              <a:t>照顾好自己都非常重要，此时我们需要保持良好的生活习惯，拥有乐观的心态、调节放松心情非常必要。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3.</a:t>
            </a:r>
            <a:r>
              <a:rPr lang="zh-CN" altLang="en-US" dirty="0" smtClean="0"/>
              <a:t>支持陪伴</a:t>
            </a:r>
            <a:br>
              <a:rPr lang="zh-CN" altLang="en-US" dirty="0" smtClean="0"/>
            </a:br>
            <a:r>
              <a:rPr lang="zh-CN" altLang="en-US" dirty="0" smtClean="0"/>
              <a:t>身边</a:t>
            </a:r>
            <a:r>
              <a:rPr lang="zh-CN" altLang="en-US" dirty="0" smtClean="0"/>
              <a:t>的人有了疑似症状，不要恐慌，给他们一</a:t>
            </a:r>
            <a:r>
              <a:rPr lang="en-US" altLang="zh-CN" dirty="0" smtClean="0"/>
              <a:t>-</a:t>
            </a:r>
            <a:r>
              <a:rPr lang="zh-CN" altLang="en-US" dirty="0" smtClean="0"/>
              <a:t>些心理支持、陪伴，及时劝导就医，生活中必须接触时</a:t>
            </a:r>
            <a:r>
              <a:rPr lang="en-US" altLang="zh-CN" dirty="0" smtClean="0"/>
              <a:t>--</a:t>
            </a:r>
            <a:r>
              <a:rPr lang="zh-CN" altLang="en-US" dirty="0" smtClean="0"/>
              <a:t>定做好必要的预防保护措施。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4.</a:t>
            </a:r>
            <a:r>
              <a:rPr lang="zh-CN" altLang="en-US" dirty="0" smtClean="0"/>
              <a:t>转移注意力</a:t>
            </a:r>
            <a:br>
              <a:rPr lang="zh-CN" altLang="en-US" dirty="0" smtClean="0"/>
            </a:br>
            <a:r>
              <a:rPr lang="zh-CN" altLang="en-US" dirty="0" smtClean="0"/>
              <a:t>适当</a:t>
            </a:r>
            <a:r>
              <a:rPr lang="zh-CN" altLang="en-US" dirty="0" smtClean="0"/>
              <a:t>转移注意力，不要过分关注自己的身体状态，如果感到很难转移注意力，总是忘不掉这件事情，也可使尝试着与这些念头共处，一边带 着这些念头，一</a:t>
            </a:r>
            <a:r>
              <a:rPr lang="en-US" altLang="zh-CN" dirty="0" smtClean="0"/>
              <a:t>-</a:t>
            </a:r>
            <a:r>
              <a:rPr lang="zh-CN" altLang="en-US" dirty="0" smtClean="0"/>
              <a:t>边做其他事。</a:t>
            </a:r>
            <a:br>
              <a:rPr lang="zh-CN" alt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5237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-图片 3">
            <a:extLst>
              <a:ext uri="{FF2B5EF4-FFF2-40B4-BE49-F238E27FC236}">
                <a16:creationId xmlns="" xmlns:a16="http://schemas.microsoft.com/office/drawing/2014/main" id="{F1C002DC-B905-48F4-AD26-26E222E3465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28067" t="8460" r="34078"/>
          <a:stretch/>
        </p:blipFill>
        <p:spPr>
          <a:xfrm>
            <a:off x="5332864" y="1258484"/>
            <a:ext cx="3029801" cy="542700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71472" y="500042"/>
            <a:ext cx="3985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如果亲朋好友被隔离，我该做些什么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7158" y="150017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共情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在电话里倾听他们的负面情绪与感受，鼓励他们，让他们体验到被陪伴、被支持、被理解。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2.</a:t>
            </a:r>
            <a:r>
              <a:rPr lang="zh-CN" altLang="en-US" dirty="0" smtClean="0"/>
              <a:t>分享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可以讲讲自己最近的心情，目的是与他们建立情感连接。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3.</a:t>
            </a:r>
            <a:r>
              <a:rPr lang="zh-CN" altLang="en-US" dirty="0" smtClean="0"/>
              <a:t>提供</a:t>
            </a:r>
            <a:r>
              <a:rPr lang="zh-CN" altLang="en-US" dirty="0" smtClean="0"/>
              <a:t>资源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除了</a:t>
            </a:r>
            <a:r>
              <a:rPr lang="zh-CN" altLang="en-US" dirty="0" smtClean="0"/>
              <a:t>食品、衣物等基本生理需求，提供写书单、音乐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或电影等资源，让他们能够充实精神需求。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82326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h/6*sin(2*pi*$)*(1-$)*8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/4*sin(2*pi*$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71472" y="571480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家人、朋友或者自己确诊了，如何面对随之而来的心理危机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50017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正向思维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我们要看到仍有很多希望，虽然疫情让人无奈，让人痛苦，但是事情已经发生，过去无法改变，但我们可以用积极地心态面对，未来还有希望</a:t>
            </a:r>
            <a:r>
              <a:rPr lang="zh-CN" altLang="en-US" dirty="0" smtClean="0"/>
              <a:t>。保持</a:t>
            </a:r>
            <a:r>
              <a:rPr lang="zh-CN" altLang="en-US" dirty="0" smtClean="0"/>
              <a:t>良好的心理状态是抵御疾病的好帮手，转移注意力，关注正向信息，学会“苦中作乐”。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2.</a:t>
            </a:r>
            <a:r>
              <a:rPr lang="zh-CN" altLang="en-US" dirty="0" smtClean="0"/>
              <a:t>接纳情绪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你可能会有很多糟糕的情绪，这些是人的正常反应，允许他们存在，给情绪一个合理的宣泄出口和机会，可以试着跟身边的人倾诉，哭出来</a:t>
            </a:r>
            <a:r>
              <a:rPr lang="zh-CN" altLang="en-US" dirty="0" smtClean="0"/>
              <a:t>。不要</a:t>
            </a:r>
            <a:r>
              <a:rPr lang="zh-CN" altLang="en-US" dirty="0" smtClean="0"/>
              <a:t>封闭自己的内心情感。允许他人给你支持。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3.</a:t>
            </a:r>
            <a:r>
              <a:rPr lang="zh-CN" altLang="en-US" dirty="0" smtClean="0"/>
              <a:t>寻求心理援助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如果你感到这些糟糕情绪强度太大，持续时间太长，已经影响到了你的生活，一定不要忘记寻求专业的心理帮助。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7300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-939" y="4659740"/>
            <a:ext cx="9097314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-939" y="4786740"/>
            <a:ext cx="9144939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2309343" y="928670"/>
            <a:ext cx="4524375" cy="826270"/>
            <a:chOff x="3079124" y="928669"/>
            <a:chExt cx="6032500" cy="826270"/>
          </a:xfrm>
        </p:grpSpPr>
        <p:sp>
          <p:nvSpPr>
            <p:cNvPr id="6" name="TextBox 5"/>
            <p:cNvSpPr txBox="1"/>
            <p:nvPr/>
          </p:nvSpPr>
          <p:spPr>
            <a:xfrm>
              <a:off x="3905234" y="928669"/>
              <a:ext cx="4533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3600" dirty="0">
                <a:latin typeface="Oswald" panose="02000506000000020004" pitchFamily="50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79124" y="985498"/>
              <a:ext cx="6032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4400" b="1" dirty="0">
                <a:latin typeface="Oswald" panose="02000506000000020004" pitchFamily="50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14348" y="1500174"/>
            <a:ext cx="74516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新型冠状病毒肺炎让所有人都猝不及防，每天网络上的各种新闻报道、实时数据、救援信息让本就紧张的神经变得更加敏感。如此关乎生命健康的大疫情，每个人都不免恐慌，开始面临着各种担心、害怕、食不知味、夜不能寝，更加担心灾难随时会降临、生命随时可能遭受危险。</a:t>
            </a:r>
            <a:br>
              <a:rPr lang="zh-CN" altLang="en-US" dirty="0" smtClean="0"/>
            </a:br>
            <a:endParaRPr lang="zh-CN" altLang="zh-CN" b="1" dirty="0" smtClean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  <a:p>
            <a:endParaRPr lang="id-ID" sz="1200" dirty="0">
              <a:latin typeface="Sansatio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785926"/>
            <a:ext cx="9145878" cy="2781663"/>
            <a:chOff x="0" y="1785926"/>
            <a:chExt cx="12194504" cy="2781663"/>
          </a:xfrm>
        </p:grpSpPr>
        <p:sp>
          <p:nvSpPr>
            <p:cNvPr id="8" name="Rectangle 7"/>
            <p:cNvSpPr/>
            <p:nvPr/>
          </p:nvSpPr>
          <p:spPr>
            <a:xfrm>
              <a:off x="0" y="1785926"/>
              <a:ext cx="12193252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52" y="4521870"/>
              <a:ext cx="12193252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="" xmlns:p14="http://schemas.microsoft.com/office/powerpoint/2010/main" val="2241084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3000">
        <p14:prism isInverted="1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-939" y="4659740"/>
            <a:ext cx="9097314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-939" y="4786740"/>
            <a:ext cx="9144939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2309343" y="985499"/>
            <a:ext cx="4977302" cy="769441"/>
            <a:chOff x="3079124" y="985498"/>
            <a:chExt cx="6636401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3619483" y="1071545"/>
              <a:ext cx="60960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 smtClean="0">
                  <a:latin typeface="Oswald" panose="02000506000000020004" pitchFamily="50" charset="0"/>
                </a:rPr>
                <a:t>正常应激反应表现</a:t>
              </a:r>
              <a:endParaRPr lang="id-ID" sz="3600" dirty="0">
                <a:latin typeface="Oswald" panose="02000506000000020004" pitchFamily="50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79124" y="985498"/>
              <a:ext cx="6032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4400" b="1" dirty="0">
                <a:latin typeface="Oswald" panose="02000506000000020004" pitchFamily="50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42910" y="1857364"/>
            <a:ext cx="745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zh-CN" altLang="zh-CN" sz="1200" b="1" dirty="0" smtClean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  <a:p>
            <a:endParaRPr lang="id-ID" sz="1200" dirty="0">
              <a:latin typeface="Sansatio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785926"/>
            <a:ext cx="9145878" cy="2781663"/>
            <a:chOff x="0" y="1785926"/>
            <a:chExt cx="12194504" cy="2781663"/>
          </a:xfrm>
        </p:grpSpPr>
        <p:sp>
          <p:nvSpPr>
            <p:cNvPr id="8" name="Rectangle 7"/>
            <p:cNvSpPr/>
            <p:nvPr/>
          </p:nvSpPr>
          <p:spPr>
            <a:xfrm>
              <a:off x="0" y="1785926"/>
              <a:ext cx="12193252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52" y="4521870"/>
              <a:ext cx="12193252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2" name="矩形 11"/>
          <p:cNvSpPr/>
          <p:nvPr/>
        </p:nvSpPr>
        <p:spPr>
          <a:xfrm>
            <a:off x="428596" y="192880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面对危及生命的灾难时，我们都可能</a:t>
            </a:r>
            <a:r>
              <a:rPr lang="zh-CN" altLang="en-US" dirty="0" smtClean="0"/>
              <a:t>出现与</a:t>
            </a:r>
            <a:r>
              <a:rPr lang="zh-CN" altLang="en-US" dirty="0" smtClean="0"/>
              <a:t>平常不一样的心理、行为反应，下面我们将罗列一些最为常见的表现，</a:t>
            </a:r>
            <a:r>
              <a:rPr lang="zh-CN" altLang="en-US" dirty="0" smtClean="0"/>
              <a:t>这些</a:t>
            </a:r>
            <a:r>
              <a:rPr lang="en-US" altLang="zh-CN" dirty="0" smtClean="0"/>
              <a:t>-</a:t>
            </a:r>
            <a:r>
              <a:rPr lang="zh-CN" altLang="en-US" dirty="0" smtClean="0"/>
              <a:t>些</a:t>
            </a:r>
            <a:r>
              <a:rPr lang="zh-CN" altLang="en-US" dirty="0" smtClean="0"/>
              <a:t>表现</a:t>
            </a:r>
            <a:r>
              <a:rPr lang="zh-CN" altLang="en-US" dirty="0" smtClean="0"/>
              <a:t>是任何正常人群应对任何危机事件的正常反应</a:t>
            </a:r>
            <a:r>
              <a:rPr lang="en-US" altLang="zh-CN" dirty="0" smtClean="0"/>
              <a:t>:</a:t>
            </a:r>
            <a:br>
              <a:rPr lang="en-US" altLang="zh-CN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41084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3000">
        <p14:prism isInverted="1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-939" y="4659740"/>
            <a:ext cx="9097314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-939" y="4786740"/>
            <a:ext cx="9144939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2000232" y="1142984"/>
            <a:ext cx="5072098" cy="3484085"/>
            <a:chOff x="3079124" y="-1729146"/>
            <a:chExt cx="6762796" cy="3484085"/>
          </a:xfrm>
        </p:grpSpPr>
        <p:sp>
          <p:nvSpPr>
            <p:cNvPr id="6" name="TextBox 5"/>
            <p:cNvSpPr txBox="1"/>
            <p:nvPr/>
          </p:nvSpPr>
          <p:spPr>
            <a:xfrm>
              <a:off x="4793636" y="-1729146"/>
              <a:ext cx="50482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3600" dirty="0">
                <a:latin typeface="Oswald" panose="02000506000000020004" pitchFamily="50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79124" y="985498"/>
              <a:ext cx="6032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4400" b="1" dirty="0">
                <a:latin typeface="Oswald" panose="02000506000000020004" pitchFamily="50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42910" y="1857364"/>
            <a:ext cx="745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zh-CN" altLang="zh-CN" sz="1200" b="1" dirty="0" smtClean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  <a:p>
            <a:endParaRPr lang="id-ID" sz="1200" dirty="0">
              <a:latin typeface="Sansation" panose="02000000000000000000" pitchFamily="2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214290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 smtClean="0"/>
              <a:t>1.</a:t>
            </a:r>
            <a:r>
              <a:rPr lang="zh-CN" altLang="en-US" dirty="0" smtClean="0"/>
              <a:t>情绪方面</a:t>
            </a:r>
            <a:r>
              <a:rPr lang="en-US" altLang="zh-CN" dirty="0" smtClean="0"/>
              <a:t>:</a:t>
            </a:r>
            <a:r>
              <a:rPr lang="zh-CN" altLang="en-US" dirty="0" smtClean="0"/>
              <a:t>出现了对这场疫情的无法控制的紧张、担心、焦虑、恐惧，控制不知担心会不会被感染，甚至出现对传染来源、对政府、对干预措施的抱怨、愤怒</a:t>
            </a:r>
            <a:r>
              <a:rPr lang="en-US" altLang="zh-CN" dirty="0" smtClean="0"/>
              <a:t>;</a:t>
            </a:r>
            <a:r>
              <a:rPr lang="zh-CN" altLang="en-US" dirty="0" smtClean="0"/>
              <a:t>对疾病得不到控制的愤怒和无助、绝望</a:t>
            </a:r>
            <a:r>
              <a:rPr lang="en-US" altLang="zh-CN" dirty="0" smtClean="0"/>
              <a:t>;</a:t>
            </a:r>
            <a:r>
              <a:rPr lang="zh-CN" altLang="en-US" dirty="0" smtClean="0"/>
              <a:t>也可能变得情绪不稳定</a:t>
            </a:r>
            <a:r>
              <a:rPr lang="en-US" altLang="zh-CN" dirty="0" smtClean="0"/>
              <a:t>,</a:t>
            </a:r>
            <a:r>
              <a:rPr lang="zh-CN" altLang="en-US" dirty="0" smtClean="0"/>
              <a:t>容易激惹，对待家人、外人没有耐心。</a:t>
            </a:r>
            <a:br>
              <a:rPr lang="zh-CN" altLang="en-US" dirty="0" smtClean="0"/>
            </a:br>
            <a:r>
              <a:rPr lang="en-US" altLang="zh-CN" dirty="0" smtClean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躯体方面</a:t>
            </a:r>
            <a:r>
              <a:rPr lang="en-US" altLang="zh-CN" dirty="0" smtClean="0"/>
              <a:t>:</a:t>
            </a:r>
            <a:r>
              <a:rPr lang="zh-CN" altLang="en-US" dirty="0" smtClean="0"/>
              <a:t>可能出现不自主心慌、胸闷，头痛，容易出汗，总是感觉心</a:t>
            </a:r>
            <a:r>
              <a:rPr lang="en-US" altLang="zh-CN" dirty="0" smtClean="0"/>
              <a:t>.</a:t>
            </a:r>
            <a:r>
              <a:rPr lang="zh-CN" altLang="en-US" dirty="0" smtClean="0"/>
              <a:t>里不踏实、身体各种不舒服，容易疲倦、食欲下降、睡眠变差，甚至出现血压升高、月经周期紊乱等情况。</a:t>
            </a:r>
            <a:br>
              <a:rPr lang="zh-CN" altLang="en-US" dirty="0" smtClean="0"/>
            </a:br>
            <a:r>
              <a:rPr lang="en-US" altLang="zh-CN" dirty="0" smtClean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认知方面</a:t>
            </a:r>
            <a:r>
              <a:rPr lang="en-US" altLang="zh-CN" dirty="0" smtClean="0"/>
              <a:t>:</a:t>
            </a:r>
            <a:r>
              <a:rPr lang="zh-CN" altLang="en-US" dirty="0" smtClean="0"/>
              <a:t>可以出现注意力不集中，总觉得自己可能被感染，对身体各种感觉特别关注，并将身体的各种不舒服与“疫情”联系起来。觉得生活中充满各种各样的危险并随时可能发生、生命如此脆弱、难以相信他人和世界等。，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zh-CN" b="1" dirty="0">
              <a:solidFill>
                <a:schemeClr val="accent1">
                  <a:lumMod val="75000"/>
                </a:schemeClr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084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3000">
        <p14:prism isInverted="1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-939" y="4659740"/>
            <a:ext cx="9097314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-939" y="4786740"/>
            <a:ext cx="9144939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2000232" y="1142984"/>
            <a:ext cx="5072098" cy="3484085"/>
            <a:chOff x="3079124" y="-1729146"/>
            <a:chExt cx="6762796" cy="3484085"/>
          </a:xfrm>
        </p:grpSpPr>
        <p:sp>
          <p:nvSpPr>
            <p:cNvPr id="6" name="TextBox 5"/>
            <p:cNvSpPr txBox="1"/>
            <p:nvPr/>
          </p:nvSpPr>
          <p:spPr>
            <a:xfrm>
              <a:off x="4793636" y="-1729146"/>
              <a:ext cx="50482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3600" dirty="0">
                <a:latin typeface="Oswald" panose="02000506000000020004" pitchFamily="50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79124" y="985498"/>
              <a:ext cx="6032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4400" b="1" dirty="0">
                <a:latin typeface="Oswald" panose="02000506000000020004" pitchFamily="50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42910" y="1857364"/>
            <a:ext cx="745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zh-CN" altLang="zh-CN" sz="1200" b="1" dirty="0" smtClean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  <a:p>
            <a:endParaRPr lang="id-ID" sz="1200" dirty="0">
              <a:latin typeface="Sansation" panose="02000000000000000000" pitchFamily="2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92867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 smtClean="0"/>
              <a:t>4.</a:t>
            </a:r>
            <a:r>
              <a:rPr lang="zh-CN" altLang="en-US" dirty="0" smtClean="0"/>
              <a:t>行为方面</a:t>
            </a:r>
            <a:r>
              <a:rPr lang="en-US" altLang="zh-CN" dirty="0" smtClean="0"/>
              <a:t>:</a:t>
            </a:r>
            <a:r>
              <a:rPr lang="zh-CN" altLang="en-US" dirty="0" smtClean="0"/>
              <a:t>出现逃避、回避一些信息或者场景，也或者反复去查看疫情的进展消息、行为变的冲动、经常发脾气</a:t>
            </a:r>
            <a:r>
              <a:rPr lang="en-US" altLang="zh-CN" dirty="0" smtClean="0"/>
              <a:t>;</a:t>
            </a:r>
            <a:r>
              <a:rPr lang="zh-CN" altLang="en-US" dirty="0" smtClean="0"/>
              <a:t>开始饮酒、吸烟，或者饮酒、吸烟增加等，甚至违反社会规则的行为。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zh-CN" b="1" dirty="0">
              <a:solidFill>
                <a:schemeClr val="accent1">
                  <a:lumMod val="75000"/>
                </a:schemeClr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084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3000">
        <p14:prism isInverted="1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-939" y="4659740"/>
            <a:ext cx="9097314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-939" y="4786740"/>
            <a:ext cx="9144939" cy="2071260"/>
          </a:xfrm>
          <a:custGeom>
            <a:avLst/>
            <a:gdLst>
              <a:gd name="connsiteX0" fmla="*/ 0 w 12192000"/>
              <a:gd name="connsiteY0" fmla="*/ 0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0 w 12192000"/>
              <a:gd name="connsiteY4" fmla="*/ 0 h 1835239"/>
              <a:gd name="connsiteX0" fmla="*/ 824248 w 12192000"/>
              <a:gd name="connsiteY0" fmla="*/ 12878 h 1835239"/>
              <a:gd name="connsiteX1" fmla="*/ 12192000 w 12192000"/>
              <a:gd name="connsiteY1" fmla="*/ 0 h 1835239"/>
              <a:gd name="connsiteX2" fmla="*/ 12192000 w 12192000"/>
              <a:gd name="connsiteY2" fmla="*/ 1835239 h 1835239"/>
              <a:gd name="connsiteX3" fmla="*/ 0 w 12192000"/>
              <a:gd name="connsiteY3" fmla="*/ 1835239 h 1835239"/>
              <a:gd name="connsiteX4" fmla="*/ 824248 w 12192000"/>
              <a:gd name="connsiteY4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12192000 w 12192000"/>
              <a:gd name="connsiteY2" fmla="*/ 0 h 1835239"/>
              <a:gd name="connsiteX3" fmla="*/ 12192000 w 12192000"/>
              <a:gd name="connsiteY3" fmla="*/ 1835239 h 1835239"/>
              <a:gd name="connsiteX4" fmla="*/ 0 w 12192000"/>
              <a:gd name="connsiteY4" fmla="*/ 1835239 h 1835239"/>
              <a:gd name="connsiteX5" fmla="*/ 824248 w 12192000"/>
              <a:gd name="connsiteY5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12192000 w 12192000"/>
              <a:gd name="connsiteY3" fmla="*/ 0 h 1835239"/>
              <a:gd name="connsiteX4" fmla="*/ 12192000 w 12192000"/>
              <a:gd name="connsiteY4" fmla="*/ 1835239 h 1835239"/>
              <a:gd name="connsiteX5" fmla="*/ 0 w 12192000"/>
              <a:gd name="connsiteY5" fmla="*/ 1835239 h 1835239"/>
              <a:gd name="connsiteX6" fmla="*/ 824248 w 12192000"/>
              <a:gd name="connsiteY6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12192000 w 12192000"/>
              <a:gd name="connsiteY4" fmla="*/ 0 h 1835239"/>
              <a:gd name="connsiteX5" fmla="*/ 12192000 w 12192000"/>
              <a:gd name="connsiteY5" fmla="*/ 1835239 h 1835239"/>
              <a:gd name="connsiteX6" fmla="*/ 0 w 12192000"/>
              <a:gd name="connsiteY6" fmla="*/ 1835239 h 1835239"/>
              <a:gd name="connsiteX7" fmla="*/ 824248 w 12192000"/>
              <a:gd name="connsiteY7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43275 w 12192000"/>
              <a:gd name="connsiteY4" fmla="*/ 1239928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12192000 w 12192000"/>
              <a:gd name="connsiteY5" fmla="*/ 0 h 1835239"/>
              <a:gd name="connsiteX6" fmla="*/ 12192000 w 12192000"/>
              <a:gd name="connsiteY6" fmla="*/ 1835239 h 1835239"/>
              <a:gd name="connsiteX7" fmla="*/ 0 w 12192000"/>
              <a:gd name="connsiteY7" fmla="*/ 1835239 h 1835239"/>
              <a:gd name="connsiteX8" fmla="*/ 824248 w 12192000"/>
              <a:gd name="connsiteY8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57563 w 12192000"/>
              <a:gd name="connsiteY4" fmla="*/ 1178015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86138 w 12192000"/>
              <a:gd name="connsiteY4" fmla="*/ 114467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12192000 w 12192000"/>
              <a:gd name="connsiteY6" fmla="*/ 0 h 1835239"/>
              <a:gd name="connsiteX7" fmla="*/ 12192000 w 12192000"/>
              <a:gd name="connsiteY7" fmla="*/ 1835239 h 1835239"/>
              <a:gd name="connsiteX8" fmla="*/ 0 w 12192000"/>
              <a:gd name="connsiteY8" fmla="*/ 1835239 h 1835239"/>
              <a:gd name="connsiteX9" fmla="*/ 824248 w 12192000"/>
              <a:gd name="connsiteY9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12192000 w 12192000"/>
              <a:gd name="connsiteY7" fmla="*/ 0 h 1835239"/>
              <a:gd name="connsiteX8" fmla="*/ 12192000 w 12192000"/>
              <a:gd name="connsiteY8" fmla="*/ 1835239 h 1835239"/>
              <a:gd name="connsiteX9" fmla="*/ 0 w 12192000"/>
              <a:gd name="connsiteY9" fmla="*/ 1835239 h 1835239"/>
              <a:gd name="connsiteX10" fmla="*/ 824248 w 12192000"/>
              <a:gd name="connsiteY10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62675 w 12192000"/>
              <a:gd name="connsiteY7" fmla="*/ 792253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12192000 w 12192000"/>
              <a:gd name="connsiteY8" fmla="*/ 0 h 1835239"/>
              <a:gd name="connsiteX9" fmla="*/ 12192000 w 12192000"/>
              <a:gd name="connsiteY9" fmla="*/ 1835239 h 1835239"/>
              <a:gd name="connsiteX10" fmla="*/ 0 w 12192000"/>
              <a:gd name="connsiteY10" fmla="*/ 1835239 h 1835239"/>
              <a:gd name="connsiteX11" fmla="*/ 824248 w 12192000"/>
              <a:gd name="connsiteY11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12878 h 1835239"/>
              <a:gd name="connsiteX1" fmla="*/ 1584101 w 12192000"/>
              <a:gd name="connsiteY1" fmla="*/ 875764 h 1835239"/>
              <a:gd name="connsiteX2" fmla="*/ 2085975 w 12192000"/>
              <a:gd name="connsiteY2" fmla="*/ 596990 h 1835239"/>
              <a:gd name="connsiteX3" fmla="*/ 2462213 w 12192000"/>
              <a:gd name="connsiteY3" fmla="*/ 1030378 h 1835239"/>
              <a:gd name="connsiteX4" fmla="*/ 3395663 w 12192000"/>
              <a:gd name="connsiteY4" fmla="*/ 1125627 h 1835239"/>
              <a:gd name="connsiteX5" fmla="*/ 4162425 w 12192000"/>
              <a:gd name="connsiteY5" fmla="*/ 1287553 h 1835239"/>
              <a:gd name="connsiteX6" fmla="*/ 5081588 w 12192000"/>
              <a:gd name="connsiteY6" fmla="*/ 1306603 h 1835239"/>
              <a:gd name="connsiteX7" fmla="*/ 6172200 w 12192000"/>
              <a:gd name="connsiteY7" fmla="*/ 635091 h 1835239"/>
              <a:gd name="connsiteX8" fmla="*/ 7581900 w 12192000"/>
              <a:gd name="connsiteY8" fmla="*/ 1049428 h 1835239"/>
              <a:gd name="connsiteX9" fmla="*/ 12192000 w 12192000"/>
              <a:gd name="connsiteY9" fmla="*/ 0 h 1835239"/>
              <a:gd name="connsiteX10" fmla="*/ 12192000 w 12192000"/>
              <a:gd name="connsiteY10" fmla="*/ 1835239 h 1835239"/>
              <a:gd name="connsiteX11" fmla="*/ 0 w 12192000"/>
              <a:gd name="connsiteY11" fmla="*/ 1835239 h 1835239"/>
              <a:gd name="connsiteX12" fmla="*/ 824248 w 12192000"/>
              <a:gd name="connsiteY12" fmla="*/ 12878 h 1835239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581900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2192000 w 12192000"/>
              <a:gd name="connsiteY10" fmla="*/ 836522 h 2671761"/>
              <a:gd name="connsiteX11" fmla="*/ 12192000 w 12192000"/>
              <a:gd name="connsiteY11" fmla="*/ 2671761 h 2671761"/>
              <a:gd name="connsiteX12" fmla="*/ 0 w 12192000"/>
              <a:gd name="connsiteY12" fmla="*/ 2671761 h 2671761"/>
              <a:gd name="connsiteX13" fmla="*/ 824248 w 12192000"/>
              <a:gd name="connsiteY13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849400 h 2671761"/>
              <a:gd name="connsiteX1" fmla="*/ 1584101 w 12192000"/>
              <a:gd name="connsiteY1" fmla="*/ 1712286 h 2671761"/>
              <a:gd name="connsiteX2" fmla="*/ 2085975 w 12192000"/>
              <a:gd name="connsiteY2" fmla="*/ 1433512 h 2671761"/>
              <a:gd name="connsiteX3" fmla="*/ 2462213 w 12192000"/>
              <a:gd name="connsiteY3" fmla="*/ 1866900 h 2671761"/>
              <a:gd name="connsiteX4" fmla="*/ 3395663 w 12192000"/>
              <a:gd name="connsiteY4" fmla="*/ 1962149 h 2671761"/>
              <a:gd name="connsiteX5" fmla="*/ 4162425 w 12192000"/>
              <a:gd name="connsiteY5" fmla="*/ 2124075 h 2671761"/>
              <a:gd name="connsiteX6" fmla="*/ 5081588 w 12192000"/>
              <a:gd name="connsiteY6" fmla="*/ 2143125 h 2671761"/>
              <a:gd name="connsiteX7" fmla="*/ 6172200 w 12192000"/>
              <a:gd name="connsiteY7" fmla="*/ 1471613 h 2671761"/>
              <a:gd name="connsiteX8" fmla="*/ 7610475 w 12192000"/>
              <a:gd name="connsiteY8" fmla="*/ 1885950 h 2671761"/>
              <a:gd name="connsiteX9" fmla="*/ 9339263 w 12192000"/>
              <a:gd name="connsiteY9" fmla="*/ 0 h 2671761"/>
              <a:gd name="connsiteX10" fmla="*/ 11163300 w 12192000"/>
              <a:gd name="connsiteY10" fmla="*/ 1152525 h 2671761"/>
              <a:gd name="connsiteX11" fmla="*/ 12192000 w 12192000"/>
              <a:gd name="connsiteY11" fmla="*/ 836522 h 2671761"/>
              <a:gd name="connsiteX12" fmla="*/ 12192000 w 12192000"/>
              <a:gd name="connsiteY12" fmla="*/ 2671761 h 2671761"/>
              <a:gd name="connsiteX13" fmla="*/ 0 w 12192000"/>
              <a:gd name="connsiteY13" fmla="*/ 2671761 h 2671761"/>
              <a:gd name="connsiteX14" fmla="*/ 824248 w 12192000"/>
              <a:gd name="connsiteY14" fmla="*/ 849400 h 2671761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7610475 w 12192000"/>
              <a:gd name="connsiteY8" fmla="*/ 1490165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172200 w 12192000"/>
              <a:gd name="connsiteY7" fmla="*/ 1075828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163300 w 12192000"/>
              <a:gd name="connsiteY10" fmla="*/ 756740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453615 h 2275976"/>
              <a:gd name="connsiteX1" fmla="*/ 1584101 w 12192000"/>
              <a:gd name="connsiteY1" fmla="*/ 1316501 h 2275976"/>
              <a:gd name="connsiteX2" fmla="*/ 2085975 w 12192000"/>
              <a:gd name="connsiteY2" fmla="*/ 1037727 h 2275976"/>
              <a:gd name="connsiteX3" fmla="*/ 2462213 w 12192000"/>
              <a:gd name="connsiteY3" fmla="*/ 1471115 h 2275976"/>
              <a:gd name="connsiteX4" fmla="*/ 3395663 w 12192000"/>
              <a:gd name="connsiteY4" fmla="*/ 1566364 h 2275976"/>
              <a:gd name="connsiteX5" fmla="*/ 4162425 w 12192000"/>
              <a:gd name="connsiteY5" fmla="*/ 1728290 h 2275976"/>
              <a:gd name="connsiteX6" fmla="*/ 5081588 w 12192000"/>
              <a:gd name="connsiteY6" fmla="*/ 1747340 h 2275976"/>
              <a:gd name="connsiteX7" fmla="*/ 6690815 w 12192000"/>
              <a:gd name="connsiteY7" fmla="*/ 993942 h 2275976"/>
              <a:gd name="connsiteX8" fmla="*/ 8374749 w 12192000"/>
              <a:gd name="connsiteY8" fmla="*/ 1462869 h 2275976"/>
              <a:gd name="connsiteX9" fmla="*/ 9707752 w 12192000"/>
              <a:gd name="connsiteY9" fmla="*/ 0 h 2275976"/>
              <a:gd name="connsiteX10" fmla="*/ 11095061 w 12192000"/>
              <a:gd name="connsiteY10" fmla="*/ 1193468 h 2275976"/>
              <a:gd name="connsiteX11" fmla="*/ 12192000 w 12192000"/>
              <a:gd name="connsiteY11" fmla="*/ 440737 h 2275976"/>
              <a:gd name="connsiteX12" fmla="*/ 12192000 w 12192000"/>
              <a:gd name="connsiteY12" fmla="*/ 2275976 h 2275976"/>
              <a:gd name="connsiteX13" fmla="*/ 0 w 12192000"/>
              <a:gd name="connsiteY13" fmla="*/ 2275976 h 2275976"/>
              <a:gd name="connsiteX14" fmla="*/ 824248 w 12192000"/>
              <a:gd name="connsiteY14" fmla="*/ 453615 h 2275976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824248 w 12192000"/>
              <a:gd name="connsiteY0" fmla="*/ 248899 h 2071260"/>
              <a:gd name="connsiteX1" fmla="*/ 1584101 w 12192000"/>
              <a:gd name="connsiteY1" fmla="*/ 1111785 h 2071260"/>
              <a:gd name="connsiteX2" fmla="*/ 2085975 w 12192000"/>
              <a:gd name="connsiteY2" fmla="*/ 833011 h 2071260"/>
              <a:gd name="connsiteX3" fmla="*/ 2462213 w 12192000"/>
              <a:gd name="connsiteY3" fmla="*/ 1266399 h 2071260"/>
              <a:gd name="connsiteX4" fmla="*/ 3395663 w 12192000"/>
              <a:gd name="connsiteY4" fmla="*/ 1361648 h 2071260"/>
              <a:gd name="connsiteX5" fmla="*/ 4162425 w 12192000"/>
              <a:gd name="connsiteY5" fmla="*/ 1523574 h 2071260"/>
              <a:gd name="connsiteX6" fmla="*/ 5081588 w 12192000"/>
              <a:gd name="connsiteY6" fmla="*/ 1542624 h 2071260"/>
              <a:gd name="connsiteX7" fmla="*/ 6690815 w 12192000"/>
              <a:gd name="connsiteY7" fmla="*/ 789226 h 2071260"/>
              <a:gd name="connsiteX8" fmla="*/ 8374749 w 12192000"/>
              <a:gd name="connsiteY8" fmla="*/ 1258153 h 2071260"/>
              <a:gd name="connsiteX9" fmla="*/ 10199071 w 12192000"/>
              <a:gd name="connsiteY9" fmla="*/ 0 h 2071260"/>
              <a:gd name="connsiteX10" fmla="*/ 11095061 w 12192000"/>
              <a:gd name="connsiteY10" fmla="*/ 988752 h 2071260"/>
              <a:gd name="connsiteX11" fmla="*/ 12192000 w 12192000"/>
              <a:gd name="connsiteY11" fmla="*/ 236021 h 2071260"/>
              <a:gd name="connsiteX12" fmla="*/ 12192000 w 12192000"/>
              <a:gd name="connsiteY12" fmla="*/ 2071260 h 2071260"/>
              <a:gd name="connsiteX13" fmla="*/ 0 w 12192000"/>
              <a:gd name="connsiteY13" fmla="*/ 2071260 h 2071260"/>
              <a:gd name="connsiteX14" fmla="*/ 824248 w 12192000"/>
              <a:gd name="connsiteY14" fmla="*/ 248899 h 2071260"/>
              <a:gd name="connsiteX0" fmla="*/ 0 w 12193252"/>
              <a:gd name="connsiteY0" fmla="*/ 1512549 h 2071260"/>
              <a:gd name="connsiteX1" fmla="*/ 1585353 w 12193252"/>
              <a:gd name="connsiteY1" fmla="*/ 1111785 h 2071260"/>
              <a:gd name="connsiteX2" fmla="*/ 2087227 w 12193252"/>
              <a:gd name="connsiteY2" fmla="*/ 833011 h 2071260"/>
              <a:gd name="connsiteX3" fmla="*/ 2463465 w 12193252"/>
              <a:gd name="connsiteY3" fmla="*/ 1266399 h 2071260"/>
              <a:gd name="connsiteX4" fmla="*/ 3396915 w 12193252"/>
              <a:gd name="connsiteY4" fmla="*/ 1361648 h 2071260"/>
              <a:gd name="connsiteX5" fmla="*/ 4163677 w 12193252"/>
              <a:gd name="connsiteY5" fmla="*/ 1523574 h 2071260"/>
              <a:gd name="connsiteX6" fmla="*/ 5082840 w 12193252"/>
              <a:gd name="connsiteY6" fmla="*/ 1542624 h 2071260"/>
              <a:gd name="connsiteX7" fmla="*/ 6692067 w 12193252"/>
              <a:gd name="connsiteY7" fmla="*/ 789226 h 2071260"/>
              <a:gd name="connsiteX8" fmla="*/ 8376001 w 12193252"/>
              <a:gd name="connsiteY8" fmla="*/ 1258153 h 2071260"/>
              <a:gd name="connsiteX9" fmla="*/ 10200323 w 12193252"/>
              <a:gd name="connsiteY9" fmla="*/ 0 h 2071260"/>
              <a:gd name="connsiteX10" fmla="*/ 11096313 w 12193252"/>
              <a:gd name="connsiteY10" fmla="*/ 988752 h 2071260"/>
              <a:gd name="connsiteX11" fmla="*/ 12193252 w 12193252"/>
              <a:gd name="connsiteY11" fmla="*/ 236021 h 2071260"/>
              <a:gd name="connsiteX12" fmla="*/ 12193252 w 12193252"/>
              <a:gd name="connsiteY12" fmla="*/ 2071260 h 2071260"/>
              <a:gd name="connsiteX13" fmla="*/ 1252 w 12193252"/>
              <a:gd name="connsiteY13" fmla="*/ 2071260 h 2071260"/>
              <a:gd name="connsiteX14" fmla="*/ 0 w 12193252"/>
              <a:gd name="connsiteY14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  <a:gd name="connsiteX0" fmla="*/ 0 w 12193252"/>
              <a:gd name="connsiteY0" fmla="*/ 1512549 h 2071260"/>
              <a:gd name="connsiteX1" fmla="*/ 871202 w 12193252"/>
              <a:gd name="connsiteY1" fmla="*/ 382160 h 2071260"/>
              <a:gd name="connsiteX2" fmla="*/ 1585353 w 12193252"/>
              <a:gd name="connsiteY2" fmla="*/ 1111785 h 2071260"/>
              <a:gd name="connsiteX3" fmla="*/ 2087227 w 12193252"/>
              <a:gd name="connsiteY3" fmla="*/ 833011 h 2071260"/>
              <a:gd name="connsiteX4" fmla="*/ 2463465 w 12193252"/>
              <a:gd name="connsiteY4" fmla="*/ 1266399 h 2071260"/>
              <a:gd name="connsiteX5" fmla="*/ 3396915 w 12193252"/>
              <a:gd name="connsiteY5" fmla="*/ 1361648 h 2071260"/>
              <a:gd name="connsiteX6" fmla="*/ 4163677 w 12193252"/>
              <a:gd name="connsiteY6" fmla="*/ 1523574 h 2071260"/>
              <a:gd name="connsiteX7" fmla="*/ 5082840 w 12193252"/>
              <a:gd name="connsiteY7" fmla="*/ 1542624 h 2071260"/>
              <a:gd name="connsiteX8" fmla="*/ 6692067 w 12193252"/>
              <a:gd name="connsiteY8" fmla="*/ 789226 h 2071260"/>
              <a:gd name="connsiteX9" fmla="*/ 8376001 w 12193252"/>
              <a:gd name="connsiteY9" fmla="*/ 1258153 h 2071260"/>
              <a:gd name="connsiteX10" fmla="*/ 10200323 w 12193252"/>
              <a:gd name="connsiteY10" fmla="*/ 0 h 2071260"/>
              <a:gd name="connsiteX11" fmla="*/ 11096313 w 12193252"/>
              <a:gd name="connsiteY11" fmla="*/ 988752 h 2071260"/>
              <a:gd name="connsiteX12" fmla="*/ 12193252 w 12193252"/>
              <a:gd name="connsiteY12" fmla="*/ 236021 h 2071260"/>
              <a:gd name="connsiteX13" fmla="*/ 12193252 w 12193252"/>
              <a:gd name="connsiteY13" fmla="*/ 2071260 h 2071260"/>
              <a:gd name="connsiteX14" fmla="*/ 1252 w 12193252"/>
              <a:gd name="connsiteY14" fmla="*/ 2071260 h 2071260"/>
              <a:gd name="connsiteX15" fmla="*/ 0 w 12193252"/>
              <a:gd name="connsiteY15" fmla="*/ 1512549 h 207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52" h="2071260">
                <a:moveTo>
                  <a:pt x="0" y="1512549"/>
                </a:moveTo>
                <a:cubicBezTo>
                  <a:pt x="107950" y="1400366"/>
                  <a:pt x="714927" y="620404"/>
                  <a:pt x="871202" y="382160"/>
                </a:cubicBezTo>
                <a:cubicBezTo>
                  <a:pt x="1211627" y="759866"/>
                  <a:pt x="1364690" y="913877"/>
                  <a:pt x="1585353" y="1111785"/>
                </a:cubicBezTo>
                <a:cubicBezTo>
                  <a:pt x="1863769" y="979172"/>
                  <a:pt x="1823098" y="984673"/>
                  <a:pt x="2087227" y="833011"/>
                </a:cubicBezTo>
                <a:cubicBezTo>
                  <a:pt x="2220578" y="1034624"/>
                  <a:pt x="2377740" y="1179086"/>
                  <a:pt x="2463465" y="1266399"/>
                </a:cubicBezTo>
                <a:cubicBezTo>
                  <a:pt x="2774615" y="1298149"/>
                  <a:pt x="3114340" y="1339423"/>
                  <a:pt x="3396915" y="1361648"/>
                </a:cubicBezTo>
                <a:cubicBezTo>
                  <a:pt x="3820777" y="1461662"/>
                  <a:pt x="4006514" y="1504524"/>
                  <a:pt x="4163677" y="1523574"/>
                </a:cubicBezTo>
                <a:cubicBezTo>
                  <a:pt x="4565315" y="1545800"/>
                  <a:pt x="4805027" y="1553737"/>
                  <a:pt x="5082840" y="1542624"/>
                </a:cubicBezTo>
                <a:cubicBezTo>
                  <a:pt x="5397164" y="1360061"/>
                  <a:pt x="6387268" y="981314"/>
                  <a:pt x="6692067" y="789226"/>
                </a:cubicBezTo>
                <a:cubicBezTo>
                  <a:pt x="7212767" y="951151"/>
                  <a:pt x="7945789" y="1158141"/>
                  <a:pt x="8376001" y="1258153"/>
                </a:cubicBezTo>
                <a:cubicBezTo>
                  <a:pt x="9017351" y="888266"/>
                  <a:pt x="9644697" y="441325"/>
                  <a:pt x="10200323" y="0"/>
                </a:cubicBezTo>
                <a:cubicBezTo>
                  <a:pt x="10641648" y="481012"/>
                  <a:pt x="10850251" y="698240"/>
                  <a:pt x="11096313" y="988752"/>
                </a:cubicBezTo>
                <a:lnTo>
                  <a:pt x="12193252" y="236021"/>
                </a:lnTo>
                <a:lnTo>
                  <a:pt x="12193252" y="2071260"/>
                </a:lnTo>
                <a:lnTo>
                  <a:pt x="1252" y="2071260"/>
                </a:lnTo>
                <a:cubicBezTo>
                  <a:pt x="835" y="1885023"/>
                  <a:pt x="417" y="1698786"/>
                  <a:pt x="0" y="1512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2309343" y="985499"/>
            <a:ext cx="5763119" cy="2446890"/>
            <a:chOff x="3079124" y="985498"/>
            <a:chExt cx="7684157" cy="2446890"/>
          </a:xfrm>
        </p:grpSpPr>
        <p:sp>
          <p:nvSpPr>
            <p:cNvPr id="6" name="TextBox 5"/>
            <p:cNvSpPr txBox="1"/>
            <p:nvPr/>
          </p:nvSpPr>
          <p:spPr>
            <a:xfrm>
              <a:off x="4667240" y="2786057"/>
              <a:ext cx="60960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 smtClean="0">
                  <a:latin typeface="Oswald" panose="02000506000000020004" pitchFamily="50" charset="0"/>
                </a:rPr>
                <a:t>如何调试</a:t>
              </a:r>
              <a:endParaRPr lang="id-ID" sz="3600" dirty="0">
                <a:latin typeface="Oswald" panose="02000506000000020004" pitchFamily="50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79124" y="985498"/>
              <a:ext cx="6032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d-ID" sz="4400" b="1" dirty="0">
                <a:latin typeface="Oswald" panose="02000506000000020004" pitchFamily="50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42910" y="1857364"/>
            <a:ext cx="745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zh-CN" altLang="zh-CN" sz="1200" b="1" dirty="0" smtClean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  <a:p>
            <a:endParaRPr lang="id-ID" sz="1200" dirty="0">
              <a:latin typeface="Sansatio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785926"/>
            <a:ext cx="9145878" cy="2781663"/>
            <a:chOff x="0" y="1785926"/>
            <a:chExt cx="12194504" cy="2781663"/>
          </a:xfrm>
        </p:grpSpPr>
        <p:sp>
          <p:nvSpPr>
            <p:cNvPr id="8" name="Rectangle 7"/>
            <p:cNvSpPr/>
            <p:nvPr/>
          </p:nvSpPr>
          <p:spPr>
            <a:xfrm>
              <a:off x="0" y="1785926"/>
              <a:ext cx="12193252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52" y="4521870"/>
              <a:ext cx="12193252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="" xmlns:p14="http://schemas.microsoft.com/office/powerpoint/2010/main" val="2241084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3000">
        <p14:prism isInverted="1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C7AFAC66-06FF-4B78-82D9-BDE1DBC532F6}"/>
              </a:ext>
            </a:extLst>
          </p:cNvPr>
          <p:cNvSpPr/>
          <p:nvPr/>
        </p:nvSpPr>
        <p:spPr>
          <a:xfrm>
            <a:off x="3571868" y="1214422"/>
            <a:ext cx="5143536" cy="507209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rgbClr val="3E9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A925A32F-D122-4169-A1D3-BF4F0CCDEB59}"/>
              </a:ext>
            </a:extLst>
          </p:cNvPr>
          <p:cNvSpPr txBox="1"/>
          <p:nvPr/>
        </p:nvSpPr>
        <p:spPr>
          <a:xfrm>
            <a:off x="617958" y="370511"/>
            <a:ext cx="4489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300" normalizeH="0" baseline="0" noProof="0" dirty="0">
              <a:ln>
                <a:noFill/>
              </a:ln>
              <a:solidFill>
                <a:srgbClr val="3E95A1"/>
              </a:solidFill>
              <a:effectLst/>
              <a:uLnTx/>
              <a:uFillTx/>
              <a:latin typeface="华康POP2体W9(P)" panose="040B0900000000000000" pitchFamily="82" charset="-122"/>
              <a:ea typeface="华康POP2体W9(P)" panose="040B0900000000000000" pitchFamily="82" charset="-122"/>
              <a:cs typeface="字魂59号-创粗黑" panose="00000500000000000000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9B28A670-4351-4889-BF5A-3316485E5768}"/>
              </a:ext>
            </a:extLst>
          </p:cNvPr>
          <p:cNvSpPr/>
          <p:nvPr/>
        </p:nvSpPr>
        <p:spPr>
          <a:xfrm>
            <a:off x="3714744" y="1285860"/>
            <a:ext cx="492922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solidFill>
                  <a:schemeClr val="bg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1.</a:t>
            </a:r>
            <a:r>
              <a:rPr lang="zh-CN" altLang="en-US" dirty="0" smtClean="0">
                <a:solidFill>
                  <a:schemeClr val="bg1"/>
                </a:solidFill>
              </a:rPr>
              <a:t>觉察当下</a:t>
            </a:r>
            <a:r>
              <a:rPr lang="en-US" altLang="zh-CN" dirty="0" smtClean="0">
                <a:solidFill>
                  <a:schemeClr val="bg1"/>
                </a:solidFill>
              </a:rPr>
              <a:t>:</a:t>
            </a:r>
            <a:r>
              <a:rPr lang="zh-CN" altLang="en-US" dirty="0" smtClean="0">
                <a:solidFill>
                  <a:schemeClr val="bg1"/>
                </a:solidFill>
              </a:rPr>
              <a:t>在心里或大声对自己说，</a:t>
            </a:r>
            <a:r>
              <a:rPr lang="en-US" altLang="zh-CN" dirty="0" smtClean="0">
                <a:solidFill>
                  <a:schemeClr val="bg1"/>
                </a:solidFill>
              </a:rPr>
              <a:t>STOP</a:t>
            </a:r>
            <a:r>
              <a:rPr lang="zh-CN" altLang="en-US" dirty="0" smtClean="0">
                <a:solidFill>
                  <a:schemeClr val="bg1"/>
                </a:solidFill>
              </a:rPr>
              <a:t>， 停下，</a:t>
            </a:r>
            <a:r>
              <a:rPr lang="zh-CN" altLang="en-US" dirty="0" smtClean="0">
                <a:solidFill>
                  <a:schemeClr val="bg1"/>
                </a:solidFill>
              </a:rPr>
              <a:t>觉察</a:t>
            </a:r>
            <a:r>
              <a:rPr lang="zh-CN" altLang="en-US" dirty="0" smtClean="0">
                <a:solidFill>
                  <a:schemeClr val="bg1"/>
                </a:solidFill>
              </a:rPr>
              <a:t>一</a:t>
            </a:r>
            <a:r>
              <a:rPr lang="zh-CN" altLang="en-US" dirty="0" smtClean="0">
                <a:solidFill>
                  <a:schemeClr val="bg1"/>
                </a:solidFill>
              </a:rPr>
              <a:t>下</a:t>
            </a:r>
            <a:r>
              <a:rPr lang="zh-CN" altLang="en-US" dirty="0" smtClean="0">
                <a:solidFill>
                  <a:schemeClr val="bg1"/>
                </a:solidFill>
              </a:rPr>
              <a:t>， 发生了什么，自己都有什么变化，这些变化对自己产生了哪些影响，这些影响到底有多大。慢下来觉察有助于缓解焦虑。</a:t>
            </a:r>
            <a:br>
              <a:rPr lang="zh-CN" altLang="en-US" dirty="0" smtClean="0">
                <a:solidFill>
                  <a:schemeClr val="bg1"/>
                </a:solidFill>
              </a:rPr>
            </a:b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zh-CN" altLang="en-US" dirty="0" smtClean="0">
                <a:solidFill>
                  <a:schemeClr val="bg1"/>
                </a:solidFill>
              </a:rPr>
              <a:t>接纳变化</a:t>
            </a:r>
            <a:r>
              <a:rPr lang="en-US" altLang="zh-CN" dirty="0" smtClean="0">
                <a:solidFill>
                  <a:schemeClr val="bg1"/>
                </a:solidFill>
              </a:rPr>
              <a:t>:</a:t>
            </a:r>
            <a:r>
              <a:rPr lang="zh-CN" altLang="en-US" dirty="0" smtClean="0">
                <a:solidFill>
                  <a:schemeClr val="bg1"/>
                </a:solidFill>
              </a:rPr>
              <a:t>在疫情中会发生的这些变化是正常的，这是身体为应对压力的信号。所以，接纳这些信号和变化，不要排斥和拒绝。尝试接纳是克服恐慌的开始。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b="1" dirty="0">
              <a:solidFill>
                <a:schemeClr val="bg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99F5D38A-42ED-4A3E-83F7-99A7ED3F58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27895" t="17148" r="21329" b="25349"/>
          <a:stretch/>
        </p:blipFill>
        <p:spPr>
          <a:xfrm>
            <a:off x="752110" y="1665026"/>
            <a:ext cx="2955495" cy="446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518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1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A925A32F-D122-4169-A1D3-BF4F0CCDEB59}"/>
              </a:ext>
            </a:extLst>
          </p:cNvPr>
          <p:cNvSpPr txBox="1"/>
          <p:nvPr/>
        </p:nvSpPr>
        <p:spPr>
          <a:xfrm>
            <a:off x="617958" y="370511"/>
            <a:ext cx="4489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300" normalizeH="0" baseline="0" noProof="0" dirty="0">
              <a:ln>
                <a:noFill/>
              </a:ln>
              <a:solidFill>
                <a:srgbClr val="3E95A1"/>
              </a:solidFill>
              <a:effectLst/>
              <a:uLnTx/>
              <a:uFillTx/>
              <a:latin typeface="华康POP2体W9(P)" panose="040B0900000000000000" pitchFamily="82" charset="-122"/>
              <a:ea typeface="华康POP2体W9(P)" panose="040B0900000000000000" pitchFamily="82" charset="-122"/>
              <a:cs typeface="字魂59号-创粗黑" panose="00000500000000000000" charset="-122"/>
            </a:endParaRPr>
          </a:p>
        </p:txBody>
      </p:sp>
      <p:pic>
        <p:nvPicPr>
          <p:cNvPr id="4" name="PA-图片 3">
            <a:extLst>
              <a:ext uri="{FF2B5EF4-FFF2-40B4-BE49-F238E27FC236}">
                <a16:creationId xmlns="" xmlns:a16="http://schemas.microsoft.com/office/drawing/2014/main" id="{F2A88A5F-867D-46DB-90CD-45B7D6C7C6B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0038"/>
          <a:stretch/>
        </p:blipFill>
        <p:spPr>
          <a:xfrm>
            <a:off x="0" y="1801505"/>
            <a:ext cx="5862617" cy="5056496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="" xmlns:a16="http://schemas.microsoft.com/office/drawing/2014/main" id="{282F3E07-8710-4769-8646-F8ED37F87497}"/>
              </a:ext>
            </a:extLst>
          </p:cNvPr>
          <p:cNvSpPr/>
          <p:nvPr/>
        </p:nvSpPr>
        <p:spPr>
          <a:xfrm>
            <a:off x="4500562" y="714356"/>
            <a:ext cx="3749723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3.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保持能量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尝试以原有的生活方式生活，尽可能让自己多休息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保证饮食合理、营养丰富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照顾好自我的身体状态，提升身体的免疫力。身体有力量是健康的标志之一。</a:t>
            </a:r>
            <a:b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合理宣泄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适当户内运动，增强体质和免疫力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听听音乐，写写日记。或者在一张纸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上写下自己的烦恼和焦虑，然后把这张纸撕掉。释放多余的负能量让自己快速放松。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b="1" dirty="0">
              <a:solidFill>
                <a:srgbClr val="3E95A1"/>
              </a:solidFill>
              <a:latin typeface="华康少女" panose="040F0509000000000000" pitchFamily="81" charset="-122"/>
              <a:ea typeface="华康少女" panose="040F0509000000000000" pitchFamily="81" charset="-122"/>
              <a:cs typeface="华康少女" panose="040F0509000000000000" pitchFamily="8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08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1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h/6*sin(2*pi*$)*(1-$)*8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/4*sin(2*pi*$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A925A32F-D122-4169-A1D3-BF4F0CCDEB59}"/>
              </a:ext>
            </a:extLst>
          </p:cNvPr>
          <p:cNvSpPr txBox="1"/>
          <p:nvPr/>
        </p:nvSpPr>
        <p:spPr>
          <a:xfrm>
            <a:off x="617958" y="370511"/>
            <a:ext cx="4489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300" normalizeH="0" baseline="0" noProof="0" dirty="0">
              <a:ln>
                <a:noFill/>
              </a:ln>
              <a:solidFill>
                <a:srgbClr val="3E95A1"/>
              </a:solidFill>
              <a:effectLst/>
              <a:uLnTx/>
              <a:uFillTx/>
              <a:latin typeface="华康POP2体W9(P)" panose="040B0900000000000000" pitchFamily="82" charset="-122"/>
              <a:ea typeface="华康POP2体W9(P)" panose="040B0900000000000000" pitchFamily="82" charset="-122"/>
              <a:cs typeface="字魂59号-创粗黑" panose="00000500000000000000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B62AA75B-F12E-4412-AE20-7858617AFAAD}"/>
              </a:ext>
            </a:extLst>
          </p:cNvPr>
          <p:cNvSpPr/>
          <p:nvPr/>
        </p:nvSpPr>
        <p:spPr>
          <a:xfrm>
            <a:off x="4572000" y="3276426"/>
            <a:ext cx="3699633" cy="66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b="1" dirty="0">
                <a:solidFill>
                  <a:srgbClr val="3E95A1"/>
                </a:solidFill>
                <a:latin typeface="华康少女" panose="040F0509000000000000" pitchFamily="81" charset="-122"/>
                <a:ea typeface="华康少女" panose="040F0509000000000000" pitchFamily="81" charset="-122"/>
                <a:cs typeface="华康少女" panose="040F0509000000000000" pitchFamily="81" charset="-122"/>
              </a:rPr>
              <a:t>    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135729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相互陪伴</a:t>
            </a:r>
            <a:r>
              <a:rPr lang="en-US" altLang="zh-CN" dirty="0" smtClean="0"/>
              <a:t>:</a:t>
            </a:r>
            <a:r>
              <a:rPr lang="zh-CN" altLang="en-US" dirty="0" smtClean="0"/>
              <a:t>多和家人沟通、分享感受，也可以通过电话或微信与同学、朋友多互相交流，彼此安慰，相互鼓励，相互支持，在陪伴中找到相互支持的力量。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6.</a:t>
            </a:r>
            <a:r>
              <a:rPr lang="zh-CN" altLang="en-US" dirty="0" smtClean="0"/>
              <a:t>呼吸放松</a:t>
            </a:r>
            <a:r>
              <a:rPr lang="en-US" altLang="zh-CN" dirty="0" smtClean="0"/>
              <a:t>:</a:t>
            </a:r>
            <a:r>
              <a:rPr lang="zh-CN" altLang="en-US" dirty="0" smtClean="0"/>
              <a:t>在一</a:t>
            </a:r>
            <a:r>
              <a:rPr lang="zh-CN" altLang="en-US" dirty="0" smtClean="0"/>
              <a:t>个安静、舒适的环境里，有意识地按照从上到下的顺序放松身体的各个部位。做深呼吸再加自我暗示，吸气时体会身体充满了能量，呼气时暗示把体内很多烦恼、杂质排出体外。暂时的身体放松也有利于心理减负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7.</a:t>
            </a:r>
            <a:r>
              <a:rPr lang="zh-CN" altLang="en-US" dirty="0" smtClean="0"/>
              <a:t>为所当为</a:t>
            </a:r>
            <a:r>
              <a:rPr lang="en-US" altLang="zh-CN" dirty="0" smtClean="0"/>
              <a:t>:</a:t>
            </a:r>
            <a:r>
              <a:rPr lang="zh-CN" altLang="en-US" dirty="0" smtClean="0"/>
              <a:t>重新计划一下在这个特殊时期自己可以做的事，可以读自己过去想读而未读的书，看一直想看而未看的电影或电视剧，在家举举哑铃健健身，整理一下家里的物品，或者规划一下自己新一年的生活，找回对生活的掌控感。有事可干会减少过度关注疫情信息对自己的负面影响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8.</a:t>
            </a:r>
            <a:r>
              <a:rPr lang="zh-CN" altLang="en-US" dirty="0" smtClean="0"/>
              <a:t>寻求帮助</a:t>
            </a:r>
            <a:r>
              <a:rPr lang="en-US" altLang="zh-CN" dirty="0" smtClean="0"/>
              <a:t>:</a:t>
            </a:r>
            <a:r>
              <a:rPr lang="zh-CN" altLang="en-US" dirty="0" smtClean="0"/>
              <a:t>要记住，自己永远不是孤单</a:t>
            </a:r>
            <a:r>
              <a:rPr lang="zh-CN" altLang="en-US" dirty="0" smtClean="0"/>
              <a:t>一人</a:t>
            </a:r>
            <a:r>
              <a:rPr lang="zh-CN" altLang="en-US" dirty="0" smtClean="0"/>
              <a:t>面对疫情。如果尝试了上述方法还不能排解自己的情绪时</a:t>
            </a:r>
            <a:r>
              <a:rPr lang="zh-CN" altLang="en-US" dirty="0" smtClean="0"/>
              <a:t>，</a:t>
            </a:r>
            <a:r>
              <a:rPr lang="zh-CN" altLang="en-US" dirty="0" smtClean="0"/>
              <a:t>一</a:t>
            </a:r>
            <a:r>
              <a:rPr lang="zh-CN" altLang="en-US" dirty="0" smtClean="0"/>
              <a:t>定</a:t>
            </a:r>
            <a:r>
              <a:rPr lang="zh-CN" altLang="en-US" dirty="0" smtClean="0"/>
              <a:t>要及时向学校心理中心等机构专业人士寻求帮助。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5549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RESOURCELIBID_ANIM" val="4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RESOURCELIBID_ANIM" val="46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609</Words>
  <Application>Microsoft Office PowerPoint</Application>
  <PresentationFormat>全屏显示(4:3)</PresentationFormat>
  <Paragraphs>30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8</cp:revision>
  <dcterms:created xsi:type="dcterms:W3CDTF">2020-03-03T13:24:03Z</dcterms:created>
  <dcterms:modified xsi:type="dcterms:W3CDTF">2020-03-04T06:54:51Z</dcterms:modified>
</cp:coreProperties>
</file>