
<file path=[Content_Types].xml><?xml version="1.0" encoding="utf-8"?>
<Types xmlns="http://schemas.openxmlformats.org/package/2006/content-types">
  <Default Extension="jpeg" ContentType="image/jpeg"/>
  <Default Extension="png" ContentType="image/png"/>
  <Default Extension="tiff" ContentType="image/tiff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4"/>
  </p:handoutMasterIdLst>
  <p:sldIdLst>
    <p:sldId id="259" r:id="rId3"/>
    <p:sldId id="396" r:id="rId5"/>
    <p:sldId id="391" r:id="rId6"/>
    <p:sldId id="348" r:id="rId7"/>
    <p:sldId id="300" r:id="rId8"/>
    <p:sldId id="394" r:id="rId9"/>
    <p:sldId id="399" r:id="rId10"/>
    <p:sldId id="410" r:id="rId11"/>
    <p:sldId id="400" r:id="rId12"/>
    <p:sldId id="407" r:id="rId13"/>
    <p:sldId id="401" r:id="rId14"/>
    <p:sldId id="383" r:id="rId15"/>
    <p:sldId id="385" r:id="rId16"/>
    <p:sldId id="386" r:id="rId17"/>
    <p:sldId id="387" r:id="rId18"/>
    <p:sldId id="392" r:id="rId19"/>
    <p:sldId id="349" r:id="rId20"/>
    <p:sldId id="384" r:id="rId21"/>
    <p:sldId id="298" r:id="rId22"/>
    <p:sldId id="395" r:id="rId23"/>
    <p:sldId id="390" r:id="rId24"/>
    <p:sldId id="420" r:id="rId25"/>
    <p:sldId id="353" r:id="rId26"/>
    <p:sldId id="389" r:id="rId27"/>
    <p:sldId id="417" r:id="rId28"/>
    <p:sldId id="419" r:id="rId29"/>
    <p:sldId id="415" r:id="rId30"/>
    <p:sldId id="442" r:id="rId31"/>
    <p:sldId id="403" r:id="rId32"/>
    <p:sldId id="421" r:id="rId33"/>
    <p:sldId id="426" r:id="rId34"/>
    <p:sldId id="425" r:id="rId35"/>
    <p:sldId id="427" r:id="rId36"/>
    <p:sldId id="428" r:id="rId37"/>
    <p:sldId id="424" r:id="rId38"/>
    <p:sldId id="422" r:id="rId39"/>
    <p:sldId id="423" r:id="rId40"/>
    <p:sldId id="296" r:id="rId41"/>
    <p:sldId id="388" r:id="rId42"/>
    <p:sldId id="382" r:id="rId4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ED555E"/>
    <a:srgbClr val="F85E4E"/>
    <a:srgbClr val="FA8B80"/>
    <a:srgbClr val="FEC1B8"/>
    <a:srgbClr val="E8EAFF"/>
    <a:srgbClr val="8379CD"/>
    <a:srgbClr val="E6E6E6"/>
    <a:srgbClr val="786DCE"/>
    <a:srgbClr val="305FC2"/>
    <a:srgbClr val="FB9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7" autoAdjust="0"/>
    <p:restoredTop sz="94660"/>
  </p:normalViewPr>
  <p:slideViewPr>
    <p:cSldViewPr snapToGrid="0">
      <p:cViewPr varScale="1">
        <p:scale>
          <a:sx n="84" d="100"/>
          <a:sy n="84" d="100"/>
        </p:scale>
        <p:origin x="504" y="66"/>
      </p:cViewPr>
      <p:guideLst>
        <p:guide orient="horz" pos="2061"/>
        <p:guide pos="386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94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handoutMaster" Target="handoutMasters/handoutMaster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阿里巴巴普惠体 R" panose="00020600040101010101" pitchFamily="18" charset="-122"/>
              <a:ea typeface="阿里巴巴普惠体 R" panose="00020600040101010101" pitchFamily="18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E51A0-CE99-439B-ADB0-2CE7BAD8D018}" type="datetimeFigureOut">
              <a:rPr lang="zh-CN" altLang="en-US" smtClean="0">
                <a:latin typeface="阿里巴巴普惠体 R" panose="00020600040101010101" pitchFamily="18" charset="-122"/>
                <a:ea typeface="阿里巴巴普惠体 R" panose="00020600040101010101" pitchFamily="18" charset="-122"/>
              </a:rPr>
            </a:fld>
            <a:endParaRPr lang="zh-CN" altLang="en-US" dirty="0">
              <a:latin typeface="阿里巴巴普惠体 R" panose="00020600040101010101" pitchFamily="18" charset="-122"/>
              <a:ea typeface="阿里巴巴普惠体 R" panose="00020600040101010101" pitchFamily="18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阿里巴巴普惠体 R" panose="00020600040101010101" pitchFamily="18" charset="-122"/>
              <a:ea typeface="阿里巴巴普惠体 R" panose="00020600040101010101" pitchFamily="18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F3F998-A96C-4872-8E76-D74CDAD7C3AA}" type="slidenum">
              <a:rPr lang="zh-CN" altLang="en-US" smtClean="0">
                <a:latin typeface="阿里巴巴普惠体 R" panose="00020600040101010101" pitchFamily="18" charset="-122"/>
                <a:ea typeface="阿里巴巴普惠体 R" panose="00020600040101010101" pitchFamily="18" charset="-122"/>
              </a:rPr>
            </a:fld>
            <a:endParaRPr lang="zh-CN" altLang="en-US" dirty="0">
              <a:latin typeface="阿里巴巴普惠体 R" panose="00020600040101010101" pitchFamily="18" charset="-122"/>
              <a:ea typeface="阿里巴巴普惠体 R" panose="00020600040101010101" pitchFamily="18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fld id="{E7EF6C01-6A64-40B2-BC03-8F5FC9C786B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fld id="{209860EB-8471-4FB6-B36C-EAA4CDBCB226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阿里巴巴普惠体 R" panose="00020600040101010101" pitchFamily="18" charset="-122"/>
        <a:ea typeface="阿里巴巴普惠体 R" panose="00020600040101010101" pitchFamily="18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阿里巴巴普惠体 R" panose="00020600040101010101" pitchFamily="18" charset="-122"/>
        <a:ea typeface="阿里巴巴普惠体 R" panose="00020600040101010101" pitchFamily="18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阿里巴巴普惠体 R" panose="00020600040101010101" pitchFamily="18" charset="-122"/>
        <a:ea typeface="阿里巴巴普惠体 R" panose="00020600040101010101" pitchFamily="18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阿里巴巴普惠体 R" panose="00020600040101010101" pitchFamily="18" charset="-122"/>
        <a:ea typeface="阿里巴巴普惠体 R" panose="00020600040101010101" pitchFamily="18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阿里巴巴普惠体 R" panose="00020600040101010101" pitchFamily="18" charset="-122"/>
        <a:ea typeface="阿里巴巴普惠体 R" panose="00020600040101010101" pitchFamily="18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50ED8-EC00-4F53-91E3-99C1970B72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F937-F186-4CB9-8694-DBD4D772AE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F937-F186-4CB9-8694-DBD4D772AE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50ED8-EC00-4F53-91E3-99C1970B72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50ED8-EC00-4F53-91E3-99C1970B72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F937-F186-4CB9-8694-DBD4D772AE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F937-F186-4CB9-8694-DBD4D772AE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F937-F186-4CB9-8694-DBD4D772AE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F937-F186-4CB9-8694-DBD4D772AE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C9B519-9566-499C-B871-4E0A6F42D0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C226B8-A050-438E-9E7B-B528AFDF42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C9B519-9566-499C-B871-4E0A6F42D0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C226B8-A050-438E-9E7B-B528AFDF42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C9B519-9566-499C-B871-4E0A6F42D0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C226B8-A050-438E-9E7B-B528AFDF42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C9B519-9566-499C-B871-4E0A6F42D0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C226B8-A050-438E-9E7B-B528AFDF42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C9B519-9566-499C-B871-4E0A6F42D0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C226B8-A050-438E-9E7B-B528AFDF42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C9B519-9566-499C-B871-4E0A6F42D0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C226B8-A050-438E-9E7B-B528AFDF42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C9B519-9566-499C-B871-4E0A6F42D0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C226B8-A050-438E-9E7B-B528AFDF42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C9B519-9566-499C-B871-4E0A6F42D0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C226B8-A050-438E-9E7B-B528AFDF42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C9B519-9566-499C-B871-4E0A6F42D0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C226B8-A050-438E-9E7B-B528AFDF42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C9B519-9566-499C-B871-4E0A6F42D0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C226B8-A050-438E-9E7B-B528AFDF42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C9B519-9566-499C-B871-4E0A6F42D02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C226B8-A050-438E-9E7B-B528AFDF42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5.png"/><Relationship Id="rId18" Type="http://schemas.openxmlformats.org/officeDocument/2006/relationships/image" Target="../media/image4.png"/><Relationship Id="rId17" Type="http://schemas.openxmlformats.org/officeDocument/2006/relationships/image" Target="../media/image3.png"/><Relationship Id="rId16" Type="http://schemas.openxmlformats.org/officeDocument/2006/relationships/image" Target="../media/image2.png"/><Relationship Id="rId15" Type="http://schemas.openxmlformats.org/officeDocument/2006/relationships/image" Target="../media/image1.pn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 userDrawn="1"/>
        </p:nvGrpSpPr>
        <p:grpSpPr>
          <a:xfrm>
            <a:off x="-98839" y="-11828"/>
            <a:ext cx="12449291" cy="7077392"/>
            <a:chOff x="-98840" y="-11828"/>
            <a:chExt cx="12389679" cy="7077392"/>
          </a:xfrm>
        </p:grpSpPr>
        <p:pic>
          <p:nvPicPr>
            <p:cNvPr id="22" name="图片 21" descr="图片包含 口罩&#10;&#10;描述已自动生成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165"/>
            <a:stretch>
              <a:fillRect/>
            </a:stretch>
          </p:blipFill>
          <p:spPr>
            <a:xfrm>
              <a:off x="-29665" y="1598113"/>
              <a:ext cx="12192000" cy="5357360"/>
            </a:xfrm>
            <a:prstGeom prst="rect">
              <a:avLst/>
            </a:prstGeom>
          </p:spPr>
        </p:pic>
        <p:sp>
          <p:nvSpPr>
            <p:cNvPr id="23" name="矩形: 圆角 22"/>
            <p:cNvSpPr/>
            <p:nvPr userDrawn="1"/>
          </p:nvSpPr>
          <p:spPr>
            <a:xfrm>
              <a:off x="449943" y="351972"/>
              <a:ext cx="11292114" cy="6154057"/>
            </a:xfrm>
            <a:prstGeom prst="roundRect">
              <a:avLst>
                <a:gd name="adj" fmla="val 4167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-29665" y="4484379"/>
              <a:ext cx="1585952" cy="2581185"/>
              <a:chOff x="-34683" y="3878889"/>
              <a:chExt cx="2041688" cy="3322906"/>
            </a:xfrm>
          </p:grpSpPr>
          <p:pic>
            <p:nvPicPr>
              <p:cNvPr id="34" name="图片 33" descr="图片包含 无脊椎动物, 软体动物, 动物&#10;&#10;描述已自动生成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7803">
                <a:off x="86371" y="4615342"/>
                <a:ext cx="1920634" cy="2586453"/>
              </a:xfrm>
              <a:prstGeom prst="rect">
                <a:avLst/>
              </a:prstGeom>
            </p:spPr>
          </p:pic>
          <p:pic>
            <p:nvPicPr>
              <p:cNvPr id="35" name="图片 34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34683" y="3878889"/>
                <a:ext cx="1080637" cy="3116086"/>
              </a:xfrm>
              <a:prstGeom prst="rect">
                <a:avLst/>
              </a:prstGeom>
            </p:spPr>
          </p:pic>
        </p:grpSp>
        <p:grpSp>
          <p:nvGrpSpPr>
            <p:cNvPr id="25" name="组合 24"/>
            <p:cNvGrpSpPr/>
            <p:nvPr/>
          </p:nvGrpSpPr>
          <p:grpSpPr>
            <a:xfrm>
              <a:off x="-98840" y="-596"/>
              <a:ext cx="3111529" cy="1331851"/>
              <a:chOff x="69530" y="-17397"/>
              <a:chExt cx="2877364" cy="1231620"/>
            </a:xfrm>
          </p:grpSpPr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038" y="-16906"/>
                <a:ext cx="2850856" cy="732885"/>
              </a:xfrm>
              <a:prstGeom prst="rect">
                <a:avLst/>
              </a:prstGeom>
            </p:spPr>
          </p:pic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530" y="-17397"/>
                <a:ext cx="2850856" cy="1231620"/>
              </a:xfrm>
              <a:prstGeom prst="rect">
                <a:avLst/>
              </a:prstGeom>
            </p:spPr>
          </p:pic>
        </p:grpSp>
        <p:grpSp>
          <p:nvGrpSpPr>
            <p:cNvPr id="26" name="组合 25"/>
            <p:cNvGrpSpPr/>
            <p:nvPr/>
          </p:nvGrpSpPr>
          <p:grpSpPr>
            <a:xfrm>
              <a:off x="10285897" y="3711202"/>
              <a:ext cx="1935199" cy="3162619"/>
              <a:chOff x="10456341" y="3984115"/>
              <a:chExt cx="1769490" cy="2891806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56341" y="3984115"/>
                <a:ext cx="1769490" cy="2891806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0160" y="4188606"/>
                <a:ext cx="931943" cy="2687315"/>
              </a:xfrm>
              <a:prstGeom prst="rect">
                <a:avLst/>
              </a:prstGeom>
            </p:spPr>
          </p:pic>
        </p:grpSp>
        <p:grpSp>
          <p:nvGrpSpPr>
            <p:cNvPr id="27" name="组合 26"/>
            <p:cNvGrpSpPr/>
            <p:nvPr/>
          </p:nvGrpSpPr>
          <p:grpSpPr>
            <a:xfrm flipH="1">
              <a:off x="9101235" y="-11828"/>
              <a:ext cx="3189604" cy="1343082"/>
              <a:chOff x="129864" y="28497"/>
              <a:chExt cx="2949563" cy="1242006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864" y="28497"/>
                <a:ext cx="2850856" cy="732885"/>
              </a:xfrm>
              <a:prstGeom prst="rect">
                <a:avLst/>
              </a:prstGeom>
            </p:spPr>
          </p:pic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571" y="38883"/>
                <a:ext cx="2850856" cy="1231620"/>
              </a:xfrm>
              <a:prstGeom prst="rect">
                <a:avLst/>
              </a:prstGeom>
            </p:spPr>
          </p:pic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3.xml"/><Relationship Id="rId2" Type="http://schemas.microsoft.com/office/2007/relationships/hdphoto" Target="../media/image33.wdp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6.GIF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GIF"/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image" Target="../media/image40.GIF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9.png"/><Relationship Id="rId1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0.GIF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.tiff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21.jpe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文本框 272"/>
          <p:cNvSpPr txBox="1"/>
          <p:nvPr/>
        </p:nvSpPr>
        <p:spPr>
          <a:xfrm>
            <a:off x="1221105" y="3260725"/>
            <a:ext cx="93427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solidFill>
                  <a:srgbClr val="F85E4E"/>
                </a:solidFill>
                <a:latin typeface="微软雅黑" panose="020B0503020204020204" charset="-122"/>
                <a:ea typeface="微软雅黑" panose="020B0503020204020204" charset="-122"/>
                <a:cs typeface="阿里巴巴普惠体 R" panose="00020600040101010101" pitchFamily="18" charset="-122"/>
                <a:sym typeface="Arial" panose="020B0604020202020204" pitchFamily="34" charset="0"/>
              </a:rPr>
              <a:t>防控新型冠状病毒感染</a:t>
            </a:r>
            <a:endParaRPr lang="zh-CN" altLang="en-US" sz="7200" b="1" dirty="0">
              <a:solidFill>
                <a:srgbClr val="F85E4E"/>
              </a:solidFill>
              <a:latin typeface="微软雅黑" panose="020B0503020204020204" charset="-122"/>
              <a:ea typeface="微软雅黑" panose="020B0503020204020204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290" name="矩形: 圆角 289"/>
          <p:cNvSpPr/>
          <p:nvPr/>
        </p:nvSpPr>
        <p:spPr>
          <a:xfrm>
            <a:off x="3455670" y="5064760"/>
            <a:ext cx="4873625" cy="832485"/>
          </a:xfrm>
          <a:prstGeom prst="roundRect">
            <a:avLst>
              <a:gd name="adj" fmla="val 50000"/>
            </a:avLst>
          </a:prstGeom>
          <a:solidFill>
            <a:srgbClr val="FA8B80"/>
          </a:solidFill>
        </p:spPr>
        <p:txBody>
          <a:bodyPr wrap="none" anchor="ctr">
            <a:no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R" panose="00020600040101010101" pitchFamily="18" charset="-122"/>
                <a:sym typeface="Arial" panose="020B0604020202020204" pitchFamily="34" charset="0"/>
              </a:rPr>
              <a:t>开学第一课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209415" y="1894205"/>
            <a:ext cx="407543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solidFill>
                  <a:srgbClr val="F85E4E"/>
                </a:solidFill>
                <a:latin typeface="微软雅黑" panose="020B0503020204020204" charset="-122"/>
                <a:ea typeface="微软雅黑" panose="020B0503020204020204" charset="-122"/>
                <a:cs typeface="阿里巴巴普惠体 R" panose="00020600040101010101" pitchFamily="18" charset="-122"/>
                <a:sym typeface="Arial" panose="020B0604020202020204" pitchFamily="34" charset="0"/>
              </a:rPr>
              <a:t>从我做起</a:t>
            </a:r>
            <a:endParaRPr lang="zh-CN" altLang="en-US" sz="6600" dirty="0">
              <a:solidFill>
                <a:srgbClr val="F85E4E"/>
              </a:solidFill>
              <a:latin typeface="微软雅黑" panose="020B0503020204020204" charset="-122"/>
              <a:ea typeface="微软雅黑" panose="020B0503020204020204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 flipH="1">
            <a:off x="9597685" y="3429000"/>
            <a:ext cx="2594315" cy="3699779"/>
            <a:chOff x="3507" y="4044539"/>
            <a:chExt cx="1888360" cy="3109393"/>
          </a:xfrm>
        </p:grpSpPr>
        <p:pic>
          <p:nvPicPr>
            <p:cNvPr id="15" name="图片 14" descr="图片包含 无脊椎动物, 软体动物, 动物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7803">
              <a:off x="114831" y="4760856"/>
              <a:ext cx="1777036" cy="239307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07" y="4044539"/>
              <a:ext cx="999843" cy="2883110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1126777" y="533902"/>
            <a:ext cx="2991236" cy="2610597"/>
            <a:chOff x="1676091" y="2534279"/>
            <a:chExt cx="2991236" cy="261059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1628" y="2534279"/>
              <a:ext cx="2085699" cy="1944296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91" y="3303965"/>
              <a:ext cx="729313" cy="67986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6444" y="4676878"/>
              <a:ext cx="502034" cy="46799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508" y="4092548"/>
              <a:ext cx="1110899" cy="10355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5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" grpId="0"/>
      <p:bldP spid="290" grpId="0" bldLvl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3209" y="1640307"/>
            <a:ext cx="2848646" cy="418255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825" y="663575"/>
            <a:ext cx="3556000" cy="5398135"/>
          </a:xfrm>
          <a:prstGeom prst="rect">
            <a:avLst/>
          </a:prstGeom>
        </p:spPr>
      </p:pic>
      <p:sp>
        <p:nvSpPr>
          <p:cNvPr id="33" name="单圆角矩形 32"/>
          <p:cNvSpPr/>
          <p:nvPr/>
        </p:nvSpPr>
        <p:spPr>
          <a:xfrm>
            <a:off x="1107440" y="6061710"/>
            <a:ext cx="4371975" cy="447675"/>
          </a:xfrm>
          <a:prstGeom prst="snipRoundRect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开学第一课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•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防控新型冠状病毒感染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52220" y="1640205"/>
            <a:ext cx="456311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禁止食用！</a:t>
            </a:r>
            <a:endParaRPr lang="zh-CN" altLang="en-US" sz="3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3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禁止私自饲养！</a:t>
            </a:r>
            <a:endParaRPr lang="zh-CN" altLang="en-US" sz="3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3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禁止滥杀捕猎！</a:t>
            </a:r>
            <a:endParaRPr lang="zh-CN" altLang="en-US" sz="3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3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禁止非法交易买卖！</a:t>
            </a:r>
            <a:endParaRPr lang="zh-CN" altLang="en-US" sz="3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122805" y="923290"/>
            <a:ext cx="28219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92D2EB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charset="0"/>
                <a:sym typeface="Tahoma" panose="020B0604030504040204" charset="0"/>
              </a:rPr>
              <a:t>法律政策</a:t>
            </a:r>
            <a:endParaRPr lang="zh-CN" altLang="en-US" sz="4000" b="1" dirty="0">
              <a:solidFill>
                <a:srgbClr val="92D2EB"/>
              </a:solidFill>
              <a:latin typeface="微软雅黑" panose="020B0503020204020204" charset="-122"/>
              <a:ea typeface="微软雅黑" panose="020B0503020204020204" charset="-122"/>
              <a:cs typeface="思源黑体 CN Normal" charset="0"/>
              <a:sym typeface="Tahoma" panose="020B060403050404020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 rot="20190881">
            <a:off x="1279200" y="836879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8" name="椭圆 7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" name="等腰三角形 8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4" name="lungs-with-the-trachea_30933"/>
          <p:cNvSpPr>
            <a:spLocks noChangeAspect="1"/>
          </p:cNvSpPr>
          <p:nvPr/>
        </p:nvSpPr>
        <p:spPr bwMode="auto">
          <a:xfrm>
            <a:off x="1433103" y="1018073"/>
            <a:ext cx="497521" cy="435569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975682" y="782122"/>
            <a:ext cx="6240636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800" b="1">
                <a:ln w="12700">
                  <a:noFill/>
                </a:ln>
                <a:solidFill>
                  <a:schemeClr val="bg1"/>
                </a:solidFill>
                <a:effectLst>
                  <a:outerShdw blurRad="88900" dist="114300" dir="3000000" sx="101000" sy="101000" algn="t" rotWithShape="0">
                    <a:srgbClr val="F98E80">
                      <a:alpha val="71000"/>
                    </a:srgbClr>
                  </a:outerShdw>
                </a:effectLst>
                <a:latin typeface="小单纯体" panose="02010601030101010101" pitchFamily="2" charset="-122"/>
                <a:ea typeface="小单纯体" panose="02010601030101010101" pitchFamily="2" charset="-122"/>
              </a:defRPr>
            </a:lvl1pPr>
          </a:lstStyle>
          <a:p>
            <a:pPr algn="ctr"/>
            <a:r>
              <a:rPr lang="en-US" altLang="zh-CN" sz="16600" dirty="0">
                <a:solidFill>
                  <a:srgbClr val="F85E4E"/>
                </a:solidFill>
                <a:effectLst/>
                <a:latin typeface="Arial" panose="020B0604020202020204" pitchFamily="34" charset="0"/>
                <a:ea typeface="阿里巴巴普惠体 R" panose="00020600040101010101" pitchFamily="18" charset="-122"/>
                <a:cs typeface="阿里巴巴普惠体 R" panose="00020600040101010101" pitchFamily="18" charset="-122"/>
                <a:sym typeface="Arial" panose="020B0604020202020204" pitchFamily="34" charset="0"/>
              </a:rPr>
              <a:t>03</a:t>
            </a:r>
            <a:endParaRPr lang="en-US" altLang="zh-CN" sz="16600" dirty="0">
              <a:solidFill>
                <a:srgbClr val="F85E4E"/>
              </a:solidFill>
              <a:effectLst/>
              <a:latin typeface="Arial" panose="020B0604020202020204" pitchFamily="34" charset="0"/>
              <a:ea typeface="阿里巴巴普惠体 R" panose="00020600040101010101" pitchFamily="18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56890" y="3288665"/>
            <a:ext cx="6360160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spc="600" dirty="0">
                <a:solidFill>
                  <a:srgbClr val="F85E4E"/>
                </a:solidFill>
                <a:latin typeface="微软雅黑" panose="020B0503020204020204" charset="-122"/>
                <a:ea typeface="微软雅黑" panose="020B0503020204020204" charset="-122"/>
                <a:cs typeface="阿里巴巴普惠体 R" panose="00020600040101010101" pitchFamily="18" charset="-122"/>
                <a:sym typeface="Arial" panose="020B0604020202020204" pitchFamily="34" charset="0"/>
              </a:rPr>
              <a:t>传播途径</a:t>
            </a:r>
            <a:endParaRPr lang="zh-CN" altLang="en-US" sz="6000" b="1" spc="600" dirty="0">
              <a:solidFill>
                <a:srgbClr val="F85E4E"/>
              </a:solidFill>
              <a:latin typeface="微软雅黑" panose="020B0503020204020204" charset="-122"/>
              <a:ea typeface="微软雅黑" panose="020B0503020204020204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60662" y="1133342"/>
            <a:ext cx="2991236" cy="2610597"/>
            <a:chOff x="1676091" y="2534279"/>
            <a:chExt cx="2991236" cy="261059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1628" y="2534279"/>
              <a:ext cx="2085699" cy="194429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91" y="3303965"/>
              <a:ext cx="729313" cy="67986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6444" y="4676878"/>
              <a:ext cx="502034" cy="46799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508" y="4092548"/>
              <a:ext cx="1110899" cy="10355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" name="文本框 30"/>
          <p:cNvSpPr txBox="1"/>
          <p:nvPr/>
        </p:nvSpPr>
        <p:spPr>
          <a:xfrm>
            <a:off x="1435735" y="1692275"/>
            <a:ext cx="9645015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80000"/>
              </a:lnSpc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charset="0"/>
                <a:sym typeface="Tahoma" panose="020B0604030504040204" charset="0"/>
              </a:rPr>
              <a:t>会人传人！</a:t>
            </a:r>
            <a:r>
              <a: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思源黑体 CN Normal" charset="0"/>
                <a:sym typeface="Tahoma" panose="020B0604030504040204" charset="0"/>
              </a:rPr>
              <a:t>根据目前的证据，可以确定新型冠状病毒可以持续人传人。中国疾病预防控制中心分析，新型冠状病毒存在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charset="0"/>
                <a:sym typeface="Tahoma" panose="020B0604030504040204" charset="0"/>
              </a:rPr>
              <a:t>飞沫传播</a:t>
            </a:r>
            <a:r>
              <a: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思源黑体 CN Normal" charset="0"/>
                <a:sym typeface="Tahoma" panose="020B0604030504040204" charset="0"/>
              </a:rPr>
              <a:t>，也几乎可以确定存在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charset="0"/>
                <a:sym typeface="Tahoma" panose="020B0604030504040204" charset="0"/>
              </a:rPr>
              <a:t>接触传播</a:t>
            </a:r>
            <a:r>
              <a:rPr lang="zh-CN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思源黑体 CN Normal" charset="0"/>
                <a:sym typeface="Tahoma" panose="020B0604030504040204" charset="0"/>
              </a:rPr>
              <a:t>，但尚不确定是否存在空气传播。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charset="0"/>
              <a:sym typeface="Tahoma" panose="020B06040305040402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437130" y="904240"/>
            <a:ext cx="52330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92D2EB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charset="0"/>
                <a:sym typeface="Tahoma" panose="020B0604030504040204" charset="0"/>
              </a:rPr>
              <a:t>新型冠状病毒的传播途径</a:t>
            </a:r>
            <a:endParaRPr lang="zh-CN" altLang="en-US" sz="3600" b="1" dirty="0">
              <a:solidFill>
                <a:srgbClr val="92D2EB"/>
              </a:solidFill>
              <a:latin typeface="微软雅黑" panose="020B0503020204020204" charset="-122"/>
              <a:ea typeface="微软雅黑" panose="020B0503020204020204" charset="-122"/>
              <a:cs typeface="思源黑体 CN Normal" charset="0"/>
              <a:sym typeface="Tahoma" panose="020B0604030504040204" charset="0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3551555" y="3777615"/>
            <a:ext cx="5813425" cy="2117090"/>
          </a:xfrm>
          <a:prstGeom prst="roundRect">
            <a:avLst/>
          </a:prstGeom>
          <a:solidFill>
            <a:srgbClr val="FA8B8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思源黑体 CN Normal" charset="0"/>
              <a:sym typeface="Tahoma" panose="020B060403050404020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965575" y="3905885"/>
            <a:ext cx="4985385" cy="1660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>
              <a:lnSpc>
                <a:spcPct val="170000"/>
              </a:lnSpc>
              <a:defRPr/>
            </a:pPr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Tahoma" panose="020B0604030504040204" charset="0"/>
              </a:rPr>
              <a:t>新型冠状病毒具有一定的传播强度，如果不采取防护措施，理论上平均 </a:t>
            </a:r>
            <a:r>
              <a:rPr lang="en-US" altLang="zh-CN" sz="20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Tahoma" panose="020B0604030504040204" charset="0"/>
              </a:rPr>
              <a:t>1 </a:t>
            </a:r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Tahoma" panose="020B0604030504040204" charset="0"/>
              </a:rPr>
              <a:t>名患者可以将病毒传播给 </a:t>
            </a:r>
            <a:r>
              <a:rPr lang="en-US" altLang="zh-CN" sz="20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Tahoma" panose="020B0604030504040204" charset="0"/>
              </a:rPr>
              <a:t>2</a:t>
            </a:r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Tahoma" panose="020B0604030504040204" charset="0"/>
              </a:rPr>
              <a:t>～</a:t>
            </a:r>
            <a:r>
              <a:rPr lang="en-US" altLang="zh-CN" sz="20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Tahoma" panose="020B0604030504040204" charset="0"/>
              </a:rPr>
              <a:t>3 </a:t>
            </a:r>
            <a:r>
              <a:rPr lang="zh-CN" altLang="en-US" sz="20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Tahoma" panose="020B0604030504040204" charset="0"/>
              </a:rPr>
              <a:t>个人。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Tahoma" panose="020B0604030504040204" charset="0"/>
            </a:endParaRPr>
          </a:p>
        </p:txBody>
      </p:sp>
      <p:sp>
        <p:nvSpPr>
          <p:cNvPr id="33" name="单圆角矩形 32"/>
          <p:cNvSpPr/>
          <p:nvPr/>
        </p:nvSpPr>
        <p:spPr>
          <a:xfrm>
            <a:off x="1107440" y="6061710"/>
            <a:ext cx="4371975" cy="447675"/>
          </a:xfrm>
          <a:prstGeom prst="snipRoundRect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开学第一课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•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防控新型冠状病毒感染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 rot="20190881">
            <a:off x="1552250" y="836879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3" name="椭圆 2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" name="等腰三角形 3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4" name="lungs-with-the-trachea_30933"/>
          <p:cNvSpPr>
            <a:spLocks noChangeAspect="1"/>
          </p:cNvSpPr>
          <p:nvPr/>
        </p:nvSpPr>
        <p:spPr bwMode="auto">
          <a:xfrm>
            <a:off x="1706153" y="1018073"/>
            <a:ext cx="497521" cy="435569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7" grpId="0" bldLvl="0" animBg="1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文本框 84"/>
          <p:cNvSpPr txBox="1"/>
          <p:nvPr/>
        </p:nvSpPr>
        <p:spPr>
          <a:xfrm>
            <a:off x="2554241" y="776169"/>
            <a:ext cx="3840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92D2E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什么是飞沫传播？</a:t>
            </a:r>
            <a:endParaRPr lang="zh-CN" altLang="en-US" sz="3600" b="1" dirty="0">
              <a:solidFill>
                <a:srgbClr val="92D2E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93" name="任意多边形: 形状 92"/>
          <p:cNvSpPr/>
          <p:nvPr/>
        </p:nvSpPr>
        <p:spPr>
          <a:xfrm flipH="1" flipV="1">
            <a:off x="11759890" y="6435525"/>
            <a:ext cx="432110" cy="422475"/>
          </a:xfrm>
          <a:custGeom>
            <a:avLst/>
            <a:gdLst>
              <a:gd name="connsiteX0" fmla="*/ 0 w 432110"/>
              <a:gd name="connsiteY0" fmla="*/ 0 h 422475"/>
              <a:gd name="connsiteX1" fmla="*/ 9635 w 432110"/>
              <a:gd name="connsiteY1" fmla="*/ 0 h 422475"/>
              <a:gd name="connsiteX2" fmla="*/ 432110 w 432110"/>
              <a:gd name="connsiteY2" fmla="*/ 422475 h 422475"/>
              <a:gd name="connsiteX3" fmla="*/ 0 w 432110"/>
              <a:gd name="connsiteY3" fmla="*/ 422475 h 42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110" h="422475">
                <a:moveTo>
                  <a:pt x="0" y="0"/>
                </a:moveTo>
                <a:lnTo>
                  <a:pt x="9635" y="0"/>
                </a:lnTo>
                <a:lnTo>
                  <a:pt x="432110" y="422475"/>
                </a:lnTo>
                <a:lnTo>
                  <a:pt x="0" y="422475"/>
                </a:lnTo>
                <a:close/>
              </a:path>
            </a:pathLst>
          </a:custGeom>
          <a:solidFill>
            <a:srgbClr val="F4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5" name="Group 4"/>
          <p:cNvGrpSpPr>
            <a:grpSpLocks noChangeAspect="1"/>
          </p:cNvGrpSpPr>
          <p:nvPr/>
        </p:nvGrpSpPr>
        <p:grpSpPr bwMode="auto">
          <a:xfrm rot="5400000">
            <a:off x="7705247" y="4539804"/>
            <a:ext cx="1647489" cy="1486216"/>
            <a:chOff x="949" y="-448"/>
            <a:chExt cx="5782" cy="5216"/>
          </a:xfrm>
        </p:grpSpPr>
        <p:sp>
          <p:nvSpPr>
            <p:cNvPr id="34" name="AutoShape 3"/>
            <p:cNvSpPr>
              <a:spLocks noChangeAspect="1" noChangeArrowheads="1" noTextEdit="1"/>
            </p:cNvSpPr>
            <p:nvPr/>
          </p:nvSpPr>
          <p:spPr bwMode="auto">
            <a:xfrm>
              <a:off x="949" y="-448"/>
              <a:ext cx="5782" cy="5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5" name="Freeform 5"/>
            <p:cNvSpPr/>
            <p:nvPr/>
          </p:nvSpPr>
          <p:spPr bwMode="auto">
            <a:xfrm>
              <a:off x="918" y="-448"/>
              <a:ext cx="5839" cy="5214"/>
            </a:xfrm>
            <a:custGeom>
              <a:avLst/>
              <a:gdLst>
                <a:gd name="T0" fmla="*/ 768 w 2469"/>
                <a:gd name="T1" fmla="*/ 2204 h 2204"/>
                <a:gd name="T2" fmla="*/ 513 w 2469"/>
                <a:gd name="T3" fmla="*/ 2057 h 2204"/>
                <a:gd name="T4" fmla="*/ 47 w 2469"/>
                <a:gd name="T5" fmla="*/ 1249 h 2204"/>
                <a:gd name="T6" fmla="*/ 47 w 2469"/>
                <a:gd name="T7" fmla="*/ 955 h 2204"/>
                <a:gd name="T8" fmla="*/ 513 w 2469"/>
                <a:gd name="T9" fmla="*/ 147 h 2204"/>
                <a:gd name="T10" fmla="*/ 768 w 2469"/>
                <a:gd name="T11" fmla="*/ 0 h 2204"/>
                <a:gd name="T12" fmla="*/ 1701 w 2469"/>
                <a:gd name="T13" fmla="*/ 0 h 2204"/>
                <a:gd name="T14" fmla="*/ 1956 w 2469"/>
                <a:gd name="T15" fmla="*/ 147 h 2204"/>
                <a:gd name="T16" fmla="*/ 2422 w 2469"/>
                <a:gd name="T17" fmla="*/ 955 h 2204"/>
                <a:gd name="T18" fmla="*/ 2422 w 2469"/>
                <a:gd name="T19" fmla="*/ 1249 h 2204"/>
                <a:gd name="T20" fmla="*/ 1956 w 2469"/>
                <a:gd name="T21" fmla="*/ 2057 h 2204"/>
                <a:gd name="T22" fmla="*/ 1701 w 2469"/>
                <a:gd name="T23" fmla="*/ 2204 h 2204"/>
                <a:gd name="T24" fmla="*/ 768 w 2469"/>
                <a:gd name="T25" fmla="*/ 2204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69" h="2204">
                  <a:moveTo>
                    <a:pt x="768" y="2204"/>
                  </a:moveTo>
                  <a:cubicBezTo>
                    <a:pt x="675" y="2204"/>
                    <a:pt x="560" y="2138"/>
                    <a:pt x="513" y="2057"/>
                  </a:cubicBezTo>
                  <a:cubicBezTo>
                    <a:pt x="47" y="1249"/>
                    <a:pt x="47" y="1249"/>
                    <a:pt x="47" y="1249"/>
                  </a:cubicBezTo>
                  <a:cubicBezTo>
                    <a:pt x="0" y="1168"/>
                    <a:pt x="0" y="1036"/>
                    <a:pt x="47" y="955"/>
                  </a:cubicBezTo>
                  <a:cubicBezTo>
                    <a:pt x="513" y="147"/>
                    <a:pt x="513" y="147"/>
                    <a:pt x="513" y="147"/>
                  </a:cubicBezTo>
                  <a:cubicBezTo>
                    <a:pt x="560" y="66"/>
                    <a:pt x="675" y="0"/>
                    <a:pt x="768" y="0"/>
                  </a:cubicBezTo>
                  <a:cubicBezTo>
                    <a:pt x="1701" y="0"/>
                    <a:pt x="1701" y="0"/>
                    <a:pt x="1701" y="0"/>
                  </a:cubicBezTo>
                  <a:cubicBezTo>
                    <a:pt x="1794" y="0"/>
                    <a:pt x="1909" y="66"/>
                    <a:pt x="1956" y="147"/>
                  </a:cubicBezTo>
                  <a:cubicBezTo>
                    <a:pt x="2422" y="955"/>
                    <a:pt x="2422" y="955"/>
                    <a:pt x="2422" y="955"/>
                  </a:cubicBezTo>
                  <a:cubicBezTo>
                    <a:pt x="2469" y="1036"/>
                    <a:pt x="2469" y="1168"/>
                    <a:pt x="2422" y="1249"/>
                  </a:cubicBezTo>
                  <a:cubicBezTo>
                    <a:pt x="1956" y="2057"/>
                    <a:pt x="1956" y="2057"/>
                    <a:pt x="1956" y="2057"/>
                  </a:cubicBezTo>
                  <a:cubicBezTo>
                    <a:pt x="1909" y="2138"/>
                    <a:pt x="1794" y="2204"/>
                    <a:pt x="1701" y="2204"/>
                  </a:cubicBezTo>
                  <a:lnTo>
                    <a:pt x="768" y="2204"/>
                  </a:lnTo>
                  <a:close/>
                </a:path>
              </a:pathLst>
            </a:custGeom>
            <a:solidFill>
              <a:srgbClr val="FA8B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7" name="Group 4"/>
          <p:cNvGrpSpPr>
            <a:grpSpLocks noChangeAspect="1"/>
          </p:cNvGrpSpPr>
          <p:nvPr/>
        </p:nvGrpSpPr>
        <p:grpSpPr bwMode="auto">
          <a:xfrm rot="5400000">
            <a:off x="2203211" y="1503265"/>
            <a:ext cx="1647489" cy="1486216"/>
            <a:chOff x="949" y="-448"/>
            <a:chExt cx="5782" cy="5216"/>
          </a:xfrm>
        </p:grpSpPr>
        <p:sp>
          <p:nvSpPr>
            <p:cNvPr id="39" name="AutoShape 3"/>
            <p:cNvSpPr>
              <a:spLocks noChangeAspect="1" noChangeArrowheads="1" noTextEdit="1"/>
            </p:cNvSpPr>
            <p:nvPr/>
          </p:nvSpPr>
          <p:spPr bwMode="auto">
            <a:xfrm>
              <a:off x="949" y="-448"/>
              <a:ext cx="5782" cy="5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0" name="Freeform 5"/>
            <p:cNvSpPr/>
            <p:nvPr/>
          </p:nvSpPr>
          <p:spPr bwMode="auto">
            <a:xfrm>
              <a:off x="918" y="-448"/>
              <a:ext cx="5839" cy="5214"/>
            </a:xfrm>
            <a:custGeom>
              <a:avLst/>
              <a:gdLst>
                <a:gd name="T0" fmla="*/ 768 w 2469"/>
                <a:gd name="T1" fmla="*/ 2204 h 2204"/>
                <a:gd name="T2" fmla="*/ 513 w 2469"/>
                <a:gd name="T3" fmla="*/ 2057 h 2204"/>
                <a:gd name="T4" fmla="*/ 47 w 2469"/>
                <a:gd name="T5" fmla="*/ 1249 h 2204"/>
                <a:gd name="T6" fmla="*/ 47 w 2469"/>
                <a:gd name="T7" fmla="*/ 955 h 2204"/>
                <a:gd name="T8" fmla="*/ 513 w 2469"/>
                <a:gd name="T9" fmla="*/ 147 h 2204"/>
                <a:gd name="T10" fmla="*/ 768 w 2469"/>
                <a:gd name="T11" fmla="*/ 0 h 2204"/>
                <a:gd name="T12" fmla="*/ 1701 w 2469"/>
                <a:gd name="T13" fmla="*/ 0 h 2204"/>
                <a:gd name="T14" fmla="*/ 1956 w 2469"/>
                <a:gd name="T15" fmla="*/ 147 h 2204"/>
                <a:gd name="T16" fmla="*/ 2422 w 2469"/>
                <a:gd name="T17" fmla="*/ 955 h 2204"/>
                <a:gd name="T18" fmla="*/ 2422 w 2469"/>
                <a:gd name="T19" fmla="*/ 1249 h 2204"/>
                <a:gd name="T20" fmla="*/ 1956 w 2469"/>
                <a:gd name="T21" fmla="*/ 2057 h 2204"/>
                <a:gd name="T22" fmla="*/ 1701 w 2469"/>
                <a:gd name="T23" fmla="*/ 2204 h 2204"/>
                <a:gd name="T24" fmla="*/ 768 w 2469"/>
                <a:gd name="T25" fmla="*/ 2204 h 2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69" h="2204">
                  <a:moveTo>
                    <a:pt x="768" y="2204"/>
                  </a:moveTo>
                  <a:cubicBezTo>
                    <a:pt x="675" y="2204"/>
                    <a:pt x="560" y="2138"/>
                    <a:pt x="513" y="2057"/>
                  </a:cubicBezTo>
                  <a:cubicBezTo>
                    <a:pt x="47" y="1249"/>
                    <a:pt x="47" y="1249"/>
                    <a:pt x="47" y="1249"/>
                  </a:cubicBezTo>
                  <a:cubicBezTo>
                    <a:pt x="0" y="1168"/>
                    <a:pt x="0" y="1036"/>
                    <a:pt x="47" y="955"/>
                  </a:cubicBezTo>
                  <a:cubicBezTo>
                    <a:pt x="513" y="147"/>
                    <a:pt x="513" y="147"/>
                    <a:pt x="513" y="147"/>
                  </a:cubicBezTo>
                  <a:cubicBezTo>
                    <a:pt x="560" y="66"/>
                    <a:pt x="675" y="0"/>
                    <a:pt x="768" y="0"/>
                  </a:cubicBezTo>
                  <a:cubicBezTo>
                    <a:pt x="1701" y="0"/>
                    <a:pt x="1701" y="0"/>
                    <a:pt x="1701" y="0"/>
                  </a:cubicBezTo>
                  <a:cubicBezTo>
                    <a:pt x="1794" y="0"/>
                    <a:pt x="1909" y="66"/>
                    <a:pt x="1956" y="147"/>
                  </a:cubicBezTo>
                  <a:cubicBezTo>
                    <a:pt x="2422" y="955"/>
                    <a:pt x="2422" y="955"/>
                    <a:pt x="2422" y="955"/>
                  </a:cubicBezTo>
                  <a:cubicBezTo>
                    <a:pt x="2469" y="1036"/>
                    <a:pt x="2469" y="1168"/>
                    <a:pt x="2422" y="1249"/>
                  </a:cubicBezTo>
                  <a:cubicBezTo>
                    <a:pt x="1956" y="2057"/>
                    <a:pt x="1956" y="2057"/>
                    <a:pt x="1956" y="2057"/>
                  </a:cubicBezTo>
                  <a:cubicBezTo>
                    <a:pt x="1909" y="2138"/>
                    <a:pt x="1794" y="2204"/>
                    <a:pt x="1701" y="2204"/>
                  </a:cubicBezTo>
                  <a:lnTo>
                    <a:pt x="768" y="2204"/>
                  </a:lnTo>
                  <a:close/>
                </a:path>
              </a:pathLst>
            </a:custGeom>
            <a:solidFill>
              <a:srgbClr val="FA8B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9" name="AutoShape 3"/>
          <p:cNvSpPr>
            <a:spLocks noChangeAspect="1" noChangeArrowheads="1" noTextEdit="1"/>
          </p:cNvSpPr>
          <p:nvPr/>
        </p:nvSpPr>
        <p:spPr bwMode="auto">
          <a:xfrm rot="5400000">
            <a:off x="6810928" y="4434451"/>
            <a:ext cx="1647489" cy="148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0" name="Freeform 5"/>
          <p:cNvSpPr/>
          <p:nvPr/>
        </p:nvSpPr>
        <p:spPr bwMode="auto">
          <a:xfrm rot="5400000">
            <a:off x="8887797" y="2934154"/>
            <a:ext cx="1663730" cy="1485646"/>
          </a:xfrm>
          <a:custGeom>
            <a:avLst/>
            <a:gdLst>
              <a:gd name="T0" fmla="*/ 768 w 2469"/>
              <a:gd name="T1" fmla="*/ 2204 h 2204"/>
              <a:gd name="T2" fmla="*/ 513 w 2469"/>
              <a:gd name="T3" fmla="*/ 2057 h 2204"/>
              <a:gd name="T4" fmla="*/ 47 w 2469"/>
              <a:gd name="T5" fmla="*/ 1249 h 2204"/>
              <a:gd name="T6" fmla="*/ 47 w 2469"/>
              <a:gd name="T7" fmla="*/ 955 h 2204"/>
              <a:gd name="T8" fmla="*/ 513 w 2469"/>
              <a:gd name="T9" fmla="*/ 147 h 2204"/>
              <a:gd name="T10" fmla="*/ 768 w 2469"/>
              <a:gd name="T11" fmla="*/ 0 h 2204"/>
              <a:gd name="T12" fmla="*/ 1701 w 2469"/>
              <a:gd name="T13" fmla="*/ 0 h 2204"/>
              <a:gd name="T14" fmla="*/ 1956 w 2469"/>
              <a:gd name="T15" fmla="*/ 147 h 2204"/>
              <a:gd name="T16" fmla="*/ 2422 w 2469"/>
              <a:gd name="T17" fmla="*/ 955 h 2204"/>
              <a:gd name="T18" fmla="*/ 2422 w 2469"/>
              <a:gd name="T19" fmla="*/ 1249 h 2204"/>
              <a:gd name="T20" fmla="*/ 1956 w 2469"/>
              <a:gd name="T21" fmla="*/ 2057 h 2204"/>
              <a:gd name="T22" fmla="*/ 1701 w 2469"/>
              <a:gd name="T23" fmla="*/ 2204 h 2204"/>
              <a:gd name="T24" fmla="*/ 768 w 2469"/>
              <a:gd name="T25" fmla="*/ 2204 h 2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69" h="2204">
                <a:moveTo>
                  <a:pt x="768" y="2204"/>
                </a:moveTo>
                <a:cubicBezTo>
                  <a:pt x="675" y="2204"/>
                  <a:pt x="560" y="2138"/>
                  <a:pt x="513" y="2057"/>
                </a:cubicBezTo>
                <a:cubicBezTo>
                  <a:pt x="47" y="1249"/>
                  <a:pt x="47" y="1249"/>
                  <a:pt x="47" y="1249"/>
                </a:cubicBezTo>
                <a:cubicBezTo>
                  <a:pt x="0" y="1168"/>
                  <a:pt x="0" y="1036"/>
                  <a:pt x="47" y="955"/>
                </a:cubicBezTo>
                <a:cubicBezTo>
                  <a:pt x="513" y="147"/>
                  <a:pt x="513" y="147"/>
                  <a:pt x="513" y="147"/>
                </a:cubicBezTo>
                <a:cubicBezTo>
                  <a:pt x="560" y="66"/>
                  <a:pt x="675" y="0"/>
                  <a:pt x="768" y="0"/>
                </a:cubicBezTo>
                <a:cubicBezTo>
                  <a:pt x="1701" y="0"/>
                  <a:pt x="1701" y="0"/>
                  <a:pt x="1701" y="0"/>
                </a:cubicBezTo>
                <a:cubicBezTo>
                  <a:pt x="1794" y="0"/>
                  <a:pt x="1909" y="66"/>
                  <a:pt x="1956" y="147"/>
                </a:cubicBezTo>
                <a:cubicBezTo>
                  <a:pt x="2422" y="955"/>
                  <a:pt x="2422" y="955"/>
                  <a:pt x="2422" y="955"/>
                </a:cubicBezTo>
                <a:cubicBezTo>
                  <a:pt x="2469" y="1036"/>
                  <a:pt x="2469" y="1168"/>
                  <a:pt x="2422" y="1249"/>
                </a:cubicBezTo>
                <a:cubicBezTo>
                  <a:pt x="1956" y="2057"/>
                  <a:pt x="1956" y="2057"/>
                  <a:pt x="1956" y="2057"/>
                </a:cubicBezTo>
                <a:cubicBezTo>
                  <a:pt x="1909" y="2138"/>
                  <a:pt x="1794" y="2204"/>
                  <a:pt x="1701" y="2204"/>
                </a:cubicBezTo>
                <a:lnTo>
                  <a:pt x="768" y="2204"/>
                </a:lnTo>
                <a:close/>
              </a:path>
            </a:pathLst>
          </a:custGeom>
          <a:solidFill>
            <a:srgbClr val="FA8B8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4091305" y="1720850"/>
            <a:ext cx="5987415" cy="1337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defRPr/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飞沫可以通过一定的距离（一般是 </a:t>
            </a:r>
            <a:r>
              <a:rPr lang="en-US" altLang="zh-CN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1~2 </a:t>
            </a: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米）进入易感的粘膜表面。由于飞沫颗粒较大（大于 </a:t>
            </a:r>
            <a:r>
              <a:rPr lang="en-US" altLang="zh-CN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5um</a:t>
            </a: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），不会长时间悬浮在空气中。</a:t>
            </a:r>
            <a:endParaRPr lang="zh-CN" altLang="en-US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1374140" y="3215640"/>
            <a:ext cx="727583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如果周围有疑似新型冠状病毒患者，记得戴口罩并尽量保持 </a:t>
            </a:r>
            <a:r>
              <a:rPr lang="en-US" altLang="zh-CN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2 </a:t>
            </a:r>
            <a:r>
              <a:rPr lang="zh-CN" alt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米以上的距离，与患者接触后应该立即用肥皂和流动水等彻底清洗双手。</a:t>
            </a:r>
            <a:endParaRPr lang="zh-CN" altLang="en-US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59" name="圆角矩形 58"/>
          <p:cNvSpPr/>
          <p:nvPr/>
        </p:nvSpPr>
        <p:spPr>
          <a:xfrm>
            <a:off x="2884170" y="4142740"/>
            <a:ext cx="3613150" cy="1858645"/>
          </a:xfrm>
          <a:prstGeom prst="roundRect">
            <a:avLst/>
          </a:prstGeom>
          <a:solidFill>
            <a:srgbClr val="FA8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2986405" y="4775835"/>
            <a:ext cx="340804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日常面对面说话、咳嗽、打喷嚏都可能造成飞沫传播。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3020696" y="4237068"/>
            <a:ext cx="1402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注意：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90" name="cough_160981"/>
          <p:cNvSpPr>
            <a:spLocks noChangeAspect="1"/>
          </p:cNvSpPr>
          <p:nvPr/>
        </p:nvSpPr>
        <p:spPr bwMode="auto">
          <a:xfrm>
            <a:off x="2651806" y="1940926"/>
            <a:ext cx="609461" cy="609685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605765" h="605987">
                <a:moveTo>
                  <a:pt x="25902" y="478577"/>
                </a:moveTo>
                <a:cubicBezTo>
                  <a:pt x="32673" y="476076"/>
                  <a:pt x="39351" y="479410"/>
                  <a:pt x="41763" y="486264"/>
                </a:cubicBezTo>
                <a:cubicBezTo>
                  <a:pt x="44174" y="492933"/>
                  <a:pt x="40742" y="499694"/>
                  <a:pt x="34528" y="502009"/>
                </a:cubicBezTo>
                <a:lnTo>
                  <a:pt x="16256" y="508214"/>
                </a:lnTo>
                <a:cubicBezTo>
                  <a:pt x="8373" y="510159"/>
                  <a:pt x="2900" y="505899"/>
                  <a:pt x="953" y="500527"/>
                </a:cubicBezTo>
                <a:cubicBezTo>
                  <a:pt x="-1552" y="493859"/>
                  <a:pt x="1880" y="487098"/>
                  <a:pt x="8094" y="484782"/>
                </a:cubicBezTo>
                <a:close/>
                <a:moveTo>
                  <a:pt x="122099" y="443964"/>
                </a:moveTo>
                <a:cubicBezTo>
                  <a:pt x="128879" y="441923"/>
                  <a:pt x="135567" y="445447"/>
                  <a:pt x="137424" y="451569"/>
                </a:cubicBezTo>
                <a:cubicBezTo>
                  <a:pt x="139932" y="458246"/>
                  <a:pt x="136496" y="465109"/>
                  <a:pt x="130273" y="467428"/>
                </a:cubicBezTo>
                <a:lnTo>
                  <a:pt x="111975" y="473641"/>
                </a:lnTo>
                <a:cubicBezTo>
                  <a:pt x="108353" y="474940"/>
                  <a:pt x="105752" y="474105"/>
                  <a:pt x="104730" y="473641"/>
                </a:cubicBezTo>
                <a:cubicBezTo>
                  <a:pt x="103244" y="475589"/>
                  <a:pt x="101294" y="476980"/>
                  <a:pt x="98972" y="477907"/>
                </a:cubicBezTo>
                <a:lnTo>
                  <a:pt x="59961" y="491912"/>
                </a:lnTo>
                <a:cubicBezTo>
                  <a:pt x="51788" y="493859"/>
                  <a:pt x="46587" y="489593"/>
                  <a:pt x="44543" y="484214"/>
                </a:cubicBezTo>
                <a:cubicBezTo>
                  <a:pt x="42128" y="477537"/>
                  <a:pt x="45565" y="470766"/>
                  <a:pt x="51788" y="468448"/>
                </a:cubicBezTo>
                <a:lnTo>
                  <a:pt x="90798" y="454444"/>
                </a:lnTo>
                <a:cubicBezTo>
                  <a:pt x="93120" y="453980"/>
                  <a:pt x="95628" y="453980"/>
                  <a:pt x="97950" y="454444"/>
                </a:cubicBezTo>
                <a:cubicBezTo>
                  <a:pt x="99436" y="452496"/>
                  <a:pt x="101387" y="451105"/>
                  <a:pt x="103801" y="450085"/>
                </a:cubicBezTo>
                <a:close/>
                <a:moveTo>
                  <a:pt x="107245" y="400218"/>
                </a:moveTo>
                <a:lnTo>
                  <a:pt x="126470" y="400218"/>
                </a:lnTo>
                <a:cubicBezTo>
                  <a:pt x="133249" y="400218"/>
                  <a:pt x="138450" y="405497"/>
                  <a:pt x="138450" y="412627"/>
                </a:cubicBezTo>
                <a:cubicBezTo>
                  <a:pt x="138450" y="419850"/>
                  <a:pt x="133156" y="425128"/>
                  <a:pt x="126470" y="425128"/>
                </a:cubicBezTo>
                <a:lnTo>
                  <a:pt x="107245" y="425128"/>
                </a:lnTo>
                <a:cubicBezTo>
                  <a:pt x="100558" y="425128"/>
                  <a:pt x="95264" y="419294"/>
                  <a:pt x="95264" y="412627"/>
                </a:cubicBezTo>
                <a:cubicBezTo>
                  <a:pt x="95264" y="405497"/>
                  <a:pt x="100558" y="400218"/>
                  <a:pt x="107245" y="400218"/>
                </a:cubicBezTo>
                <a:close/>
                <a:moveTo>
                  <a:pt x="12071" y="399866"/>
                </a:moveTo>
                <a:lnTo>
                  <a:pt x="31384" y="399866"/>
                </a:lnTo>
                <a:cubicBezTo>
                  <a:pt x="33706" y="399866"/>
                  <a:pt x="35563" y="400792"/>
                  <a:pt x="37513" y="401811"/>
                </a:cubicBezTo>
                <a:cubicBezTo>
                  <a:pt x="39370" y="400329"/>
                  <a:pt x="41412" y="399866"/>
                  <a:pt x="43734" y="399866"/>
                </a:cubicBezTo>
                <a:lnTo>
                  <a:pt x="81710" y="399866"/>
                </a:lnTo>
                <a:cubicBezTo>
                  <a:pt x="88396" y="399866"/>
                  <a:pt x="93781" y="405608"/>
                  <a:pt x="93781" y="412275"/>
                </a:cubicBezTo>
                <a:cubicBezTo>
                  <a:pt x="93781" y="418942"/>
                  <a:pt x="88396" y="424776"/>
                  <a:pt x="81618" y="424776"/>
                </a:cubicBezTo>
                <a:lnTo>
                  <a:pt x="43641" y="424776"/>
                </a:lnTo>
                <a:cubicBezTo>
                  <a:pt x="41227" y="424776"/>
                  <a:pt x="39370" y="423758"/>
                  <a:pt x="37420" y="422832"/>
                </a:cubicBezTo>
                <a:cubicBezTo>
                  <a:pt x="35563" y="424313"/>
                  <a:pt x="33613" y="424776"/>
                  <a:pt x="31199" y="424776"/>
                </a:cubicBezTo>
                <a:lnTo>
                  <a:pt x="12071" y="424776"/>
                </a:lnTo>
                <a:cubicBezTo>
                  <a:pt x="5386" y="424776"/>
                  <a:pt x="0" y="418942"/>
                  <a:pt x="0" y="412275"/>
                </a:cubicBezTo>
                <a:cubicBezTo>
                  <a:pt x="0" y="405145"/>
                  <a:pt x="5386" y="399866"/>
                  <a:pt x="12071" y="399866"/>
                </a:cubicBezTo>
                <a:close/>
                <a:moveTo>
                  <a:pt x="59961" y="331976"/>
                </a:moveTo>
                <a:lnTo>
                  <a:pt x="98972" y="345894"/>
                </a:lnTo>
                <a:cubicBezTo>
                  <a:pt x="101294" y="346914"/>
                  <a:pt x="103244" y="348306"/>
                  <a:pt x="104730" y="350254"/>
                </a:cubicBezTo>
                <a:cubicBezTo>
                  <a:pt x="105752" y="349790"/>
                  <a:pt x="108353" y="348863"/>
                  <a:pt x="111975" y="350254"/>
                </a:cubicBezTo>
                <a:lnTo>
                  <a:pt x="130273" y="356471"/>
                </a:lnTo>
                <a:cubicBezTo>
                  <a:pt x="136496" y="358790"/>
                  <a:pt x="139932" y="365564"/>
                  <a:pt x="137424" y="372244"/>
                </a:cubicBezTo>
                <a:cubicBezTo>
                  <a:pt x="135567" y="378461"/>
                  <a:pt x="128879" y="381801"/>
                  <a:pt x="122099" y="379945"/>
                </a:cubicBezTo>
                <a:lnTo>
                  <a:pt x="103801" y="373729"/>
                </a:lnTo>
                <a:cubicBezTo>
                  <a:pt x="101387" y="372801"/>
                  <a:pt x="99436" y="371409"/>
                  <a:pt x="97950" y="369461"/>
                </a:cubicBezTo>
                <a:cubicBezTo>
                  <a:pt x="95628" y="369924"/>
                  <a:pt x="93120" y="369924"/>
                  <a:pt x="90798" y="369461"/>
                </a:cubicBezTo>
                <a:lnTo>
                  <a:pt x="51788" y="355450"/>
                </a:lnTo>
                <a:cubicBezTo>
                  <a:pt x="45565" y="353131"/>
                  <a:pt x="42128" y="346265"/>
                  <a:pt x="44543" y="339584"/>
                </a:cubicBezTo>
                <a:cubicBezTo>
                  <a:pt x="46587" y="334296"/>
                  <a:pt x="51788" y="329935"/>
                  <a:pt x="59961" y="331976"/>
                </a:cubicBezTo>
                <a:close/>
                <a:moveTo>
                  <a:pt x="16346" y="316499"/>
                </a:moveTo>
                <a:lnTo>
                  <a:pt x="34730" y="322713"/>
                </a:lnTo>
                <a:cubicBezTo>
                  <a:pt x="40858" y="325031"/>
                  <a:pt x="44386" y="331801"/>
                  <a:pt x="41879" y="338478"/>
                </a:cubicBezTo>
                <a:cubicBezTo>
                  <a:pt x="39372" y="345155"/>
                  <a:pt x="32687" y="348494"/>
                  <a:pt x="25909" y="346175"/>
                </a:cubicBezTo>
                <a:lnTo>
                  <a:pt x="8175" y="339962"/>
                </a:lnTo>
                <a:cubicBezTo>
                  <a:pt x="2047" y="337643"/>
                  <a:pt x="-1481" y="330874"/>
                  <a:pt x="1026" y="324196"/>
                </a:cubicBezTo>
                <a:cubicBezTo>
                  <a:pt x="2976" y="318818"/>
                  <a:pt x="8454" y="314552"/>
                  <a:pt x="16346" y="316499"/>
                </a:cubicBezTo>
                <a:close/>
                <a:moveTo>
                  <a:pt x="417160" y="8"/>
                </a:moveTo>
                <a:cubicBezTo>
                  <a:pt x="438630" y="-166"/>
                  <a:pt x="459938" y="2384"/>
                  <a:pt x="480364" y="9382"/>
                </a:cubicBezTo>
                <a:cubicBezTo>
                  <a:pt x="544334" y="30981"/>
                  <a:pt x="591870" y="96240"/>
                  <a:pt x="603012" y="168267"/>
                </a:cubicBezTo>
                <a:cubicBezTo>
                  <a:pt x="614060" y="239829"/>
                  <a:pt x="591035" y="315286"/>
                  <a:pt x="548698" y="372110"/>
                </a:cubicBezTo>
                <a:cubicBezTo>
                  <a:pt x="538020" y="385551"/>
                  <a:pt x="526043" y="398065"/>
                  <a:pt x="518802" y="413917"/>
                </a:cubicBezTo>
                <a:cubicBezTo>
                  <a:pt x="499676" y="477879"/>
                  <a:pt x="500140" y="562326"/>
                  <a:pt x="507846" y="605987"/>
                </a:cubicBezTo>
                <a:lnTo>
                  <a:pt x="308230" y="605987"/>
                </a:lnTo>
                <a:cubicBezTo>
                  <a:pt x="310644" y="579012"/>
                  <a:pt x="309158" y="551666"/>
                  <a:pt x="302938" y="525711"/>
                </a:cubicBezTo>
                <a:cubicBezTo>
                  <a:pt x="299967" y="512733"/>
                  <a:pt x="295232" y="498828"/>
                  <a:pt x="285112" y="491134"/>
                </a:cubicBezTo>
                <a:cubicBezTo>
                  <a:pt x="269235" y="478620"/>
                  <a:pt x="247602" y="485943"/>
                  <a:pt x="228383" y="488817"/>
                </a:cubicBezTo>
                <a:cubicBezTo>
                  <a:pt x="209257" y="491598"/>
                  <a:pt x="183261" y="483440"/>
                  <a:pt x="182704" y="462305"/>
                </a:cubicBezTo>
                <a:cubicBezTo>
                  <a:pt x="181868" y="445527"/>
                  <a:pt x="198209" y="427265"/>
                  <a:pt x="188089" y="414751"/>
                </a:cubicBezTo>
                <a:cubicBezTo>
                  <a:pt x="184746" y="410394"/>
                  <a:pt x="178433" y="408540"/>
                  <a:pt x="176019" y="403257"/>
                </a:cubicBezTo>
                <a:cubicBezTo>
                  <a:pt x="170727" y="392132"/>
                  <a:pt x="185211" y="381658"/>
                  <a:pt x="187532" y="369143"/>
                </a:cubicBezTo>
                <a:cubicBezTo>
                  <a:pt x="192267" y="341241"/>
                  <a:pt x="139438" y="337348"/>
                  <a:pt x="139902" y="309538"/>
                </a:cubicBezTo>
                <a:cubicBezTo>
                  <a:pt x="139902" y="282285"/>
                  <a:pt x="199045" y="285344"/>
                  <a:pt x="199045" y="191441"/>
                </a:cubicBezTo>
                <a:cubicBezTo>
                  <a:pt x="201087" y="159275"/>
                  <a:pt x="200066" y="125626"/>
                  <a:pt x="212043" y="95869"/>
                </a:cubicBezTo>
                <a:cubicBezTo>
                  <a:pt x="235068" y="39602"/>
                  <a:pt x="297089" y="16613"/>
                  <a:pt x="352981" y="6972"/>
                </a:cubicBezTo>
                <a:cubicBezTo>
                  <a:pt x="374057" y="3079"/>
                  <a:pt x="395689" y="182"/>
                  <a:pt x="417160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4" name="shaking-hands-silhouette_62316"/>
          <p:cNvSpPr>
            <a:spLocks noChangeAspect="1"/>
          </p:cNvSpPr>
          <p:nvPr/>
        </p:nvSpPr>
        <p:spPr bwMode="auto">
          <a:xfrm>
            <a:off x="9415304" y="3397368"/>
            <a:ext cx="609685" cy="559218"/>
          </a:xfrm>
          <a:custGeom>
            <a:avLst/>
            <a:gdLst>
              <a:gd name="connsiteX0" fmla="*/ 432219 w 608699"/>
              <a:gd name="connsiteY0" fmla="*/ 100132 h 558314"/>
              <a:gd name="connsiteX1" fmla="*/ 540779 w 608699"/>
              <a:gd name="connsiteY1" fmla="*/ 100132 h 558314"/>
              <a:gd name="connsiteX2" fmla="*/ 557374 w 608699"/>
              <a:gd name="connsiteY2" fmla="*/ 108877 h 558314"/>
              <a:gd name="connsiteX3" fmla="*/ 606699 w 608699"/>
              <a:gd name="connsiteY3" fmla="*/ 198857 h 558314"/>
              <a:gd name="connsiteX4" fmla="*/ 608082 w 608699"/>
              <a:gd name="connsiteY4" fmla="*/ 211744 h 558314"/>
              <a:gd name="connsiteX5" fmla="*/ 584111 w 608699"/>
              <a:gd name="connsiteY5" fmla="*/ 292748 h 558314"/>
              <a:gd name="connsiteX6" fmla="*/ 567977 w 608699"/>
              <a:gd name="connsiteY6" fmla="*/ 304945 h 558314"/>
              <a:gd name="connsiteX7" fmla="*/ 563137 w 608699"/>
              <a:gd name="connsiteY7" fmla="*/ 304255 h 558314"/>
              <a:gd name="connsiteX8" fmla="*/ 551843 w 608699"/>
              <a:gd name="connsiteY8" fmla="*/ 283313 h 558314"/>
              <a:gd name="connsiteX9" fmla="*/ 572587 w 608699"/>
              <a:gd name="connsiteY9" fmla="*/ 212894 h 558314"/>
              <a:gd name="connsiteX10" fmla="*/ 571665 w 608699"/>
              <a:gd name="connsiteY10" fmla="*/ 205300 h 558314"/>
              <a:gd name="connsiteX11" fmla="*/ 542854 w 608699"/>
              <a:gd name="connsiteY11" fmla="*/ 152141 h 558314"/>
              <a:gd name="connsiteX12" fmla="*/ 542854 w 608699"/>
              <a:gd name="connsiteY12" fmla="*/ 533230 h 558314"/>
              <a:gd name="connsiteX13" fmla="*/ 517269 w 608699"/>
              <a:gd name="connsiteY13" fmla="*/ 558314 h 558314"/>
              <a:gd name="connsiteX14" fmla="*/ 491916 w 608699"/>
              <a:gd name="connsiteY14" fmla="*/ 533230 h 558314"/>
              <a:gd name="connsiteX15" fmla="*/ 491916 w 608699"/>
              <a:gd name="connsiteY15" fmla="*/ 341995 h 558314"/>
              <a:gd name="connsiteX16" fmla="*/ 479930 w 608699"/>
              <a:gd name="connsiteY16" fmla="*/ 341995 h 558314"/>
              <a:gd name="connsiteX17" fmla="*/ 479930 w 608699"/>
              <a:gd name="connsiteY17" fmla="*/ 533230 h 558314"/>
              <a:gd name="connsiteX18" fmla="*/ 454576 w 608699"/>
              <a:gd name="connsiteY18" fmla="*/ 558314 h 558314"/>
              <a:gd name="connsiteX19" fmla="*/ 428992 w 608699"/>
              <a:gd name="connsiteY19" fmla="*/ 533230 h 558314"/>
              <a:gd name="connsiteX20" fmla="*/ 428992 w 608699"/>
              <a:gd name="connsiteY20" fmla="*/ 167559 h 558314"/>
              <a:gd name="connsiteX21" fmla="*/ 409401 w 608699"/>
              <a:gd name="connsiteY21" fmla="*/ 219798 h 558314"/>
              <a:gd name="connsiteX22" fmla="*/ 403408 w 608699"/>
              <a:gd name="connsiteY22" fmla="*/ 227392 h 558314"/>
              <a:gd name="connsiteX23" fmla="*/ 334492 w 608699"/>
              <a:gd name="connsiteY23" fmla="*/ 277100 h 558314"/>
              <a:gd name="connsiteX24" fmla="*/ 324581 w 608699"/>
              <a:gd name="connsiteY24" fmla="*/ 280321 h 558314"/>
              <a:gd name="connsiteX25" fmla="*/ 310982 w 608699"/>
              <a:gd name="connsiteY25" fmla="*/ 273418 h 558314"/>
              <a:gd name="connsiteX26" fmla="*/ 314670 w 608699"/>
              <a:gd name="connsiteY26" fmla="*/ 249715 h 558314"/>
              <a:gd name="connsiteX27" fmla="*/ 377132 w 608699"/>
              <a:gd name="connsiteY27" fmla="*/ 204840 h 558314"/>
              <a:gd name="connsiteX28" fmla="*/ 380820 w 608699"/>
              <a:gd name="connsiteY28" fmla="*/ 200237 h 558314"/>
              <a:gd name="connsiteX29" fmla="*/ 414471 w 608699"/>
              <a:gd name="connsiteY29" fmla="*/ 110948 h 558314"/>
              <a:gd name="connsiteX30" fmla="*/ 432219 w 608699"/>
              <a:gd name="connsiteY30" fmla="*/ 100132 h 558314"/>
              <a:gd name="connsiteX31" fmla="*/ 68019 w 608699"/>
              <a:gd name="connsiteY31" fmla="*/ 100132 h 558314"/>
              <a:gd name="connsiteX32" fmla="*/ 176572 w 608699"/>
              <a:gd name="connsiteY32" fmla="*/ 100132 h 558314"/>
              <a:gd name="connsiteX33" fmla="*/ 194319 w 608699"/>
              <a:gd name="connsiteY33" fmla="*/ 110948 h 558314"/>
              <a:gd name="connsiteX34" fmla="*/ 227968 w 608699"/>
              <a:gd name="connsiteY34" fmla="*/ 200237 h 558314"/>
              <a:gd name="connsiteX35" fmla="*/ 231425 w 608699"/>
              <a:gd name="connsiteY35" fmla="*/ 204840 h 558314"/>
              <a:gd name="connsiteX36" fmla="*/ 294114 w 608699"/>
              <a:gd name="connsiteY36" fmla="*/ 249715 h 558314"/>
              <a:gd name="connsiteX37" fmla="*/ 297802 w 608699"/>
              <a:gd name="connsiteY37" fmla="*/ 273418 h 558314"/>
              <a:gd name="connsiteX38" fmla="*/ 284204 w 608699"/>
              <a:gd name="connsiteY38" fmla="*/ 280321 h 558314"/>
              <a:gd name="connsiteX39" fmla="*/ 274293 w 608699"/>
              <a:gd name="connsiteY39" fmla="*/ 277100 h 558314"/>
              <a:gd name="connsiteX40" fmla="*/ 205151 w 608699"/>
              <a:gd name="connsiteY40" fmla="*/ 227392 h 558314"/>
              <a:gd name="connsiteX41" fmla="*/ 199389 w 608699"/>
              <a:gd name="connsiteY41" fmla="*/ 219798 h 558314"/>
              <a:gd name="connsiteX42" fmla="*/ 179568 w 608699"/>
              <a:gd name="connsiteY42" fmla="*/ 167559 h 558314"/>
              <a:gd name="connsiteX43" fmla="*/ 179568 w 608699"/>
              <a:gd name="connsiteY43" fmla="*/ 533230 h 558314"/>
              <a:gd name="connsiteX44" fmla="*/ 154216 w 608699"/>
              <a:gd name="connsiteY44" fmla="*/ 558314 h 558314"/>
              <a:gd name="connsiteX45" fmla="*/ 128864 w 608699"/>
              <a:gd name="connsiteY45" fmla="*/ 533230 h 558314"/>
              <a:gd name="connsiteX46" fmla="*/ 128864 w 608699"/>
              <a:gd name="connsiteY46" fmla="*/ 341995 h 558314"/>
              <a:gd name="connsiteX47" fmla="*/ 116879 w 608699"/>
              <a:gd name="connsiteY47" fmla="*/ 341995 h 558314"/>
              <a:gd name="connsiteX48" fmla="*/ 116879 w 608699"/>
              <a:gd name="connsiteY48" fmla="*/ 533230 h 558314"/>
              <a:gd name="connsiteX49" fmla="*/ 91297 w 608699"/>
              <a:gd name="connsiteY49" fmla="*/ 558314 h 558314"/>
              <a:gd name="connsiteX50" fmla="*/ 65944 w 608699"/>
              <a:gd name="connsiteY50" fmla="*/ 533230 h 558314"/>
              <a:gd name="connsiteX51" fmla="*/ 65944 w 608699"/>
              <a:gd name="connsiteY51" fmla="*/ 152141 h 558314"/>
              <a:gd name="connsiteX52" fmla="*/ 36905 w 608699"/>
              <a:gd name="connsiteY52" fmla="*/ 205300 h 558314"/>
              <a:gd name="connsiteX53" fmla="*/ 36213 w 608699"/>
              <a:gd name="connsiteY53" fmla="*/ 212894 h 558314"/>
              <a:gd name="connsiteX54" fmla="*/ 56956 w 608699"/>
              <a:gd name="connsiteY54" fmla="*/ 283313 h 558314"/>
              <a:gd name="connsiteX55" fmla="*/ 45432 w 608699"/>
              <a:gd name="connsiteY55" fmla="*/ 304255 h 558314"/>
              <a:gd name="connsiteX56" fmla="*/ 40823 w 608699"/>
              <a:gd name="connsiteY56" fmla="*/ 304945 h 558314"/>
              <a:gd name="connsiteX57" fmla="*/ 24459 w 608699"/>
              <a:gd name="connsiteY57" fmla="*/ 292748 h 558314"/>
              <a:gd name="connsiteX58" fmla="*/ 720 w 608699"/>
              <a:gd name="connsiteY58" fmla="*/ 211744 h 558314"/>
              <a:gd name="connsiteX59" fmla="*/ 2103 w 608699"/>
              <a:gd name="connsiteY59" fmla="*/ 198857 h 558314"/>
              <a:gd name="connsiteX60" fmla="*/ 51194 w 608699"/>
              <a:gd name="connsiteY60" fmla="*/ 108877 h 558314"/>
              <a:gd name="connsiteX61" fmla="*/ 68019 w 608699"/>
              <a:gd name="connsiteY61" fmla="*/ 100132 h 558314"/>
              <a:gd name="connsiteX62" fmla="*/ 486027 w 608699"/>
              <a:gd name="connsiteY62" fmla="*/ 0 h 558314"/>
              <a:gd name="connsiteX63" fmla="*/ 533377 w 608699"/>
              <a:gd name="connsiteY63" fmla="*/ 46715 h 558314"/>
              <a:gd name="connsiteX64" fmla="*/ 486027 w 608699"/>
              <a:gd name="connsiteY64" fmla="*/ 93430 h 558314"/>
              <a:gd name="connsiteX65" fmla="*/ 438677 w 608699"/>
              <a:gd name="connsiteY65" fmla="*/ 46715 h 558314"/>
              <a:gd name="connsiteX66" fmla="*/ 486027 w 608699"/>
              <a:gd name="connsiteY66" fmla="*/ 0 h 558314"/>
              <a:gd name="connsiteX67" fmla="*/ 122757 w 608699"/>
              <a:gd name="connsiteY67" fmla="*/ 0 h 558314"/>
              <a:gd name="connsiteX68" fmla="*/ 170107 w 608699"/>
              <a:gd name="connsiteY68" fmla="*/ 46715 h 558314"/>
              <a:gd name="connsiteX69" fmla="*/ 122757 w 608699"/>
              <a:gd name="connsiteY69" fmla="*/ 93430 h 558314"/>
              <a:gd name="connsiteX70" fmla="*/ 75407 w 608699"/>
              <a:gd name="connsiteY70" fmla="*/ 46715 h 558314"/>
              <a:gd name="connsiteX71" fmla="*/ 122757 w 608699"/>
              <a:gd name="connsiteY71" fmla="*/ 0 h 55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08699" h="558314">
                <a:moveTo>
                  <a:pt x="432219" y="100132"/>
                </a:moveTo>
                <a:lnTo>
                  <a:pt x="540779" y="100132"/>
                </a:lnTo>
                <a:cubicBezTo>
                  <a:pt x="547463" y="100132"/>
                  <a:pt x="554147" y="102664"/>
                  <a:pt x="557374" y="108877"/>
                </a:cubicBezTo>
                <a:lnTo>
                  <a:pt x="606699" y="198857"/>
                </a:lnTo>
                <a:cubicBezTo>
                  <a:pt x="608773" y="202769"/>
                  <a:pt x="609234" y="207601"/>
                  <a:pt x="608082" y="211744"/>
                </a:cubicBezTo>
                <a:lnTo>
                  <a:pt x="584111" y="292748"/>
                </a:lnTo>
                <a:cubicBezTo>
                  <a:pt x="582037" y="300112"/>
                  <a:pt x="575352" y="304945"/>
                  <a:pt x="567977" y="304945"/>
                </a:cubicBezTo>
                <a:cubicBezTo>
                  <a:pt x="566363" y="304945"/>
                  <a:pt x="564750" y="304715"/>
                  <a:pt x="563137" y="304255"/>
                </a:cubicBezTo>
                <a:cubicBezTo>
                  <a:pt x="554378" y="301723"/>
                  <a:pt x="549077" y="292288"/>
                  <a:pt x="551843" y="283313"/>
                </a:cubicBezTo>
                <a:lnTo>
                  <a:pt x="572587" y="212894"/>
                </a:lnTo>
                <a:cubicBezTo>
                  <a:pt x="573278" y="210363"/>
                  <a:pt x="573048" y="207601"/>
                  <a:pt x="571665" y="205300"/>
                </a:cubicBezTo>
                <a:lnTo>
                  <a:pt x="542854" y="152141"/>
                </a:lnTo>
                <a:lnTo>
                  <a:pt x="542854" y="533230"/>
                </a:lnTo>
                <a:cubicBezTo>
                  <a:pt x="542854" y="547038"/>
                  <a:pt x="531329" y="558314"/>
                  <a:pt x="517269" y="558314"/>
                </a:cubicBezTo>
                <a:cubicBezTo>
                  <a:pt x="503440" y="558314"/>
                  <a:pt x="491916" y="547038"/>
                  <a:pt x="491916" y="533230"/>
                </a:cubicBezTo>
                <a:lnTo>
                  <a:pt x="491916" y="341995"/>
                </a:lnTo>
                <a:lnTo>
                  <a:pt x="479930" y="341995"/>
                </a:lnTo>
                <a:lnTo>
                  <a:pt x="479930" y="533230"/>
                </a:lnTo>
                <a:cubicBezTo>
                  <a:pt x="479930" y="547038"/>
                  <a:pt x="468406" y="558314"/>
                  <a:pt x="454576" y="558314"/>
                </a:cubicBezTo>
                <a:cubicBezTo>
                  <a:pt x="440517" y="558314"/>
                  <a:pt x="428992" y="547038"/>
                  <a:pt x="428992" y="533230"/>
                </a:cubicBezTo>
                <a:lnTo>
                  <a:pt x="428992" y="167559"/>
                </a:lnTo>
                <a:lnTo>
                  <a:pt x="409401" y="219798"/>
                </a:lnTo>
                <a:cubicBezTo>
                  <a:pt x="408248" y="222790"/>
                  <a:pt x="406174" y="225551"/>
                  <a:pt x="403408" y="227392"/>
                </a:cubicBezTo>
                <a:lnTo>
                  <a:pt x="334492" y="277100"/>
                </a:lnTo>
                <a:cubicBezTo>
                  <a:pt x="331495" y="279401"/>
                  <a:pt x="328038" y="280321"/>
                  <a:pt x="324581" y="280321"/>
                </a:cubicBezTo>
                <a:cubicBezTo>
                  <a:pt x="319280" y="280321"/>
                  <a:pt x="314209" y="277790"/>
                  <a:pt x="310982" y="273418"/>
                </a:cubicBezTo>
                <a:cubicBezTo>
                  <a:pt x="305450" y="265823"/>
                  <a:pt x="307064" y="255238"/>
                  <a:pt x="314670" y="249715"/>
                </a:cubicBezTo>
                <a:lnTo>
                  <a:pt x="377132" y="204840"/>
                </a:lnTo>
                <a:cubicBezTo>
                  <a:pt x="378746" y="203689"/>
                  <a:pt x="380129" y="202078"/>
                  <a:pt x="380820" y="200237"/>
                </a:cubicBezTo>
                <a:lnTo>
                  <a:pt x="414471" y="110948"/>
                </a:lnTo>
                <a:cubicBezTo>
                  <a:pt x="417237" y="103584"/>
                  <a:pt x="424613" y="100132"/>
                  <a:pt x="432219" y="100132"/>
                </a:cubicBezTo>
                <a:close/>
                <a:moveTo>
                  <a:pt x="68019" y="100132"/>
                </a:moveTo>
                <a:lnTo>
                  <a:pt x="176572" y="100132"/>
                </a:lnTo>
                <a:cubicBezTo>
                  <a:pt x="183947" y="100132"/>
                  <a:pt x="191323" y="103584"/>
                  <a:pt x="194319" y="110948"/>
                </a:cubicBezTo>
                <a:lnTo>
                  <a:pt x="227968" y="200237"/>
                </a:lnTo>
                <a:cubicBezTo>
                  <a:pt x="228659" y="202078"/>
                  <a:pt x="229812" y="203689"/>
                  <a:pt x="231425" y="204840"/>
                </a:cubicBezTo>
                <a:lnTo>
                  <a:pt x="294114" y="249715"/>
                </a:lnTo>
                <a:cubicBezTo>
                  <a:pt x="301489" y="255238"/>
                  <a:pt x="303333" y="265823"/>
                  <a:pt x="297802" y="273418"/>
                </a:cubicBezTo>
                <a:cubicBezTo>
                  <a:pt x="294575" y="277790"/>
                  <a:pt x="289274" y="280321"/>
                  <a:pt x="284204" y="280321"/>
                </a:cubicBezTo>
                <a:cubicBezTo>
                  <a:pt x="280747" y="280321"/>
                  <a:pt x="277290" y="279401"/>
                  <a:pt x="274293" y="277100"/>
                </a:cubicBezTo>
                <a:lnTo>
                  <a:pt x="205151" y="227392"/>
                </a:lnTo>
                <a:cubicBezTo>
                  <a:pt x="202616" y="225551"/>
                  <a:pt x="200542" y="222790"/>
                  <a:pt x="199389" y="219798"/>
                </a:cubicBezTo>
                <a:lnTo>
                  <a:pt x="179568" y="167559"/>
                </a:lnTo>
                <a:lnTo>
                  <a:pt x="179568" y="533230"/>
                </a:lnTo>
                <a:cubicBezTo>
                  <a:pt x="179568" y="547038"/>
                  <a:pt x="168275" y="558314"/>
                  <a:pt x="154216" y="558314"/>
                </a:cubicBezTo>
                <a:cubicBezTo>
                  <a:pt x="140157" y="558314"/>
                  <a:pt x="128864" y="547038"/>
                  <a:pt x="128864" y="533230"/>
                </a:cubicBezTo>
                <a:lnTo>
                  <a:pt x="128864" y="341995"/>
                </a:lnTo>
                <a:lnTo>
                  <a:pt x="116879" y="341995"/>
                </a:lnTo>
                <a:lnTo>
                  <a:pt x="116879" y="533230"/>
                </a:lnTo>
                <a:cubicBezTo>
                  <a:pt x="116879" y="547038"/>
                  <a:pt x="105356" y="558314"/>
                  <a:pt x="91297" y="558314"/>
                </a:cubicBezTo>
                <a:cubicBezTo>
                  <a:pt x="77468" y="558314"/>
                  <a:pt x="65944" y="547038"/>
                  <a:pt x="65944" y="533230"/>
                </a:cubicBezTo>
                <a:lnTo>
                  <a:pt x="65944" y="152141"/>
                </a:lnTo>
                <a:lnTo>
                  <a:pt x="36905" y="205300"/>
                </a:lnTo>
                <a:cubicBezTo>
                  <a:pt x="35752" y="207601"/>
                  <a:pt x="35522" y="210363"/>
                  <a:pt x="36213" y="212894"/>
                </a:cubicBezTo>
                <a:lnTo>
                  <a:pt x="56956" y="283313"/>
                </a:lnTo>
                <a:cubicBezTo>
                  <a:pt x="59491" y="292288"/>
                  <a:pt x="54421" y="301723"/>
                  <a:pt x="45432" y="304255"/>
                </a:cubicBezTo>
                <a:cubicBezTo>
                  <a:pt x="43819" y="304715"/>
                  <a:pt x="42206" y="304945"/>
                  <a:pt x="40823" y="304945"/>
                </a:cubicBezTo>
                <a:cubicBezTo>
                  <a:pt x="33447" y="304945"/>
                  <a:pt x="26764" y="300112"/>
                  <a:pt x="24459" y="292748"/>
                </a:cubicBezTo>
                <a:lnTo>
                  <a:pt x="720" y="211744"/>
                </a:lnTo>
                <a:cubicBezTo>
                  <a:pt x="-663" y="207601"/>
                  <a:pt x="29" y="202769"/>
                  <a:pt x="2103" y="198857"/>
                </a:cubicBezTo>
                <a:lnTo>
                  <a:pt x="51194" y="108877"/>
                </a:lnTo>
                <a:cubicBezTo>
                  <a:pt x="54651" y="102664"/>
                  <a:pt x="61335" y="100132"/>
                  <a:pt x="68019" y="100132"/>
                </a:cubicBezTo>
                <a:close/>
                <a:moveTo>
                  <a:pt x="486027" y="0"/>
                </a:moveTo>
                <a:cubicBezTo>
                  <a:pt x="512178" y="0"/>
                  <a:pt x="533377" y="20915"/>
                  <a:pt x="533377" y="46715"/>
                </a:cubicBezTo>
                <a:cubicBezTo>
                  <a:pt x="533377" y="72515"/>
                  <a:pt x="512178" y="93430"/>
                  <a:pt x="486027" y="93430"/>
                </a:cubicBezTo>
                <a:cubicBezTo>
                  <a:pt x="459876" y="93430"/>
                  <a:pt x="438677" y="72515"/>
                  <a:pt x="438677" y="46715"/>
                </a:cubicBezTo>
                <a:cubicBezTo>
                  <a:pt x="438677" y="20915"/>
                  <a:pt x="459876" y="0"/>
                  <a:pt x="486027" y="0"/>
                </a:cubicBezTo>
                <a:close/>
                <a:moveTo>
                  <a:pt x="122757" y="0"/>
                </a:moveTo>
                <a:cubicBezTo>
                  <a:pt x="148908" y="0"/>
                  <a:pt x="170107" y="20915"/>
                  <a:pt x="170107" y="46715"/>
                </a:cubicBezTo>
                <a:cubicBezTo>
                  <a:pt x="170107" y="72515"/>
                  <a:pt x="148908" y="93430"/>
                  <a:pt x="122757" y="93430"/>
                </a:cubicBezTo>
                <a:cubicBezTo>
                  <a:pt x="96606" y="93430"/>
                  <a:pt x="75407" y="72515"/>
                  <a:pt x="75407" y="46715"/>
                </a:cubicBezTo>
                <a:cubicBezTo>
                  <a:pt x="75407" y="20915"/>
                  <a:pt x="96606" y="0"/>
                  <a:pt x="1227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eating_141888"/>
          <p:cNvSpPr>
            <a:spLocks noChangeAspect="1"/>
          </p:cNvSpPr>
          <p:nvPr/>
        </p:nvSpPr>
        <p:spPr bwMode="auto">
          <a:xfrm>
            <a:off x="8167782" y="5017531"/>
            <a:ext cx="721149" cy="530762"/>
          </a:xfrm>
          <a:custGeom>
            <a:avLst/>
            <a:gdLst>
              <a:gd name="connsiteX0" fmla="*/ 198233 w 591653"/>
              <a:gd name="connsiteY0" fmla="*/ 197258 h 435454"/>
              <a:gd name="connsiteX1" fmla="*/ 393420 w 591653"/>
              <a:gd name="connsiteY1" fmla="*/ 197258 h 435454"/>
              <a:gd name="connsiteX2" fmla="*/ 393420 w 591653"/>
              <a:gd name="connsiteY2" fmla="*/ 237465 h 435454"/>
              <a:gd name="connsiteX3" fmla="*/ 198233 w 591653"/>
              <a:gd name="connsiteY3" fmla="*/ 237465 h 435454"/>
              <a:gd name="connsiteX4" fmla="*/ 571149 w 591653"/>
              <a:gd name="connsiteY4" fmla="*/ 169966 h 435454"/>
              <a:gd name="connsiteX5" fmla="*/ 591653 w 591653"/>
              <a:gd name="connsiteY5" fmla="*/ 175276 h 435454"/>
              <a:gd name="connsiteX6" fmla="*/ 558999 w 591653"/>
              <a:gd name="connsiteY6" fmla="*/ 327742 h 435454"/>
              <a:gd name="connsiteX7" fmla="*/ 558999 w 591653"/>
              <a:gd name="connsiteY7" fmla="*/ 435454 h 435454"/>
              <a:gd name="connsiteX8" fmla="*/ 537735 w 591653"/>
              <a:gd name="connsiteY8" fmla="*/ 435454 h 435454"/>
              <a:gd name="connsiteX9" fmla="*/ 537735 w 591653"/>
              <a:gd name="connsiteY9" fmla="*/ 339120 h 435454"/>
              <a:gd name="connsiteX10" fmla="*/ 446606 w 591653"/>
              <a:gd name="connsiteY10" fmla="*/ 349739 h 435454"/>
              <a:gd name="connsiteX11" fmla="*/ 446606 w 591653"/>
              <a:gd name="connsiteY11" fmla="*/ 435454 h 435454"/>
              <a:gd name="connsiteX12" fmla="*/ 425342 w 591653"/>
              <a:gd name="connsiteY12" fmla="*/ 435454 h 435454"/>
              <a:gd name="connsiteX13" fmla="*/ 425342 w 591653"/>
              <a:gd name="connsiteY13" fmla="*/ 331534 h 435454"/>
              <a:gd name="connsiteX14" fmla="*/ 540013 w 591653"/>
              <a:gd name="connsiteY14" fmla="*/ 317122 h 435454"/>
              <a:gd name="connsiteX15" fmla="*/ 20504 w 591653"/>
              <a:gd name="connsiteY15" fmla="*/ 169966 h 435454"/>
              <a:gd name="connsiteX16" fmla="*/ 51640 w 591653"/>
              <a:gd name="connsiteY16" fmla="*/ 317122 h 435454"/>
              <a:gd name="connsiteX17" fmla="*/ 166311 w 591653"/>
              <a:gd name="connsiteY17" fmla="*/ 331534 h 435454"/>
              <a:gd name="connsiteX18" fmla="*/ 166311 w 591653"/>
              <a:gd name="connsiteY18" fmla="*/ 435454 h 435454"/>
              <a:gd name="connsiteX19" fmla="*/ 145807 w 591653"/>
              <a:gd name="connsiteY19" fmla="*/ 435454 h 435454"/>
              <a:gd name="connsiteX20" fmla="*/ 145807 w 591653"/>
              <a:gd name="connsiteY20" fmla="*/ 349739 h 435454"/>
              <a:gd name="connsiteX21" fmla="*/ 53918 w 591653"/>
              <a:gd name="connsiteY21" fmla="*/ 339120 h 435454"/>
              <a:gd name="connsiteX22" fmla="*/ 53918 w 591653"/>
              <a:gd name="connsiteY22" fmla="*/ 435454 h 435454"/>
              <a:gd name="connsiteX23" fmla="*/ 32654 w 591653"/>
              <a:gd name="connsiteY23" fmla="*/ 435454 h 435454"/>
              <a:gd name="connsiteX24" fmla="*/ 32654 w 591653"/>
              <a:gd name="connsiteY24" fmla="*/ 327742 h 435454"/>
              <a:gd name="connsiteX25" fmla="*/ 0 w 591653"/>
              <a:gd name="connsiteY25" fmla="*/ 175276 h 435454"/>
              <a:gd name="connsiteX26" fmla="*/ 359297 w 591653"/>
              <a:gd name="connsiteY26" fmla="*/ 43229 h 435454"/>
              <a:gd name="connsiteX27" fmla="*/ 366889 w 591653"/>
              <a:gd name="connsiteY27" fmla="*/ 52332 h 435454"/>
              <a:gd name="connsiteX28" fmla="*/ 379796 w 591653"/>
              <a:gd name="connsiteY28" fmla="*/ 50815 h 435454"/>
              <a:gd name="connsiteX29" fmla="*/ 397258 w 591653"/>
              <a:gd name="connsiteY29" fmla="*/ 48539 h 435454"/>
              <a:gd name="connsiteX30" fmla="*/ 401814 w 591653"/>
              <a:gd name="connsiteY30" fmla="*/ 43229 h 435454"/>
              <a:gd name="connsiteX31" fmla="*/ 189928 w 591653"/>
              <a:gd name="connsiteY31" fmla="*/ 43229 h 435454"/>
              <a:gd name="connsiteX32" fmla="*/ 194486 w 591653"/>
              <a:gd name="connsiteY32" fmla="*/ 48539 h 435454"/>
              <a:gd name="connsiteX33" fmla="*/ 211959 w 591653"/>
              <a:gd name="connsiteY33" fmla="*/ 50815 h 435454"/>
              <a:gd name="connsiteX34" fmla="*/ 224874 w 591653"/>
              <a:gd name="connsiteY34" fmla="*/ 52332 h 435454"/>
              <a:gd name="connsiteX35" fmla="*/ 232471 w 591653"/>
              <a:gd name="connsiteY35" fmla="*/ 43229 h 435454"/>
              <a:gd name="connsiteX36" fmla="*/ 346390 w 591653"/>
              <a:gd name="connsiteY36" fmla="*/ 37161 h 435454"/>
              <a:gd name="connsiteX37" fmla="*/ 413961 w 591653"/>
              <a:gd name="connsiteY37" fmla="*/ 37161 h 435454"/>
              <a:gd name="connsiteX38" fmla="*/ 387388 w 591653"/>
              <a:gd name="connsiteY38" fmla="*/ 71296 h 435454"/>
              <a:gd name="connsiteX39" fmla="*/ 387388 w 591653"/>
              <a:gd name="connsiteY39" fmla="*/ 99363 h 435454"/>
              <a:gd name="connsiteX40" fmla="*/ 389666 w 591653"/>
              <a:gd name="connsiteY40" fmla="*/ 100121 h 435454"/>
              <a:gd name="connsiteX41" fmla="*/ 437497 w 591653"/>
              <a:gd name="connsiteY41" fmla="*/ 128946 h 435454"/>
              <a:gd name="connsiteX42" fmla="*/ 497476 w 591653"/>
              <a:gd name="connsiteY42" fmla="*/ 95570 h 435454"/>
              <a:gd name="connsiteX43" fmla="*/ 514179 w 591653"/>
              <a:gd name="connsiteY43" fmla="*/ 91777 h 435454"/>
              <a:gd name="connsiteX44" fmla="*/ 548344 w 591653"/>
              <a:gd name="connsiteY44" fmla="*/ 124395 h 435454"/>
              <a:gd name="connsiteX45" fmla="*/ 527845 w 591653"/>
              <a:gd name="connsiteY45" fmla="*/ 279899 h 435454"/>
              <a:gd name="connsiteX46" fmla="*/ 493680 w 591653"/>
              <a:gd name="connsiteY46" fmla="*/ 304173 h 435454"/>
              <a:gd name="connsiteX47" fmla="*/ 411684 w 591653"/>
              <a:gd name="connsiteY47" fmla="*/ 315551 h 435454"/>
              <a:gd name="connsiteX48" fmla="*/ 410924 w 591653"/>
              <a:gd name="connsiteY48" fmla="*/ 405061 h 435454"/>
              <a:gd name="connsiteX49" fmla="*/ 392703 w 591653"/>
              <a:gd name="connsiteY49" fmla="*/ 429334 h 435454"/>
              <a:gd name="connsiteX50" fmla="*/ 389666 w 591653"/>
              <a:gd name="connsiteY50" fmla="*/ 430093 h 435454"/>
              <a:gd name="connsiteX51" fmla="*/ 368408 w 591653"/>
              <a:gd name="connsiteY51" fmla="*/ 411129 h 435454"/>
              <a:gd name="connsiteX52" fmla="*/ 382074 w 591653"/>
              <a:gd name="connsiteY52" fmla="*/ 283692 h 435454"/>
              <a:gd name="connsiteX53" fmla="*/ 463311 w 591653"/>
              <a:gd name="connsiteY53" fmla="*/ 263211 h 435454"/>
              <a:gd name="connsiteX54" fmla="*/ 478495 w 591653"/>
              <a:gd name="connsiteY54" fmla="*/ 154737 h 435454"/>
              <a:gd name="connsiteX55" fmla="*/ 447367 w 591653"/>
              <a:gd name="connsiteY55" fmla="*/ 172184 h 435454"/>
              <a:gd name="connsiteX56" fmla="*/ 436738 w 591653"/>
              <a:gd name="connsiteY56" fmla="*/ 175218 h 435454"/>
              <a:gd name="connsiteX57" fmla="*/ 425350 w 591653"/>
              <a:gd name="connsiteY57" fmla="*/ 171425 h 435454"/>
              <a:gd name="connsiteX58" fmla="*/ 367649 w 591653"/>
              <a:gd name="connsiteY58" fmla="*/ 135773 h 435454"/>
              <a:gd name="connsiteX59" fmla="*/ 360056 w 591653"/>
              <a:gd name="connsiteY59" fmla="*/ 106948 h 435454"/>
              <a:gd name="connsiteX60" fmla="*/ 374482 w 591653"/>
              <a:gd name="connsiteY60" fmla="*/ 97087 h 435454"/>
              <a:gd name="connsiteX61" fmla="*/ 374482 w 591653"/>
              <a:gd name="connsiteY61" fmla="*/ 71296 h 435454"/>
              <a:gd name="connsiteX62" fmla="*/ 361575 w 591653"/>
              <a:gd name="connsiteY62" fmla="*/ 55366 h 435454"/>
              <a:gd name="connsiteX63" fmla="*/ 177773 w 591653"/>
              <a:gd name="connsiteY63" fmla="*/ 37161 h 435454"/>
              <a:gd name="connsiteX64" fmla="*/ 245385 w 591653"/>
              <a:gd name="connsiteY64" fmla="*/ 37161 h 435454"/>
              <a:gd name="connsiteX65" fmla="*/ 230192 w 591653"/>
              <a:gd name="connsiteY65" fmla="*/ 55366 h 435454"/>
              <a:gd name="connsiteX66" fmla="*/ 217277 w 591653"/>
              <a:gd name="connsiteY66" fmla="*/ 71296 h 435454"/>
              <a:gd name="connsiteX67" fmla="*/ 217277 w 591653"/>
              <a:gd name="connsiteY67" fmla="*/ 97087 h 435454"/>
              <a:gd name="connsiteX68" fmla="*/ 231711 w 591653"/>
              <a:gd name="connsiteY68" fmla="*/ 106948 h 435454"/>
              <a:gd name="connsiteX69" fmla="*/ 224874 w 591653"/>
              <a:gd name="connsiteY69" fmla="*/ 135773 h 435454"/>
              <a:gd name="connsiteX70" fmla="*/ 166378 w 591653"/>
              <a:gd name="connsiteY70" fmla="*/ 171425 h 435454"/>
              <a:gd name="connsiteX71" fmla="*/ 154983 w 591653"/>
              <a:gd name="connsiteY71" fmla="*/ 174460 h 435454"/>
              <a:gd name="connsiteX72" fmla="*/ 145107 w 591653"/>
              <a:gd name="connsiteY72" fmla="*/ 172184 h 435454"/>
              <a:gd name="connsiteX73" fmla="*/ 113201 w 591653"/>
              <a:gd name="connsiteY73" fmla="*/ 154737 h 435454"/>
              <a:gd name="connsiteX74" fmla="*/ 129154 w 591653"/>
              <a:gd name="connsiteY74" fmla="*/ 263211 h 435454"/>
              <a:gd name="connsiteX75" fmla="*/ 209680 w 591653"/>
              <a:gd name="connsiteY75" fmla="*/ 283692 h 435454"/>
              <a:gd name="connsiteX76" fmla="*/ 223355 w 591653"/>
              <a:gd name="connsiteY76" fmla="*/ 411129 h 435454"/>
              <a:gd name="connsiteX77" fmla="*/ 202084 w 591653"/>
              <a:gd name="connsiteY77" fmla="*/ 430093 h 435454"/>
              <a:gd name="connsiteX78" fmla="*/ 199045 w 591653"/>
              <a:gd name="connsiteY78" fmla="*/ 429334 h 435454"/>
              <a:gd name="connsiteX79" fmla="*/ 180812 w 591653"/>
              <a:gd name="connsiteY79" fmla="*/ 405061 h 435454"/>
              <a:gd name="connsiteX80" fmla="*/ 180052 w 591653"/>
              <a:gd name="connsiteY80" fmla="*/ 315551 h 435454"/>
              <a:gd name="connsiteX81" fmla="*/ 98007 w 591653"/>
              <a:gd name="connsiteY81" fmla="*/ 304173 h 435454"/>
              <a:gd name="connsiteX82" fmla="*/ 63821 w 591653"/>
              <a:gd name="connsiteY82" fmla="*/ 279899 h 435454"/>
              <a:gd name="connsiteX83" fmla="*/ 43310 w 591653"/>
              <a:gd name="connsiteY83" fmla="*/ 124395 h 435454"/>
              <a:gd name="connsiteX84" fmla="*/ 77496 w 591653"/>
              <a:gd name="connsiteY84" fmla="*/ 91777 h 435454"/>
              <a:gd name="connsiteX85" fmla="*/ 94968 w 591653"/>
              <a:gd name="connsiteY85" fmla="*/ 95570 h 435454"/>
              <a:gd name="connsiteX86" fmla="*/ 154983 w 591653"/>
              <a:gd name="connsiteY86" fmla="*/ 128946 h 435454"/>
              <a:gd name="connsiteX87" fmla="*/ 202084 w 591653"/>
              <a:gd name="connsiteY87" fmla="*/ 100121 h 435454"/>
              <a:gd name="connsiteX88" fmla="*/ 204363 w 591653"/>
              <a:gd name="connsiteY88" fmla="*/ 99363 h 435454"/>
              <a:gd name="connsiteX89" fmla="*/ 204363 w 591653"/>
              <a:gd name="connsiteY89" fmla="*/ 71296 h 435454"/>
              <a:gd name="connsiteX90" fmla="*/ 496009 w 591653"/>
              <a:gd name="connsiteY90" fmla="*/ 0 h 435454"/>
              <a:gd name="connsiteX91" fmla="*/ 538531 w 591653"/>
              <a:gd name="connsiteY91" fmla="*/ 42096 h 435454"/>
              <a:gd name="connsiteX92" fmla="*/ 496009 w 591653"/>
              <a:gd name="connsiteY92" fmla="*/ 84192 h 435454"/>
              <a:gd name="connsiteX93" fmla="*/ 453487 w 591653"/>
              <a:gd name="connsiteY93" fmla="*/ 42096 h 435454"/>
              <a:gd name="connsiteX94" fmla="*/ 496009 w 591653"/>
              <a:gd name="connsiteY94" fmla="*/ 0 h 435454"/>
              <a:gd name="connsiteX95" fmla="*/ 95705 w 591653"/>
              <a:gd name="connsiteY95" fmla="*/ 0 h 435454"/>
              <a:gd name="connsiteX96" fmla="*/ 138288 w 591653"/>
              <a:gd name="connsiteY96" fmla="*/ 42096 h 435454"/>
              <a:gd name="connsiteX97" fmla="*/ 95705 w 591653"/>
              <a:gd name="connsiteY97" fmla="*/ 84192 h 435454"/>
              <a:gd name="connsiteX98" fmla="*/ 53122 w 591653"/>
              <a:gd name="connsiteY98" fmla="*/ 42096 h 435454"/>
              <a:gd name="connsiteX99" fmla="*/ 95705 w 591653"/>
              <a:gd name="connsiteY99" fmla="*/ 0 h 435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91653" h="435454">
                <a:moveTo>
                  <a:pt x="198233" y="197258"/>
                </a:moveTo>
                <a:lnTo>
                  <a:pt x="393420" y="197258"/>
                </a:lnTo>
                <a:lnTo>
                  <a:pt x="393420" y="237465"/>
                </a:lnTo>
                <a:lnTo>
                  <a:pt x="198233" y="237465"/>
                </a:lnTo>
                <a:close/>
                <a:moveTo>
                  <a:pt x="571149" y="169966"/>
                </a:moveTo>
                <a:lnTo>
                  <a:pt x="591653" y="175276"/>
                </a:lnTo>
                <a:lnTo>
                  <a:pt x="558999" y="327742"/>
                </a:lnTo>
                <a:lnTo>
                  <a:pt x="558999" y="435454"/>
                </a:lnTo>
                <a:lnTo>
                  <a:pt x="537735" y="435454"/>
                </a:lnTo>
                <a:lnTo>
                  <a:pt x="537735" y="339120"/>
                </a:lnTo>
                <a:lnTo>
                  <a:pt x="446606" y="349739"/>
                </a:lnTo>
                <a:lnTo>
                  <a:pt x="446606" y="435454"/>
                </a:lnTo>
                <a:lnTo>
                  <a:pt x="425342" y="435454"/>
                </a:lnTo>
                <a:lnTo>
                  <a:pt x="425342" y="331534"/>
                </a:lnTo>
                <a:lnTo>
                  <a:pt x="540013" y="317122"/>
                </a:lnTo>
                <a:close/>
                <a:moveTo>
                  <a:pt x="20504" y="169966"/>
                </a:moveTo>
                <a:lnTo>
                  <a:pt x="51640" y="317122"/>
                </a:lnTo>
                <a:lnTo>
                  <a:pt x="166311" y="331534"/>
                </a:lnTo>
                <a:lnTo>
                  <a:pt x="166311" y="435454"/>
                </a:lnTo>
                <a:lnTo>
                  <a:pt x="145807" y="435454"/>
                </a:lnTo>
                <a:lnTo>
                  <a:pt x="145807" y="349739"/>
                </a:lnTo>
                <a:lnTo>
                  <a:pt x="53918" y="339120"/>
                </a:lnTo>
                <a:lnTo>
                  <a:pt x="53918" y="435454"/>
                </a:lnTo>
                <a:lnTo>
                  <a:pt x="32654" y="435454"/>
                </a:lnTo>
                <a:lnTo>
                  <a:pt x="32654" y="327742"/>
                </a:lnTo>
                <a:lnTo>
                  <a:pt x="0" y="175276"/>
                </a:lnTo>
                <a:close/>
                <a:moveTo>
                  <a:pt x="359297" y="43229"/>
                </a:moveTo>
                <a:lnTo>
                  <a:pt x="366889" y="52332"/>
                </a:lnTo>
                <a:cubicBezTo>
                  <a:pt x="369926" y="53091"/>
                  <a:pt x="375241" y="53849"/>
                  <a:pt x="379796" y="50815"/>
                </a:cubicBezTo>
                <a:cubicBezTo>
                  <a:pt x="386629" y="47022"/>
                  <a:pt x="392703" y="47022"/>
                  <a:pt x="397258" y="48539"/>
                </a:cubicBezTo>
                <a:lnTo>
                  <a:pt x="401814" y="43229"/>
                </a:lnTo>
                <a:close/>
                <a:moveTo>
                  <a:pt x="189928" y="43229"/>
                </a:moveTo>
                <a:lnTo>
                  <a:pt x="194486" y="48539"/>
                </a:lnTo>
                <a:cubicBezTo>
                  <a:pt x="199045" y="47022"/>
                  <a:pt x="205122" y="47022"/>
                  <a:pt x="211959" y="50815"/>
                </a:cubicBezTo>
                <a:cubicBezTo>
                  <a:pt x="216517" y="53849"/>
                  <a:pt x="221835" y="53091"/>
                  <a:pt x="224874" y="52332"/>
                </a:cubicBezTo>
                <a:lnTo>
                  <a:pt x="232471" y="43229"/>
                </a:lnTo>
                <a:close/>
                <a:moveTo>
                  <a:pt x="346390" y="37161"/>
                </a:moveTo>
                <a:lnTo>
                  <a:pt x="413961" y="37161"/>
                </a:lnTo>
                <a:lnTo>
                  <a:pt x="387388" y="71296"/>
                </a:lnTo>
                <a:lnTo>
                  <a:pt x="387388" y="99363"/>
                </a:lnTo>
                <a:cubicBezTo>
                  <a:pt x="388148" y="99363"/>
                  <a:pt x="388907" y="99363"/>
                  <a:pt x="389666" y="100121"/>
                </a:cubicBezTo>
                <a:lnTo>
                  <a:pt x="437497" y="128946"/>
                </a:lnTo>
                <a:cubicBezTo>
                  <a:pt x="437497" y="128946"/>
                  <a:pt x="487606" y="100880"/>
                  <a:pt x="497476" y="95570"/>
                </a:cubicBezTo>
                <a:cubicBezTo>
                  <a:pt x="502031" y="93294"/>
                  <a:pt x="508105" y="91777"/>
                  <a:pt x="514179" y="91777"/>
                </a:cubicBezTo>
                <a:cubicBezTo>
                  <a:pt x="530882" y="91018"/>
                  <a:pt x="549862" y="105431"/>
                  <a:pt x="548344" y="124395"/>
                </a:cubicBezTo>
                <a:cubicBezTo>
                  <a:pt x="543788" y="175977"/>
                  <a:pt x="540752" y="230593"/>
                  <a:pt x="527845" y="279899"/>
                </a:cubicBezTo>
                <a:cubicBezTo>
                  <a:pt x="522530" y="298104"/>
                  <a:pt x="510383" y="301897"/>
                  <a:pt x="493680" y="304173"/>
                </a:cubicBezTo>
                <a:cubicBezTo>
                  <a:pt x="490643" y="304173"/>
                  <a:pt x="420794" y="311758"/>
                  <a:pt x="411684" y="315551"/>
                </a:cubicBezTo>
                <a:cubicBezTo>
                  <a:pt x="407887" y="321620"/>
                  <a:pt x="403332" y="350445"/>
                  <a:pt x="410924" y="405061"/>
                </a:cubicBezTo>
                <a:cubicBezTo>
                  <a:pt x="412443" y="417198"/>
                  <a:pt x="404850" y="427817"/>
                  <a:pt x="392703" y="429334"/>
                </a:cubicBezTo>
                <a:cubicBezTo>
                  <a:pt x="391944" y="430093"/>
                  <a:pt x="390425" y="430093"/>
                  <a:pt x="389666" y="430093"/>
                </a:cubicBezTo>
                <a:cubicBezTo>
                  <a:pt x="379037" y="430093"/>
                  <a:pt x="369926" y="421749"/>
                  <a:pt x="368408" y="411129"/>
                </a:cubicBezTo>
                <a:cubicBezTo>
                  <a:pt x="359297" y="344376"/>
                  <a:pt x="363852" y="301138"/>
                  <a:pt x="382074" y="283692"/>
                </a:cubicBezTo>
                <a:cubicBezTo>
                  <a:pt x="395740" y="270796"/>
                  <a:pt x="429905" y="265486"/>
                  <a:pt x="463311" y="263211"/>
                </a:cubicBezTo>
                <a:cubicBezTo>
                  <a:pt x="472421" y="227559"/>
                  <a:pt x="475458" y="191148"/>
                  <a:pt x="478495" y="154737"/>
                </a:cubicBezTo>
                <a:lnTo>
                  <a:pt x="447367" y="172184"/>
                </a:lnTo>
                <a:cubicBezTo>
                  <a:pt x="443571" y="173701"/>
                  <a:pt x="440534" y="175218"/>
                  <a:pt x="436738" y="175218"/>
                </a:cubicBezTo>
                <a:cubicBezTo>
                  <a:pt x="432942" y="175218"/>
                  <a:pt x="429146" y="173701"/>
                  <a:pt x="425350" y="171425"/>
                </a:cubicBezTo>
                <a:lnTo>
                  <a:pt x="367649" y="135773"/>
                </a:lnTo>
                <a:cubicBezTo>
                  <a:pt x="357019" y="129705"/>
                  <a:pt x="353982" y="116809"/>
                  <a:pt x="360056" y="106948"/>
                </a:cubicBezTo>
                <a:cubicBezTo>
                  <a:pt x="363852" y="101638"/>
                  <a:pt x="369167" y="97845"/>
                  <a:pt x="374482" y="97087"/>
                </a:cubicBezTo>
                <a:lnTo>
                  <a:pt x="374482" y="71296"/>
                </a:lnTo>
                <a:lnTo>
                  <a:pt x="361575" y="55366"/>
                </a:lnTo>
                <a:close/>
                <a:moveTo>
                  <a:pt x="177773" y="37161"/>
                </a:moveTo>
                <a:lnTo>
                  <a:pt x="245385" y="37161"/>
                </a:lnTo>
                <a:lnTo>
                  <a:pt x="230192" y="55366"/>
                </a:lnTo>
                <a:lnTo>
                  <a:pt x="217277" y="71296"/>
                </a:lnTo>
                <a:lnTo>
                  <a:pt x="217277" y="97087"/>
                </a:lnTo>
                <a:cubicBezTo>
                  <a:pt x="222595" y="97845"/>
                  <a:pt x="227913" y="101638"/>
                  <a:pt x="231711" y="106948"/>
                </a:cubicBezTo>
                <a:cubicBezTo>
                  <a:pt x="237788" y="116809"/>
                  <a:pt x="234750" y="129705"/>
                  <a:pt x="224874" y="135773"/>
                </a:cubicBezTo>
                <a:lnTo>
                  <a:pt x="166378" y="171425"/>
                </a:lnTo>
                <a:cubicBezTo>
                  <a:pt x="162580" y="173701"/>
                  <a:pt x="158781" y="174460"/>
                  <a:pt x="154983" y="174460"/>
                </a:cubicBezTo>
                <a:cubicBezTo>
                  <a:pt x="151185" y="174460"/>
                  <a:pt x="148146" y="173701"/>
                  <a:pt x="145107" y="172184"/>
                </a:cubicBezTo>
                <a:lnTo>
                  <a:pt x="113201" y="154737"/>
                </a:lnTo>
                <a:cubicBezTo>
                  <a:pt x="116239" y="191148"/>
                  <a:pt x="119278" y="227559"/>
                  <a:pt x="129154" y="263211"/>
                </a:cubicBezTo>
                <a:cubicBezTo>
                  <a:pt x="161820" y="265486"/>
                  <a:pt x="196006" y="270796"/>
                  <a:pt x="209680" y="283692"/>
                </a:cubicBezTo>
                <a:cubicBezTo>
                  <a:pt x="227913" y="301138"/>
                  <a:pt x="232471" y="343618"/>
                  <a:pt x="223355" y="411129"/>
                </a:cubicBezTo>
                <a:cubicBezTo>
                  <a:pt x="221835" y="421749"/>
                  <a:pt x="212719" y="430093"/>
                  <a:pt x="202084" y="430093"/>
                </a:cubicBezTo>
                <a:cubicBezTo>
                  <a:pt x="201324" y="430093"/>
                  <a:pt x="199804" y="429334"/>
                  <a:pt x="199045" y="429334"/>
                </a:cubicBezTo>
                <a:cubicBezTo>
                  <a:pt x="187649" y="427817"/>
                  <a:pt x="179293" y="417198"/>
                  <a:pt x="180812" y="405061"/>
                </a:cubicBezTo>
                <a:cubicBezTo>
                  <a:pt x="188409" y="350445"/>
                  <a:pt x="183851" y="321620"/>
                  <a:pt x="180052" y="315551"/>
                </a:cubicBezTo>
                <a:cubicBezTo>
                  <a:pt x="170936" y="311758"/>
                  <a:pt x="101805" y="304173"/>
                  <a:pt x="98007" y="304173"/>
                </a:cubicBezTo>
                <a:cubicBezTo>
                  <a:pt x="81294" y="301897"/>
                  <a:pt x="69139" y="298104"/>
                  <a:pt x="63821" y="279899"/>
                </a:cubicBezTo>
                <a:cubicBezTo>
                  <a:pt x="50907" y="230593"/>
                  <a:pt x="47868" y="175977"/>
                  <a:pt x="43310" y="124395"/>
                </a:cubicBezTo>
                <a:cubicBezTo>
                  <a:pt x="41791" y="105431"/>
                  <a:pt x="60783" y="91018"/>
                  <a:pt x="77496" y="91777"/>
                </a:cubicBezTo>
                <a:cubicBezTo>
                  <a:pt x="83573" y="91777"/>
                  <a:pt x="89651" y="93294"/>
                  <a:pt x="94968" y="95570"/>
                </a:cubicBezTo>
                <a:cubicBezTo>
                  <a:pt x="104084" y="100880"/>
                  <a:pt x="154983" y="128946"/>
                  <a:pt x="154983" y="128946"/>
                </a:cubicBezTo>
                <a:lnTo>
                  <a:pt x="202084" y="100121"/>
                </a:lnTo>
                <a:cubicBezTo>
                  <a:pt x="202843" y="99363"/>
                  <a:pt x="203603" y="99363"/>
                  <a:pt x="204363" y="99363"/>
                </a:cubicBezTo>
                <a:lnTo>
                  <a:pt x="204363" y="71296"/>
                </a:lnTo>
                <a:close/>
                <a:moveTo>
                  <a:pt x="496009" y="0"/>
                </a:moveTo>
                <a:cubicBezTo>
                  <a:pt x="519493" y="0"/>
                  <a:pt x="538531" y="18847"/>
                  <a:pt x="538531" y="42096"/>
                </a:cubicBezTo>
                <a:cubicBezTo>
                  <a:pt x="538531" y="65345"/>
                  <a:pt x="519493" y="84192"/>
                  <a:pt x="496009" y="84192"/>
                </a:cubicBezTo>
                <a:cubicBezTo>
                  <a:pt x="472525" y="84192"/>
                  <a:pt x="453487" y="65345"/>
                  <a:pt x="453487" y="42096"/>
                </a:cubicBezTo>
                <a:cubicBezTo>
                  <a:pt x="453487" y="18847"/>
                  <a:pt x="472525" y="0"/>
                  <a:pt x="496009" y="0"/>
                </a:cubicBezTo>
                <a:close/>
                <a:moveTo>
                  <a:pt x="95705" y="0"/>
                </a:moveTo>
                <a:cubicBezTo>
                  <a:pt x="119223" y="0"/>
                  <a:pt x="138288" y="18847"/>
                  <a:pt x="138288" y="42096"/>
                </a:cubicBezTo>
                <a:cubicBezTo>
                  <a:pt x="138288" y="65345"/>
                  <a:pt x="119223" y="84192"/>
                  <a:pt x="95705" y="84192"/>
                </a:cubicBezTo>
                <a:cubicBezTo>
                  <a:pt x="72187" y="84192"/>
                  <a:pt x="53122" y="65345"/>
                  <a:pt x="53122" y="42096"/>
                </a:cubicBezTo>
                <a:cubicBezTo>
                  <a:pt x="53122" y="18847"/>
                  <a:pt x="72187" y="0"/>
                  <a:pt x="9570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单圆角矩形 32"/>
          <p:cNvSpPr/>
          <p:nvPr/>
        </p:nvSpPr>
        <p:spPr>
          <a:xfrm>
            <a:off x="1107440" y="6061710"/>
            <a:ext cx="4371975" cy="447675"/>
          </a:xfrm>
          <a:prstGeom prst="snipRoundRect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开学第一课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•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防控新型冠状病毒感染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 rot="20190881">
            <a:off x="1595430" y="708609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22" name="椭圆 21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4" name="lungs-with-the-trachea_30933"/>
          <p:cNvSpPr>
            <a:spLocks noChangeAspect="1"/>
          </p:cNvSpPr>
          <p:nvPr/>
        </p:nvSpPr>
        <p:spPr bwMode="auto">
          <a:xfrm>
            <a:off x="1749333" y="889803"/>
            <a:ext cx="497521" cy="435569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5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5" grpId="0"/>
      <p:bldP spid="59" grpId="0" bldLvl="0" animBg="1"/>
      <p:bldP spid="5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文本框 84"/>
          <p:cNvSpPr txBox="1"/>
          <p:nvPr/>
        </p:nvSpPr>
        <p:spPr>
          <a:xfrm>
            <a:off x="2455181" y="863799"/>
            <a:ext cx="3840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92D2E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什么是接触传播？</a:t>
            </a:r>
            <a:endParaRPr lang="zh-CN" altLang="en-US" sz="3600" b="1" dirty="0">
              <a:solidFill>
                <a:srgbClr val="92D2E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93" name="任意多边形: 形状 92"/>
          <p:cNvSpPr/>
          <p:nvPr/>
        </p:nvSpPr>
        <p:spPr>
          <a:xfrm flipH="1" flipV="1">
            <a:off x="11759890" y="6435525"/>
            <a:ext cx="432110" cy="422475"/>
          </a:xfrm>
          <a:custGeom>
            <a:avLst/>
            <a:gdLst>
              <a:gd name="connsiteX0" fmla="*/ 0 w 432110"/>
              <a:gd name="connsiteY0" fmla="*/ 0 h 422475"/>
              <a:gd name="connsiteX1" fmla="*/ 9635 w 432110"/>
              <a:gd name="connsiteY1" fmla="*/ 0 h 422475"/>
              <a:gd name="connsiteX2" fmla="*/ 432110 w 432110"/>
              <a:gd name="connsiteY2" fmla="*/ 422475 h 422475"/>
              <a:gd name="connsiteX3" fmla="*/ 0 w 432110"/>
              <a:gd name="connsiteY3" fmla="*/ 422475 h 42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110" h="422475">
                <a:moveTo>
                  <a:pt x="0" y="0"/>
                </a:moveTo>
                <a:lnTo>
                  <a:pt x="9635" y="0"/>
                </a:lnTo>
                <a:lnTo>
                  <a:pt x="432110" y="422475"/>
                </a:lnTo>
                <a:lnTo>
                  <a:pt x="0" y="422475"/>
                </a:lnTo>
                <a:close/>
              </a:path>
            </a:pathLst>
          </a:custGeom>
          <a:solidFill>
            <a:srgbClr val="F4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43" name="PA-直接连接符 2"/>
          <p:cNvCxnSpPr/>
          <p:nvPr>
            <p:custDataLst>
              <p:tags r:id="rId1"/>
            </p:custDataLst>
          </p:nvPr>
        </p:nvCxnSpPr>
        <p:spPr>
          <a:xfrm>
            <a:off x="5768975" y="3712232"/>
            <a:ext cx="0" cy="2031712"/>
          </a:xfrm>
          <a:prstGeom prst="line">
            <a:avLst/>
          </a:prstGeom>
          <a:noFill/>
          <a:ln w="3175" cap="rnd" cmpd="sng" algn="ctr">
            <a:solidFill>
              <a:sysClr val="window" lastClr="FFFFFF">
                <a:lumMod val="75000"/>
              </a:sysClr>
            </a:solidFill>
            <a:prstDash val="solid"/>
            <a:round/>
          </a:ln>
          <a:effectLst/>
        </p:spPr>
      </p:cxnSp>
      <p:sp>
        <p:nvSpPr>
          <p:cNvPr id="46" name="PA-íṧ1îḍe"/>
          <p:cNvSpPr/>
          <p:nvPr>
            <p:custDataLst>
              <p:tags r:id="rId2"/>
            </p:custDataLst>
          </p:nvPr>
        </p:nvSpPr>
        <p:spPr>
          <a:xfrm>
            <a:off x="754380" y="1675765"/>
            <a:ext cx="10394315" cy="1119505"/>
          </a:xfrm>
          <a:prstGeom prst="rect">
            <a:avLst/>
          </a:prstGeom>
          <a:solidFill>
            <a:srgbClr val="FA8B8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B3A54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6" name="PA-FooterText "/>
          <p:cNvSpPr txBox="1"/>
          <p:nvPr>
            <p:custDataLst>
              <p:tags r:id="rId3"/>
            </p:custDataLst>
          </p:nvPr>
        </p:nvSpPr>
        <p:spPr>
          <a:xfrm flipH="1">
            <a:off x="986790" y="3020695"/>
            <a:ext cx="3547745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defTabSz="609600">
              <a:lnSpc>
                <a:spcPct val="150000"/>
              </a:lnSpc>
              <a:defRPr sz="140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charset="-122"/>
                <a:ea typeface="方正黑体简体" panose="02010601030101010101"/>
              </a:defRPr>
            </a:lvl1pPr>
          </a:lstStyle>
          <a:p>
            <a:pPr lvl="0">
              <a:defRPr/>
            </a:pPr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ea typeface="微软雅黑" panose="020B0503020204020204" charset="-122"/>
                <a:cs typeface="+mn-ea"/>
                <a:sym typeface="+mn-lt"/>
              </a:rPr>
              <a:t>直接接触传播指的是中间没有通过其他物品，病原体直接引起的感染。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67" name="PA-FooterText "/>
          <p:cNvSpPr txBox="1"/>
          <p:nvPr>
            <p:custDataLst>
              <p:tags r:id="rId4"/>
            </p:custDataLst>
          </p:nvPr>
        </p:nvSpPr>
        <p:spPr>
          <a:xfrm flipH="1">
            <a:off x="6880860" y="3020695"/>
            <a:ext cx="4945380" cy="34150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defTabSz="609600">
              <a:lnSpc>
                <a:spcPct val="150000"/>
              </a:lnSpc>
              <a:defRPr sz="140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charset="-122"/>
                <a:ea typeface="方正黑体简体" panose="02010601030101010101"/>
              </a:defRPr>
            </a:lvl1pPr>
          </a:lstStyle>
          <a:p>
            <a:pPr lvl="0">
              <a:defRPr/>
            </a:pPr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ea typeface="微软雅黑" panose="020B0503020204020204" charset="-122"/>
                <a:cs typeface="+mn-ea"/>
                <a:sym typeface="+mn-lt"/>
              </a:rPr>
              <a:t>间接接触了被污染的物品所造成的传播。如手及日常生活用品被传染源的排泄物或分泌物污染后被手接触到，然后用手触摸鼻子、嘴巴、眼睛等粘膜从而进入体内。因此，最主要是的预防是洗手。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68" name="PA-FooterText "/>
          <p:cNvSpPr txBox="1"/>
          <p:nvPr>
            <p:custDataLst>
              <p:tags r:id="rId5"/>
            </p:custDataLst>
          </p:nvPr>
        </p:nvSpPr>
        <p:spPr>
          <a:xfrm flipH="1">
            <a:off x="986644" y="1820336"/>
            <a:ext cx="3726229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 defTabSz="609600">
              <a:lnSpc>
                <a:spcPct val="150000"/>
              </a:lnSpc>
              <a:defRPr>
                <a:solidFill>
                  <a:prstClr val="white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pPr lvl="0">
              <a:defRPr/>
            </a:pP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直接接触传播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69" name="PA-FooterText "/>
          <p:cNvSpPr txBox="1"/>
          <p:nvPr>
            <p:custDataLst>
              <p:tags r:id="rId6"/>
            </p:custDataLst>
          </p:nvPr>
        </p:nvSpPr>
        <p:spPr>
          <a:xfrm flipH="1">
            <a:off x="6574959" y="1759446"/>
            <a:ext cx="3687014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 defTabSz="609600">
              <a:lnSpc>
                <a:spcPct val="150000"/>
              </a:lnSpc>
              <a:defRPr sz="1200">
                <a:solidFill>
                  <a:prstClr val="white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pPr lvl="0">
              <a:defRPr/>
            </a:pP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间接接触传播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6455" y="1508760"/>
            <a:ext cx="2224405" cy="222440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单圆角矩形 1"/>
          <p:cNvSpPr/>
          <p:nvPr/>
        </p:nvSpPr>
        <p:spPr>
          <a:xfrm>
            <a:off x="1107440" y="6061710"/>
            <a:ext cx="4371975" cy="447675"/>
          </a:xfrm>
          <a:prstGeom prst="snipRoundRect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开学第一课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•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防控新型冠状病毒感染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 rot="20190881">
            <a:off x="1572570" y="796239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22" name="椭圆 21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4" name="lungs-with-the-trachea_30933"/>
          <p:cNvSpPr>
            <a:spLocks noChangeAspect="1"/>
          </p:cNvSpPr>
          <p:nvPr/>
        </p:nvSpPr>
        <p:spPr bwMode="auto">
          <a:xfrm>
            <a:off x="1726473" y="977433"/>
            <a:ext cx="497521" cy="435569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ldLvl="0" animBg="1"/>
      <p:bldP spid="66" grpId="0"/>
      <p:bldP spid="67" grpId="0"/>
      <p:bldP spid="68" grpId="0"/>
      <p:bldP spid="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文本框 84"/>
          <p:cNvSpPr txBox="1"/>
          <p:nvPr/>
        </p:nvSpPr>
        <p:spPr>
          <a:xfrm>
            <a:off x="2627901" y="807284"/>
            <a:ext cx="3840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92D2E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什么是密切接触者</a:t>
            </a:r>
            <a:endParaRPr lang="zh-CN" altLang="en-US" sz="3600" b="1" dirty="0">
              <a:solidFill>
                <a:srgbClr val="92D2E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93" name="任意多边形: 形状 92"/>
          <p:cNvSpPr/>
          <p:nvPr/>
        </p:nvSpPr>
        <p:spPr>
          <a:xfrm flipH="1" flipV="1">
            <a:off x="11759890" y="6435525"/>
            <a:ext cx="432110" cy="422475"/>
          </a:xfrm>
          <a:custGeom>
            <a:avLst/>
            <a:gdLst>
              <a:gd name="connsiteX0" fmla="*/ 0 w 432110"/>
              <a:gd name="connsiteY0" fmla="*/ 0 h 422475"/>
              <a:gd name="connsiteX1" fmla="*/ 9635 w 432110"/>
              <a:gd name="connsiteY1" fmla="*/ 0 h 422475"/>
              <a:gd name="connsiteX2" fmla="*/ 432110 w 432110"/>
              <a:gd name="connsiteY2" fmla="*/ 422475 h 422475"/>
              <a:gd name="connsiteX3" fmla="*/ 0 w 432110"/>
              <a:gd name="connsiteY3" fmla="*/ 422475 h 42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110" h="422475">
                <a:moveTo>
                  <a:pt x="0" y="0"/>
                </a:moveTo>
                <a:lnTo>
                  <a:pt x="9635" y="0"/>
                </a:lnTo>
                <a:lnTo>
                  <a:pt x="432110" y="422475"/>
                </a:lnTo>
                <a:lnTo>
                  <a:pt x="0" y="422475"/>
                </a:lnTo>
                <a:close/>
              </a:path>
            </a:pathLst>
          </a:custGeom>
          <a:solidFill>
            <a:srgbClr val="F4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6" name="Rectangle 12"/>
          <p:cNvSpPr/>
          <p:nvPr/>
        </p:nvSpPr>
        <p:spPr>
          <a:xfrm>
            <a:off x="7574272" y="1911982"/>
            <a:ext cx="3947744" cy="7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200">
              <a:lnSpc>
                <a:spcPct val="125000"/>
              </a:lnSpc>
              <a:defRPr/>
            </a:pPr>
            <a:r>
              <a:rPr lang="zh-CN" altLang="en-US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与病例共同居住、学习、工作或其他有密切接触的人员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7" name="Rectangle 22"/>
          <p:cNvSpPr/>
          <p:nvPr/>
        </p:nvSpPr>
        <p:spPr>
          <a:xfrm>
            <a:off x="7574263" y="2801823"/>
            <a:ext cx="3947753" cy="1129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200">
              <a:lnSpc>
                <a:spcPct val="125000"/>
              </a:lnSpc>
              <a:defRPr/>
            </a:pPr>
            <a:r>
              <a:rPr lang="zh-CN" altLang="en-US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诊疗、护理、探视病例时未采取有效防护措施的医护人员、家属或其他与病例有类似近距离接触的人员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8" name="Rectangle 24"/>
          <p:cNvSpPr/>
          <p:nvPr/>
        </p:nvSpPr>
        <p:spPr>
          <a:xfrm>
            <a:off x="7574280" y="3965575"/>
            <a:ext cx="3773805" cy="437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200">
              <a:lnSpc>
                <a:spcPct val="125000"/>
              </a:lnSpc>
              <a:defRPr/>
            </a:pPr>
            <a:r>
              <a:rPr lang="zh-CN" altLang="en-US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病例同病室的其他患者及陪护人员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9" name="Rectangle 26"/>
          <p:cNvSpPr/>
          <p:nvPr/>
        </p:nvSpPr>
        <p:spPr>
          <a:xfrm>
            <a:off x="7574280" y="4566285"/>
            <a:ext cx="3348990" cy="7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200">
              <a:lnSpc>
                <a:spcPct val="125000"/>
              </a:lnSpc>
              <a:defRPr/>
            </a:pPr>
            <a:r>
              <a:rPr lang="zh-CN" altLang="en-US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与病例乘坐同一交通工具并有近距离接触人员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0" name="Rectangle 30"/>
          <p:cNvSpPr/>
          <p:nvPr/>
        </p:nvSpPr>
        <p:spPr>
          <a:xfrm>
            <a:off x="1276335" y="4624097"/>
            <a:ext cx="4208131" cy="1245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200">
              <a:lnSpc>
                <a:spcPct val="125000"/>
              </a:lnSpc>
              <a:defRPr/>
            </a:pP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密切接触者是指与可疑感染者或确诊感染者有过如下接触情形之一，密切接触者医学观察 </a:t>
            </a: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14 </a:t>
            </a: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天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1" name="Oval 39"/>
          <p:cNvSpPr/>
          <p:nvPr/>
        </p:nvSpPr>
        <p:spPr>
          <a:xfrm>
            <a:off x="1953353" y="2377749"/>
            <a:ext cx="267168" cy="267168"/>
          </a:xfrm>
          <a:prstGeom prst="ellipse">
            <a:avLst/>
          </a:prstGeom>
          <a:solidFill>
            <a:srgbClr val="FA8B8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574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2" name="Oval 40"/>
          <p:cNvSpPr/>
          <p:nvPr/>
        </p:nvSpPr>
        <p:spPr>
          <a:xfrm>
            <a:off x="1878667" y="2036976"/>
            <a:ext cx="161637" cy="161637"/>
          </a:xfrm>
          <a:prstGeom prst="ellipse">
            <a:avLst/>
          </a:prstGeom>
          <a:solidFill>
            <a:srgbClr val="92D2E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574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3" name="Oval 41"/>
          <p:cNvSpPr/>
          <p:nvPr/>
        </p:nvSpPr>
        <p:spPr>
          <a:xfrm>
            <a:off x="1349887" y="2684366"/>
            <a:ext cx="528781" cy="528781"/>
          </a:xfrm>
          <a:prstGeom prst="ellipse">
            <a:avLst/>
          </a:prstGeom>
          <a:solidFill>
            <a:srgbClr val="FA8B8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574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4" name="Oval 42"/>
          <p:cNvSpPr/>
          <p:nvPr/>
        </p:nvSpPr>
        <p:spPr>
          <a:xfrm>
            <a:off x="2451943" y="1694029"/>
            <a:ext cx="655087" cy="655087"/>
          </a:xfrm>
          <a:prstGeom prst="ellipse">
            <a:avLst/>
          </a:prstGeom>
          <a:solidFill>
            <a:srgbClr val="FA8B8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574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5" name="Oval 44"/>
          <p:cNvSpPr/>
          <p:nvPr/>
        </p:nvSpPr>
        <p:spPr>
          <a:xfrm>
            <a:off x="1457293" y="2316227"/>
            <a:ext cx="161637" cy="161637"/>
          </a:xfrm>
          <a:prstGeom prst="ellipse">
            <a:avLst/>
          </a:prstGeom>
          <a:solidFill>
            <a:srgbClr val="FFFFFF">
              <a:lumMod val="8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574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6" name="Oval 45"/>
          <p:cNvSpPr/>
          <p:nvPr/>
        </p:nvSpPr>
        <p:spPr>
          <a:xfrm>
            <a:off x="3697354" y="3842382"/>
            <a:ext cx="485531" cy="485531"/>
          </a:xfrm>
          <a:prstGeom prst="ellipse">
            <a:avLst/>
          </a:prstGeom>
          <a:solidFill>
            <a:srgbClr val="FA8B8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574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7" name="Oval 46"/>
          <p:cNvSpPr/>
          <p:nvPr/>
        </p:nvSpPr>
        <p:spPr>
          <a:xfrm>
            <a:off x="4386489" y="3039322"/>
            <a:ext cx="161637" cy="161637"/>
          </a:xfrm>
          <a:prstGeom prst="ellipse">
            <a:avLst/>
          </a:prstGeom>
          <a:solidFill>
            <a:srgbClr val="92D2E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574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8" name="Oval 47"/>
          <p:cNvSpPr/>
          <p:nvPr/>
        </p:nvSpPr>
        <p:spPr>
          <a:xfrm>
            <a:off x="4422770" y="3931181"/>
            <a:ext cx="250716" cy="250716"/>
          </a:xfrm>
          <a:prstGeom prst="ellipse">
            <a:avLst/>
          </a:prstGeom>
          <a:solidFill>
            <a:srgbClr val="92D2E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574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9" name="Oval 48"/>
          <p:cNvSpPr/>
          <p:nvPr/>
        </p:nvSpPr>
        <p:spPr>
          <a:xfrm>
            <a:off x="4522553" y="3350014"/>
            <a:ext cx="301865" cy="301865"/>
          </a:xfrm>
          <a:prstGeom prst="ellipse">
            <a:avLst/>
          </a:prstGeom>
          <a:solidFill>
            <a:srgbClr val="FFFFFF">
              <a:lumMod val="8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574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0" name="Oval 49"/>
          <p:cNvSpPr/>
          <p:nvPr/>
        </p:nvSpPr>
        <p:spPr>
          <a:xfrm>
            <a:off x="4824418" y="3618254"/>
            <a:ext cx="587372" cy="587372"/>
          </a:xfrm>
          <a:prstGeom prst="ellipse">
            <a:avLst/>
          </a:prstGeom>
          <a:solidFill>
            <a:srgbClr val="FFFFFF">
              <a:lumMod val="9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574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41" name="Straight Connector 50"/>
          <p:cNvCxnSpPr/>
          <p:nvPr/>
        </p:nvCxnSpPr>
        <p:spPr>
          <a:xfrm>
            <a:off x="6007816" y="1922477"/>
            <a:ext cx="0" cy="4005887"/>
          </a:xfrm>
          <a:prstGeom prst="line">
            <a:avLst/>
          </a:prstGeom>
          <a:noFill/>
          <a:ln w="3175" cap="flat" cmpd="sng" algn="ctr">
            <a:solidFill>
              <a:srgbClr val="BFBFBF">
                <a:lumMod val="60000"/>
                <a:lumOff val="40000"/>
              </a:srgbClr>
            </a:solidFill>
            <a:prstDash val="solid"/>
          </a:ln>
          <a:effectLst/>
        </p:spPr>
      </p:cxnSp>
      <p:sp>
        <p:nvSpPr>
          <p:cNvPr id="44" name="Oval 23"/>
          <p:cNvSpPr/>
          <p:nvPr/>
        </p:nvSpPr>
        <p:spPr>
          <a:xfrm>
            <a:off x="6744021" y="3009301"/>
            <a:ext cx="545656" cy="545656"/>
          </a:xfrm>
          <a:prstGeom prst="ellipse">
            <a:avLst/>
          </a:prstGeom>
          <a:solidFill>
            <a:srgbClr val="92D2E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574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6" name="Freeform 6"/>
          <p:cNvSpPr>
            <a:spLocks noEditPoints="1"/>
          </p:cNvSpPr>
          <p:nvPr/>
        </p:nvSpPr>
        <p:spPr bwMode="auto">
          <a:xfrm>
            <a:off x="6913133" y="3186997"/>
            <a:ext cx="273442" cy="190942"/>
          </a:xfrm>
          <a:custGeom>
            <a:avLst/>
            <a:gdLst>
              <a:gd name="connsiteX0" fmla="*/ 471165 w 607639"/>
              <a:gd name="connsiteY0" fmla="*/ 232443 h 424310"/>
              <a:gd name="connsiteX1" fmla="*/ 554492 w 607639"/>
              <a:gd name="connsiteY1" fmla="*/ 232443 h 424310"/>
              <a:gd name="connsiteX2" fmla="*/ 607639 w 607639"/>
              <a:gd name="connsiteY2" fmla="*/ 285482 h 424310"/>
              <a:gd name="connsiteX3" fmla="*/ 607639 w 607639"/>
              <a:gd name="connsiteY3" fmla="*/ 367572 h 424310"/>
              <a:gd name="connsiteX4" fmla="*/ 587342 w 607639"/>
              <a:gd name="connsiteY4" fmla="*/ 387828 h 424310"/>
              <a:gd name="connsiteX5" fmla="*/ 484430 w 607639"/>
              <a:gd name="connsiteY5" fmla="*/ 387828 h 424310"/>
              <a:gd name="connsiteX6" fmla="*/ 484430 w 607639"/>
              <a:gd name="connsiteY6" fmla="*/ 284327 h 424310"/>
              <a:gd name="connsiteX7" fmla="*/ 471165 w 607639"/>
              <a:gd name="connsiteY7" fmla="*/ 232443 h 424310"/>
              <a:gd name="connsiteX8" fmla="*/ 53127 w 607639"/>
              <a:gd name="connsiteY8" fmla="*/ 232443 h 424310"/>
              <a:gd name="connsiteX9" fmla="*/ 136332 w 607639"/>
              <a:gd name="connsiteY9" fmla="*/ 232443 h 424310"/>
              <a:gd name="connsiteX10" fmla="*/ 123162 w 607639"/>
              <a:gd name="connsiteY10" fmla="*/ 284327 h 424310"/>
              <a:gd name="connsiteX11" fmla="*/ 123162 w 607639"/>
              <a:gd name="connsiteY11" fmla="*/ 387828 h 424310"/>
              <a:gd name="connsiteX12" fmla="*/ 20290 w 607639"/>
              <a:gd name="connsiteY12" fmla="*/ 387828 h 424310"/>
              <a:gd name="connsiteX13" fmla="*/ 0 w 607639"/>
              <a:gd name="connsiteY13" fmla="*/ 367572 h 424310"/>
              <a:gd name="connsiteX14" fmla="*/ 0 w 607639"/>
              <a:gd name="connsiteY14" fmla="*/ 285482 h 424310"/>
              <a:gd name="connsiteX15" fmla="*/ 53127 w 607639"/>
              <a:gd name="connsiteY15" fmla="*/ 232443 h 424310"/>
              <a:gd name="connsiteX16" fmla="*/ 199559 w 607639"/>
              <a:gd name="connsiteY16" fmla="*/ 224446 h 424310"/>
              <a:gd name="connsiteX17" fmla="*/ 208281 w 607639"/>
              <a:gd name="connsiteY17" fmla="*/ 226312 h 424310"/>
              <a:gd name="connsiteX18" fmla="*/ 287577 w 607639"/>
              <a:gd name="connsiteY18" fmla="*/ 332065 h 424310"/>
              <a:gd name="connsiteX19" fmla="*/ 320061 w 607639"/>
              <a:gd name="connsiteY19" fmla="*/ 332065 h 424310"/>
              <a:gd name="connsiteX20" fmla="*/ 399357 w 607639"/>
              <a:gd name="connsiteY20" fmla="*/ 226312 h 424310"/>
              <a:gd name="connsiteX21" fmla="*/ 407990 w 607639"/>
              <a:gd name="connsiteY21" fmla="*/ 224446 h 424310"/>
              <a:gd name="connsiteX22" fmla="*/ 443856 w 607639"/>
              <a:gd name="connsiteY22" fmla="*/ 284343 h 424310"/>
              <a:gd name="connsiteX23" fmla="*/ 443856 w 607639"/>
              <a:gd name="connsiteY23" fmla="*/ 404048 h 424310"/>
              <a:gd name="connsiteX24" fmla="*/ 423565 w 607639"/>
              <a:gd name="connsiteY24" fmla="*/ 424310 h 424310"/>
              <a:gd name="connsiteX25" fmla="*/ 184073 w 607639"/>
              <a:gd name="connsiteY25" fmla="*/ 424310 h 424310"/>
              <a:gd name="connsiteX26" fmla="*/ 163782 w 607639"/>
              <a:gd name="connsiteY26" fmla="*/ 404048 h 424310"/>
              <a:gd name="connsiteX27" fmla="*/ 163782 w 607639"/>
              <a:gd name="connsiteY27" fmla="*/ 284343 h 424310"/>
              <a:gd name="connsiteX28" fmla="*/ 199559 w 607639"/>
              <a:gd name="connsiteY28" fmla="*/ 224446 h 424310"/>
              <a:gd name="connsiteX29" fmla="*/ 264876 w 607639"/>
              <a:gd name="connsiteY29" fmla="*/ 216213 h 424310"/>
              <a:gd name="connsiteX30" fmla="*/ 342675 w 607639"/>
              <a:gd name="connsiteY30" fmla="*/ 216213 h 424310"/>
              <a:gd name="connsiteX31" fmla="*/ 348104 w 607639"/>
              <a:gd name="connsiteY31" fmla="*/ 227064 h 424310"/>
              <a:gd name="connsiteX32" fmla="*/ 309205 w 607639"/>
              <a:gd name="connsiteY32" fmla="*/ 278917 h 424310"/>
              <a:gd name="connsiteX33" fmla="*/ 298346 w 607639"/>
              <a:gd name="connsiteY33" fmla="*/ 278917 h 424310"/>
              <a:gd name="connsiteX34" fmla="*/ 259536 w 607639"/>
              <a:gd name="connsiteY34" fmla="*/ 227064 h 424310"/>
              <a:gd name="connsiteX35" fmla="*/ 264876 w 607639"/>
              <a:gd name="connsiteY35" fmla="*/ 216213 h 424310"/>
              <a:gd name="connsiteX36" fmla="*/ 505460 w 607639"/>
              <a:gd name="connsiteY36" fmla="*/ 83832 h 424310"/>
              <a:gd name="connsiteX37" fmla="*/ 575179 w 607639"/>
              <a:gd name="connsiteY37" fmla="*/ 153409 h 424310"/>
              <a:gd name="connsiteX38" fmla="*/ 505460 w 607639"/>
              <a:gd name="connsiteY38" fmla="*/ 222987 h 424310"/>
              <a:gd name="connsiteX39" fmla="*/ 435742 w 607639"/>
              <a:gd name="connsiteY39" fmla="*/ 153409 h 424310"/>
              <a:gd name="connsiteX40" fmla="*/ 505460 w 607639"/>
              <a:gd name="connsiteY40" fmla="*/ 83832 h 424310"/>
              <a:gd name="connsiteX41" fmla="*/ 102179 w 607639"/>
              <a:gd name="connsiteY41" fmla="*/ 83832 h 424310"/>
              <a:gd name="connsiteX42" fmla="*/ 171898 w 607639"/>
              <a:gd name="connsiteY42" fmla="*/ 153410 h 424310"/>
              <a:gd name="connsiteX43" fmla="*/ 102179 w 607639"/>
              <a:gd name="connsiteY43" fmla="*/ 222988 h 424310"/>
              <a:gd name="connsiteX44" fmla="*/ 32460 w 607639"/>
              <a:gd name="connsiteY44" fmla="*/ 153410 h 424310"/>
              <a:gd name="connsiteX45" fmla="*/ 102179 w 607639"/>
              <a:gd name="connsiteY45" fmla="*/ 83832 h 424310"/>
              <a:gd name="connsiteX46" fmla="*/ 304491 w 607639"/>
              <a:gd name="connsiteY46" fmla="*/ 0 h 424310"/>
              <a:gd name="connsiteX47" fmla="*/ 396509 w 607639"/>
              <a:gd name="connsiteY47" fmla="*/ 91912 h 424310"/>
              <a:gd name="connsiteX48" fmla="*/ 304491 w 607639"/>
              <a:gd name="connsiteY48" fmla="*/ 183824 h 424310"/>
              <a:gd name="connsiteX49" fmla="*/ 212473 w 607639"/>
              <a:gd name="connsiteY49" fmla="*/ 91912 h 424310"/>
              <a:gd name="connsiteX50" fmla="*/ 304491 w 607639"/>
              <a:gd name="connsiteY50" fmla="*/ 0 h 42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607639" h="424310">
                <a:moveTo>
                  <a:pt x="471165" y="232443"/>
                </a:moveTo>
                <a:lnTo>
                  <a:pt x="554492" y="232443"/>
                </a:lnTo>
                <a:cubicBezTo>
                  <a:pt x="583781" y="232443"/>
                  <a:pt x="607639" y="256253"/>
                  <a:pt x="607639" y="285482"/>
                </a:cubicBezTo>
                <a:lnTo>
                  <a:pt x="607639" y="367572"/>
                </a:lnTo>
                <a:cubicBezTo>
                  <a:pt x="607639" y="378766"/>
                  <a:pt x="598559" y="387828"/>
                  <a:pt x="587342" y="387828"/>
                </a:cubicBezTo>
                <a:lnTo>
                  <a:pt x="484430" y="387828"/>
                </a:lnTo>
                <a:lnTo>
                  <a:pt x="484430" y="284327"/>
                </a:lnTo>
                <a:cubicBezTo>
                  <a:pt x="484430" y="265937"/>
                  <a:pt x="479711" y="248168"/>
                  <a:pt x="471165" y="232443"/>
                </a:cubicBezTo>
                <a:close/>
                <a:moveTo>
                  <a:pt x="53127" y="232443"/>
                </a:moveTo>
                <a:lnTo>
                  <a:pt x="136332" y="232443"/>
                </a:lnTo>
                <a:cubicBezTo>
                  <a:pt x="127789" y="248168"/>
                  <a:pt x="123162" y="265937"/>
                  <a:pt x="123162" y="284327"/>
                </a:cubicBezTo>
                <a:lnTo>
                  <a:pt x="123162" y="387828"/>
                </a:lnTo>
                <a:lnTo>
                  <a:pt x="20290" y="387828"/>
                </a:lnTo>
                <a:cubicBezTo>
                  <a:pt x="9077" y="387828"/>
                  <a:pt x="0" y="378766"/>
                  <a:pt x="0" y="367572"/>
                </a:cubicBezTo>
                <a:lnTo>
                  <a:pt x="0" y="285482"/>
                </a:lnTo>
                <a:cubicBezTo>
                  <a:pt x="0" y="256253"/>
                  <a:pt x="23849" y="232443"/>
                  <a:pt x="53127" y="232443"/>
                </a:cubicBezTo>
                <a:close/>
                <a:moveTo>
                  <a:pt x="199559" y="224446"/>
                </a:moveTo>
                <a:cubicBezTo>
                  <a:pt x="202496" y="222846"/>
                  <a:pt x="206234" y="223646"/>
                  <a:pt x="208281" y="226312"/>
                </a:cubicBezTo>
                <a:lnTo>
                  <a:pt x="287577" y="332065"/>
                </a:lnTo>
                <a:cubicBezTo>
                  <a:pt x="295676" y="342818"/>
                  <a:pt x="311962" y="342907"/>
                  <a:pt x="320061" y="332065"/>
                </a:cubicBezTo>
                <a:lnTo>
                  <a:pt x="399357" y="226312"/>
                </a:lnTo>
                <a:cubicBezTo>
                  <a:pt x="401404" y="223646"/>
                  <a:pt x="405053" y="222846"/>
                  <a:pt x="407990" y="224446"/>
                </a:cubicBezTo>
                <a:cubicBezTo>
                  <a:pt x="429349" y="235999"/>
                  <a:pt x="443856" y="258482"/>
                  <a:pt x="443856" y="284343"/>
                </a:cubicBezTo>
                <a:lnTo>
                  <a:pt x="443856" y="404048"/>
                </a:lnTo>
                <a:cubicBezTo>
                  <a:pt x="443856" y="415246"/>
                  <a:pt x="434778" y="424310"/>
                  <a:pt x="423565" y="424310"/>
                </a:cubicBezTo>
                <a:lnTo>
                  <a:pt x="184073" y="424310"/>
                </a:lnTo>
                <a:cubicBezTo>
                  <a:pt x="172860" y="424310"/>
                  <a:pt x="163782" y="415246"/>
                  <a:pt x="163782" y="404048"/>
                </a:cubicBezTo>
                <a:lnTo>
                  <a:pt x="163782" y="284343"/>
                </a:lnTo>
                <a:cubicBezTo>
                  <a:pt x="163782" y="258482"/>
                  <a:pt x="178289" y="235999"/>
                  <a:pt x="199559" y="224446"/>
                </a:cubicBezTo>
                <a:close/>
                <a:moveTo>
                  <a:pt x="264876" y="216213"/>
                </a:moveTo>
                <a:lnTo>
                  <a:pt x="342675" y="216213"/>
                </a:lnTo>
                <a:cubicBezTo>
                  <a:pt x="348282" y="216213"/>
                  <a:pt x="351487" y="222528"/>
                  <a:pt x="348104" y="227064"/>
                </a:cubicBezTo>
                <a:lnTo>
                  <a:pt x="309205" y="278917"/>
                </a:lnTo>
                <a:cubicBezTo>
                  <a:pt x="306535" y="282474"/>
                  <a:pt x="301105" y="282474"/>
                  <a:pt x="298346" y="278917"/>
                </a:cubicBezTo>
                <a:lnTo>
                  <a:pt x="259536" y="227064"/>
                </a:lnTo>
                <a:cubicBezTo>
                  <a:pt x="256153" y="222528"/>
                  <a:pt x="259358" y="216213"/>
                  <a:pt x="264876" y="216213"/>
                </a:cubicBezTo>
                <a:close/>
                <a:moveTo>
                  <a:pt x="505460" y="83832"/>
                </a:moveTo>
                <a:cubicBezTo>
                  <a:pt x="543926" y="83832"/>
                  <a:pt x="575179" y="115022"/>
                  <a:pt x="575179" y="153409"/>
                </a:cubicBezTo>
                <a:cubicBezTo>
                  <a:pt x="575179" y="191797"/>
                  <a:pt x="543837" y="222987"/>
                  <a:pt x="505460" y="222987"/>
                </a:cubicBezTo>
                <a:cubicBezTo>
                  <a:pt x="466995" y="222987"/>
                  <a:pt x="435742" y="191797"/>
                  <a:pt x="435742" y="153409"/>
                </a:cubicBezTo>
                <a:cubicBezTo>
                  <a:pt x="435742" y="115022"/>
                  <a:pt x="466995" y="83832"/>
                  <a:pt x="505460" y="83832"/>
                </a:cubicBezTo>
                <a:close/>
                <a:moveTo>
                  <a:pt x="102179" y="83832"/>
                </a:moveTo>
                <a:cubicBezTo>
                  <a:pt x="140684" y="83832"/>
                  <a:pt x="171898" y="114983"/>
                  <a:pt x="171898" y="153410"/>
                </a:cubicBezTo>
                <a:cubicBezTo>
                  <a:pt x="171898" y="191837"/>
                  <a:pt x="140684" y="222988"/>
                  <a:pt x="102179" y="222988"/>
                </a:cubicBezTo>
                <a:cubicBezTo>
                  <a:pt x="63674" y="222988"/>
                  <a:pt x="32460" y="191837"/>
                  <a:pt x="32460" y="153410"/>
                </a:cubicBezTo>
                <a:cubicBezTo>
                  <a:pt x="32460" y="114983"/>
                  <a:pt x="63674" y="83832"/>
                  <a:pt x="102179" y="83832"/>
                </a:cubicBezTo>
                <a:close/>
                <a:moveTo>
                  <a:pt x="304491" y="0"/>
                </a:moveTo>
                <a:cubicBezTo>
                  <a:pt x="355311" y="0"/>
                  <a:pt x="396509" y="41150"/>
                  <a:pt x="396509" y="91912"/>
                </a:cubicBezTo>
                <a:cubicBezTo>
                  <a:pt x="396509" y="142674"/>
                  <a:pt x="355311" y="183824"/>
                  <a:pt x="304491" y="183824"/>
                </a:cubicBezTo>
                <a:cubicBezTo>
                  <a:pt x="253671" y="183824"/>
                  <a:pt x="212473" y="142674"/>
                  <a:pt x="212473" y="91912"/>
                </a:cubicBezTo>
                <a:cubicBezTo>
                  <a:pt x="212473" y="41150"/>
                  <a:pt x="253671" y="0"/>
                  <a:pt x="3044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3229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9" name="Oval 27"/>
          <p:cNvSpPr/>
          <p:nvPr/>
        </p:nvSpPr>
        <p:spPr>
          <a:xfrm>
            <a:off x="6744021" y="5459944"/>
            <a:ext cx="545656" cy="545656"/>
          </a:xfrm>
          <a:prstGeom prst="ellipse">
            <a:avLst/>
          </a:prstGeom>
          <a:solidFill>
            <a:srgbClr val="92D2E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574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0" name="Freeform 7"/>
          <p:cNvSpPr>
            <a:spLocks noEditPoints="1"/>
          </p:cNvSpPr>
          <p:nvPr/>
        </p:nvSpPr>
        <p:spPr bwMode="auto">
          <a:xfrm>
            <a:off x="6880545" y="5628229"/>
            <a:ext cx="296801" cy="207254"/>
          </a:xfrm>
          <a:custGeom>
            <a:avLst/>
            <a:gdLst>
              <a:gd name="connsiteX0" fmla="*/ 471165 w 607639"/>
              <a:gd name="connsiteY0" fmla="*/ 232443 h 424310"/>
              <a:gd name="connsiteX1" fmla="*/ 554492 w 607639"/>
              <a:gd name="connsiteY1" fmla="*/ 232443 h 424310"/>
              <a:gd name="connsiteX2" fmla="*/ 607639 w 607639"/>
              <a:gd name="connsiteY2" fmla="*/ 285482 h 424310"/>
              <a:gd name="connsiteX3" fmla="*/ 607639 w 607639"/>
              <a:gd name="connsiteY3" fmla="*/ 367572 h 424310"/>
              <a:gd name="connsiteX4" fmla="*/ 587342 w 607639"/>
              <a:gd name="connsiteY4" fmla="*/ 387828 h 424310"/>
              <a:gd name="connsiteX5" fmla="*/ 484430 w 607639"/>
              <a:gd name="connsiteY5" fmla="*/ 387828 h 424310"/>
              <a:gd name="connsiteX6" fmla="*/ 484430 w 607639"/>
              <a:gd name="connsiteY6" fmla="*/ 284327 h 424310"/>
              <a:gd name="connsiteX7" fmla="*/ 471165 w 607639"/>
              <a:gd name="connsiteY7" fmla="*/ 232443 h 424310"/>
              <a:gd name="connsiteX8" fmla="*/ 53127 w 607639"/>
              <a:gd name="connsiteY8" fmla="*/ 232443 h 424310"/>
              <a:gd name="connsiteX9" fmla="*/ 136332 w 607639"/>
              <a:gd name="connsiteY9" fmla="*/ 232443 h 424310"/>
              <a:gd name="connsiteX10" fmla="*/ 123162 w 607639"/>
              <a:gd name="connsiteY10" fmla="*/ 284327 h 424310"/>
              <a:gd name="connsiteX11" fmla="*/ 123162 w 607639"/>
              <a:gd name="connsiteY11" fmla="*/ 387828 h 424310"/>
              <a:gd name="connsiteX12" fmla="*/ 20290 w 607639"/>
              <a:gd name="connsiteY12" fmla="*/ 387828 h 424310"/>
              <a:gd name="connsiteX13" fmla="*/ 0 w 607639"/>
              <a:gd name="connsiteY13" fmla="*/ 367572 h 424310"/>
              <a:gd name="connsiteX14" fmla="*/ 0 w 607639"/>
              <a:gd name="connsiteY14" fmla="*/ 285482 h 424310"/>
              <a:gd name="connsiteX15" fmla="*/ 53127 w 607639"/>
              <a:gd name="connsiteY15" fmla="*/ 232443 h 424310"/>
              <a:gd name="connsiteX16" fmla="*/ 199559 w 607639"/>
              <a:gd name="connsiteY16" fmla="*/ 224446 h 424310"/>
              <a:gd name="connsiteX17" fmla="*/ 208281 w 607639"/>
              <a:gd name="connsiteY17" fmla="*/ 226312 h 424310"/>
              <a:gd name="connsiteX18" fmla="*/ 287577 w 607639"/>
              <a:gd name="connsiteY18" fmla="*/ 332065 h 424310"/>
              <a:gd name="connsiteX19" fmla="*/ 320061 w 607639"/>
              <a:gd name="connsiteY19" fmla="*/ 332065 h 424310"/>
              <a:gd name="connsiteX20" fmla="*/ 399357 w 607639"/>
              <a:gd name="connsiteY20" fmla="*/ 226312 h 424310"/>
              <a:gd name="connsiteX21" fmla="*/ 407990 w 607639"/>
              <a:gd name="connsiteY21" fmla="*/ 224446 h 424310"/>
              <a:gd name="connsiteX22" fmla="*/ 443856 w 607639"/>
              <a:gd name="connsiteY22" fmla="*/ 284343 h 424310"/>
              <a:gd name="connsiteX23" fmla="*/ 443856 w 607639"/>
              <a:gd name="connsiteY23" fmla="*/ 404048 h 424310"/>
              <a:gd name="connsiteX24" fmla="*/ 423565 w 607639"/>
              <a:gd name="connsiteY24" fmla="*/ 424310 h 424310"/>
              <a:gd name="connsiteX25" fmla="*/ 184073 w 607639"/>
              <a:gd name="connsiteY25" fmla="*/ 424310 h 424310"/>
              <a:gd name="connsiteX26" fmla="*/ 163782 w 607639"/>
              <a:gd name="connsiteY26" fmla="*/ 404048 h 424310"/>
              <a:gd name="connsiteX27" fmla="*/ 163782 w 607639"/>
              <a:gd name="connsiteY27" fmla="*/ 284343 h 424310"/>
              <a:gd name="connsiteX28" fmla="*/ 199559 w 607639"/>
              <a:gd name="connsiteY28" fmla="*/ 224446 h 424310"/>
              <a:gd name="connsiteX29" fmla="*/ 264876 w 607639"/>
              <a:gd name="connsiteY29" fmla="*/ 216213 h 424310"/>
              <a:gd name="connsiteX30" fmla="*/ 342675 w 607639"/>
              <a:gd name="connsiteY30" fmla="*/ 216213 h 424310"/>
              <a:gd name="connsiteX31" fmla="*/ 348104 w 607639"/>
              <a:gd name="connsiteY31" fmla="*/ 227064 h 424310"/>
              <a:gd name="connsiteX32" fmla="*/ 309205 w 607639"/>
              <a:gd name="connsiteY32" fmla="*/ 278917 h 424310"/>
              <a:gd name="connsiteX33" fmla="*/ 298346 w 607639"/>
              <a:gd name="connsiteY33" fmla="*/ 278917 h 424310"/>
              <a:gd name="connsiteX34" fmla="*/ 259536 w 607639"/>
              <a:gd name="connsiteY34" fmla="*/ 227064 h 424310"/>
              <a:gd name="connsiteX35" fmla="*/ 264876 w 607639"/>
              <a:gd name="connsiteY35" fmla="*/ 216213 h 424310"/>
              <a:gd name="connsiteX36" fmla="*/ 505460 w 607639"/>
              <a:gd name="connsiteY36" fmla="*/ 83832 h 424310"/>
              <a:gd name="connsiteX37" fmla="*/ 575179 w 607639"/>
              <a:gd name="connsiteY37" fmla="*/ 153409 h 424310"/>
              <a:gd name="connsiteX38" fmla="*/ 505460 w 607639"/>
              <a:gd name="connsiteY38" fmla="*/ 222987 h 424310"/>
              <a:gd name="connsiteX39" fmla="*/ 435742 w 607639"/>
              <a:gd name="connsiteY39" fmla="*/ 153409 h 424310"/>
              <a:gd name="connsiteX40" fmla="*/ 505460 w 607639"/>
              <a:gd name="connsiteY40" fmla="*/ 83832 h 424310"/>
              <a:gd name="connsiteX41" fmla="*/ 102179 w 607639"/>
              <a:gd name="connsiteY41" fmla="*/ 83832 h 424310"/>
              <a:gd name="connsiteX42" fmla="*/ 171898 w 607639"/>
              <a:gd name="connsiteY42" fmla="*/ 153410 h 424310"/>
              <a:gd name="connsiteX43" fmla="*/ 102179 w 607639"/>
              <a:gd name="connsiteY43" fmla="*/ 222988 h 424310"/>
              <a:gd name="connsiteX44" fmla="*/ 32460 w 607639"/>
              <a:gd name="connsiteY44" fmla="*/ 153410 h 424310"/>
              <a:gd name="connsiteX45" fmla="*/ 102179 w 607639"/>
              <a:gd name="connsiteY45" fmla="*/ 83832 h 424310"/>
              <a:gd name="connsiteX46" fmla="*/ 304491 w 607639"/>
              <a:gd name="connsiteY46" fmla="*/ 0 h 424310"/>
              <a:gd name="connsiteX47" fmla="*/ 396509 w 607639"/>
              <a:gd name="connsiteY47" fmla="*/ 91912 h 424310"/>
              <a:gd name="connsiteX48" fmla="*/ 304491 w 607639"/>
              <a:gd name="connsiteY48" fmla="*/ 183824 h 424310"/>
              <a:gd name="connsiteX49" fmla="*/ 212473 w 607639"/>
              <a:gd name="connsiteY49" fmla="*/ 91912 h 424310"/>
              <a:gd name="connsiteX50" fmla="*/ 304491 w 607639"/>
              <a:gd name="connsiteY50" fmla="*/ 0 h 42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607639" h="424310">
                <a:moveTo>
                  <a:pt x="471165" y="232443"/>
                </a:moveTo>
                <a:lnTo>
                  <a:pt x="554492" y="232443"/>
                </a:lnTo>
                <a:cubicBezTo>
                  <a:pt x="583781" y="232443"/>
                  <a:pt x="607639" y="256253"/>
                  <a:pt x="607639" y="285482"/>
                </a:cubicBezTo>
                <a:lnTo>
                  <a:pt x="607639" y="367572"/>
                </a:lnTo>
                <a:cubicBezTo>
                  <a:pt x="607639" y="378766"/>
                  <a:pt x="598559" y="387828"/>
                  <a:pt x="587342" y="387828"/>
                </a:cubicBezTo>
                <a:lnTo>
                  <a:pt x="484430" y="387828"/>
                </a:lnTo>
                <a:lnTo>
                  <a:pt x="484430" y="284327"/>
                </a:lnTo>
                <a:cubicBezTo>
                  <a:pt x="484430" y="265937"/>
                  <a:pt x="479711" y="248168"/>
                  <a:pt x="471165" y="232443"/>
                </a:cubicBezTo>
                <a:close/>
                <a:moveTo>
                  <a:pt x="53127" y="232443"/>
                </a:moveTo>
                <a:lnTo>
                  <a:pt x="136332" y="232443"/>
                </a:lnTo>
                <a:cubicBezTo>
                  <a:pt x="127789" y="248168"/>
                  <a:pt x="123162" y="265937"/>
                  <a:pt x="123162" y="284327"/>
                </a:cubicBezTo>
                <a:lnTo>
                  <a:pt x="123162" y="387828"/>
                </a:lnTo>
                <a:lnTo>
                  <a:pt x="20290" y="387828"/>
                </a:lnTo>
                <a:cubicBezTo>
                  <a:pt x="9077" y="387828"/>
                  <a:pt x="0" y="378766"/>
                  <a:pt x="0" y="367572"/>
                </a:cubicBezTo>
                <a:lnTo>
                  <a:pt x="0" y="285482"/>
                </a:lnTo>
                <a:cubicBezTo>
                  <a:pt x="0" y="256253"/>
                  <a:pt x="23849" y="232443"/>
                  <a:pt x="53127" y="232443"/>
                </a:cubicBezTo>
                <a:close/>
                <a:moveTo>
                  <a:pt x="199559" y="224446"/>
                </a:moveTo>
                <a:cubicBezTo>
                  <a:pt x="202496" y="222846"/>
                  <a:pt x="206234" y="223646"/>
                  <a:pt x="208281" y="226312"/>
                </a:cubicBezTo>
                <a:lnTo>
                  <a:pt x="287577" y="332065"/>
                </a:lnTo>
                <a:cubicBezTo>
                  <a:pt x="295676" y="342818"/>
                  <a:pt x="311962" y="342907"/>
                  <a:pt x="320061" y="332065"/>
                </a:cubicBezTo>
                <a:lnTo>
                  <a:pt x="399357" y="226312"/>
                </a:lnTo>
                <a:cubicBezTo>
                  <a:pt x="401404" y="223646"/>
                  <a:pt x="405053" y="222846"/>
                  <a:pt x="407990" y="224446"/>
                </a:cubicBezTo>
                <a:cubicBezTo>
                  <a:pt x="429349" y="235999"/>
                  <a:pt x="443856" y="258482"/>
                  <a:pt x="443856" y="284343"/>
                </a:cubicBezTo>
                <a:lnTo>
                  <a:pt x="443856" y="404048"/>
                </a:lnTo>
                <a:cubicBezTo>
                  <a:pt x="443856" y="415246"/>
                  <a:pt x="434778" y="424310"/>
                  <a:pt x="423565" y="424310"/>
                </a:cubicBezTo>
                <a:lnTo>
                  <a:pt x="184073" y="424310"/>
                </a:lnTo>
                <a:cubicBezTo>
                  <a:pt x="172860" y="424310"/>
                  <a:pt x="163782" y="415246"/>
                  <a:pt x="163782" y="404048"/>
                </a:cubicBezTo>
                <a:lnTo>
                  <a:pt x="163782" y="284343"/>
                </a:lnTo>
                <a:cubicBezTo>
                  <a:pt x="163782" y="258482"/>
                  <a:pt x="178289" y="235999"/>
                  <a:pt x="199559" y="224446"/>
                </a:cubicBezTo>
                <a:close/>
                <a:moveTo>
                  <a:pt x="264876" y="216213"/>
                </a:moveTo>
                <a:lnTo>
                  <a:pt x="342675" y="216213"/>
                </a:lnTo>
                <a:cubicBezTo>
                  <a:pt x="348282" y="216213"/>
                  <a:pt x="351487" y="222528"/>
                  <a:pt x="348104" y="227064"/>
                </a:cubicBezTo>
                <a:lnTo>
                  <a:pt x="309205" y="278917"/>
                </a:lnTo>
                <a:cubicBezTo>
                  <a:pt x="306535" y="282474"/>
                  <a:pt x="301105" y="282474"/>
                  <a:pt x="298346" y="278917"/>
                </a:cubicBezTo>
                <a:lnTo>
                  <a:pt x="259536" y="227064"/>
                </a:lnTo>
                <a:cubicBezTo>
                  <a:pt x="256153" y="222528"/>
                  <a:pt x="259358" y="216213"/>
                  <a:pt x="264876" y="216213"/>
                </a:cubicBezTo>
                <a:close/>
                <a:moveTo>
                  <a:pt x="505460" y="83832"/>
                </a:moveTo>
                <a:cubicBezTo>
                  <a:pt x="543926" y="83832"/>
                  <a:pt x="575179" y="115022"/>
                  <a:pt x="575179" y="153409"/>
                </a:cubicBezTo>
                <a:cubicBezTo>
                  <a:pt x="575179" y="191797"/>
                  <a:pt x="543837" y="222987"/>
                  <a:pt x="505460" y="222987"/>
                </a:cubicBezTo>
                <a:cubicBezTo>
                  <a:pt x="466995" y="222987"/>
                  <a:pt x="435742" y="191797"/>
                  <a:pt x="435742" y="153409"/>
                </a:cubicBezTo>
                <a:cubicBezTo>
                  <a:pt x="435742" y="115022"/>
                  <a:pt x="466995" y="83832"/>
                  <a:pt x="505460" y="83832"/>
                </a:cubicBezTo>
                <a:close/>
                <a:moveTo>
                  <a:pt x="102179" y="83832"/>
                </a:moveTo>
                <a:cubicBezTo>
                  <a:pt x="140684" y="83832"/>
                  <a:pt x="171898" y="114983"/>
                  <a:pt x="171898" y="153410"/>
                </a:cubicBezTo>
                <a:cubicBezTo>
                  <a:pt x="171898" y="191837"/>
                  <a:pt x="140684" y="222988"/>
                  <a:pt x="102179" y="222988"/>
                </a:cubicBezTo>
                <a:cubicBezTo>
                  <a:pt x="63674" y="222988"/>
                  <a:pt x="32460" y="191837"/>
                  <a:pt x="32460" y="153410"/>
                </a:cubicBezTo>
                <a:cubicBezTo>
                  <a:pt x="32460" y="114983"/>
                  <a:pt x="63674" y="83832"/>
                  <a:pt x="102179" y="83832"/>
                </a:cubicBezTo>
                <a:close/>
                <a:moveTo>
                  <a:pt x="304491" y="0"/>
                </a:moveTo>
                <a:cubicBezTo>
                  <a:pt x="355311" y="0"/>
                  <a:pt x="396509" y="41150"/>
                  <a:pt x="396509" y="91912"/>
                </a:cubicBezTo>
                <a:cubicBezTo>
                  <a:pt x="396509" y="142674"/>
                  <a:pt x="355311" y="183824"/>
                  <a:pt x="304491" y="183824"/>
                </a:cubicBezTo>
                <a:cubicBezTo>
                  <a:pt x="253671" y="183824"/>
                  <a:pt x="212473" y="142674"/>
                  <a:pt x="212473" y="91912"/>
                </a:cubicBezTo>
                <a:cubicBezTo>
                  <a:pt x="212473" y="41150"/>
                  <a:pt x="253671" y="0"/>
                  <a:pt x="3044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3229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2" name="Oval 25"/>
          <p:cNvSpPr/>
          <p:nvPr/>
        </p:nvSpPr>
        <p:spPr>
          <a:xfrm>
            <a:off x="6744021" y="3891772"/>
            <a:ext cx="545656" cy="545656"/>
          </a:xfrm>
          <a:prstGeom prst="ellipse">
            <a:avLst/>
          </a:prstGeom>
          <a:solidFill>
            <a:srgbClr val="92D2E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574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" name="Freeform 8"/>
          <p:cNvSpPr>
            <a:spLocks noEditPoints="1"/>
          </p:cNvSpPr>
          <p:nvPr/>
        </p:nvSpPr>
        <p:spPr bwMode="auto">
          <a:xfrm>
            <a:off x="6865411" y="4058852"/>
            <a:ext cx="302876" cy="211496"/>
          </a:xfrm>
          <a:custGeom>
            <a:avLst/>
            <a:gdLst>
              <a:gd name="connsiteX0" fmla="*/ 471165 w 607639"/>
              <a:gd name="connsiteY0" fmla="*/ 232443 h 424310"/>
              <a:gd name="connsiteX1" fmla="*/ 554492 w 607639"/>
              <a:gd name="connsiteY1" fmla="*/ 232443 h 424310"/>
              <a:gd name="connsiteX2" fmla="*/ 607639 w 607639"/>
              <a:gd name="connsiteY2" fmla="*/ 285482 h 424310"/>
              <a:gd name="connsiteX3" fmla="*/ 607639 w 607639"/>
              <a:gd name="connsiteY3" fmla="*/ 367572 h 424310"/>
              <a:gd name="connsiteX4" fmla="*/ 587342 w 607639"/>
              <a:gd name="connsiteY4" fmla="*/ 387828 h 424310"/>
              <a:gd name="connsiteX5" fmla="*/ 484430 w 607639"/>
              <a:gd name="connsiteY5" fmla="*/ 387828 h 424310"/>
              <a:gd name="connsiteX6" fmla="*/ 484430 w 607639"/>
              <a:gd name="connsiteY6" fmla="*/ 284327 h 424310"/>
              <a:gd name="connsiteX7" fmla="*/ 471165 w 607639"/>
              <a:gd name="connsiteY7" fmla="*/ 232443 h 424310"/>
              <a:gd name="connsiteX8" fmla="*/ 53127 w 607639"/>
              <a:gd name="connsiteY8" fmla="*/ 232443 h 424310"/>
              <a:gd name="connsiteX9" fmla="*/ 136332 w 607639"/>
              <a:gd name="connsiteY9" fmla="*/ 232443 h 424310"/>
              <a:gd name="connsiteX10" fmla="*/ 123162 w 607639"/>
              <a:gd name="connsiteY10" fmla="*/ 284327 h 424310"/>
              <a:gd name="connsiteX11" fmla="*/ 123162 w 607639"/>
              <a:gd name="connsiteY11" fmla="*/ 387828 h 424310"/>
              <a:gd name="connsiteX12" fmla="*/ 20290 w 607639"/>
              <a:gd name="connsiteY12" fmla="*/ 387828 h 424310"/>
              <a:gd name="connsiteX13" fmla="*/ 0 w 607639"/>
              <a:gd name="connsiteY13" fmla="*/ 367572 h 424310"/>
              <a:gd name="connsiteX14" fmla="*/ 0 w 607639"/>
              <a:gd name="connsiteY14" fmla="*/ 285482 h 424310"/>
              <a:gd name="connsiteX15" fmla="*/ 53127 w 607639"/>
              <a:gd name="connsiteY15" fmla="*/ 232443 h 424310"/>
              <a:gd name="connsiteX16" fmla="*/ 199559 w 607639"/>
              <a:gd name="connsiteY16" fmla="*/ 224446 h 424310"/>
              <a:gd name="connsiteX17" fmla="*/ 208281 w 607639"/>
              <a:gd name="connsiteY17" fmla="*/ 226312 h 424310"/>
              <a:gd name="connsiteX18" fmla="*/ 287577 w 607639"/>
              <a:gd name="connsiteY18" fmla="*/ 332065 h 424310"/>
              <a:gd name="connsiteX19" fmla="*/ 320061 w 607639"/>
              <a:gd name="connsiteY19" fmla="*/ 332065 h 424310"/>
              <a:gd name="connsiteX20" fmla="*/ 399357 w 607639"/>
              <a:gd name="connsiteY20" fmla="*/ 226312 h 424310"/>
              <a:gd name="connsiteX21" fmla="*/ 407990 w 607639"/>
              <a:gd name="connsiteY21" fmla="*/ 224446 h 424310"/>
              <a:gd name="connsiteX22" fmla="*/ 443856 w 607639"/>
              <a:gd name="connsiteY22" fmla="*/ 284343 h 424310"/>
              <a:gd name="connsiteX23" fmla="*/ 443856 w 607639"/>
              <a:gd name="connsiteY23" fmla="*/ 404048 h 424310"/>
              <a:gd name="connsiteX24" fmla="*/ 423565 w 607639"/>
              <a:gd name="connsiteY24" fmla="*/ 424310 h 424310"/>
              <a:gd name="connsiteX25" fmla="*/ 184073 w 607639"/>
              <a:gd name="connsiteY25" fmla="*/ 424310 h 424310"/>
              <a:gd name="connsiteX26" fmla="*/ 163782 w 607639"/>
              <a:gd name="connsiteY26" fmla="*/ 404048 h 424310"/>
              <a:gd name="connsiteX27" fmla="*/ 163782 w 607639"/>
              <a:gd name="connsiteY27" fmla="*/ 284343 h 424310"/>
              <a:gd name="connsiteX28" fmla="*/ 199559 w 607639"/>
              <a:gd name="connsiteY28" fmla="*/ 224446 h 424310"/>
              <a:gd name="connsiteX29" fmla="*/ 264876 w 607639"/>
              <a:gd name="connsiteY29" fmla="*/ 216213 h 424310"/>
              <a:gd name="connsiteX30" fmla="*/ 342675 w 607639"/>
              <a:gd name="connsiteY30" fmla="*/ 216213 h 424310"/>
              <a:gd name="connsiteX31" fmla="*/ 348104 w 607639"/>
              <a:gd name="connsiteY31" fmla="*/ 227064 h 424310"/>
              <a:gd name="connsiteX32" fmla="*/ 309205 w 607639"/>
              <a:gd name="connsiteY32" fmla="*/ 278917 h 424310"/>
              <a:gd name="connsiteX33" fmla="*/ 298346 w 607639"/>
              <a:gd name="connsiteY33" fmla="*/ 278917 h 424310"/>
              <a:gd name="connsiteX34" fmla="*/ 259536 w 607639"/>
              <a:gd name="connsiteY34" fmla="*/ 227064 h 424310"/>
              <a:gd name="connsiteX35" fmla="*/ 264876 w 607639"/>
              <a:gd name="connsiteY35" fmla="*/ 216213 h 424310"/>
              <a:gd name="connsiteX36" fmla="*/ 505460 w 607639"/>
              <a:gd name="connsiteY36" fmla="*/ 83832 h 424310"/>
              <a:gd name="connsiteX37" fmla="*/ 575179 w 607639"/>
              <a:gd name="connsiteY37" fmla="*/ 153409 h 424310"/>
              <a:gd name="connsiteX38" fmla="*/ 505460 w 607639"/>
              <a:gd name="connsiteY38" fmla="*/ 222987 h 424310"/>
              <a:gd name="connsiteX39" fmla="*/ 435742 w 607639"/>
              <a:gd name="connsiteY39" fmla="*/ 153409 h 424310"/>
              <a:gd name="connsiteX40" fmla="*/ 505460 w 607639"/>
              <a:gd name="connsiteY40" fmla="*/ 83832 h 424310"/>
              <a:gd name="connsiteX41" fmla="*/ 102179 w 607639"/>
              <a:gd name="connsiteY41" fmla="*/ 83832 h 424310"/>
              <a:gd name="connsiteX42" fmla="*/ 171898 w 607639"/>
              <a:gd name="connsiteY42" fmla="*/ 153410 h 424310"/>
              <a:gd name="connsiteX43" fmla="*/ 102179 w 607639"/>
              <a:gd name="connsiteY43" fmla="*/ 222988 h 424310"/>
              <a:gd name="connsiteX44" fmla="*/ 32460 w 607639"/>
              <a:gd name="connsiteY44" fmla="*/ 153410 h 424310"/>
              <a:gd name="connsiteX45" fmla="*/ 102179 w 607639"/>
              <a:gd name="connsiteY45" fmla="*/ 83832 h 424310"/>
              <a:gd name="connsiteX46" fmla="*/ 304491 w 607639"/>
              <a:gd name="connsiteY46" fmla="*/ 0 h 424310"/>
              <a:gd name="connsiteX47" fmla="*/ 396509 w 607639"/>
              <a:gd name="connsiteY47" fmla="*/ 91912 h 424310"/>
              <a:gd name="connsiteX48" fmla="*/ 304491 w 607639"/>
              <a:gd name="connsiteY48" fmla="*/ 183824 h 424310"/>
              <a:gd name="connsiteX49" fmla="*/ 212473 w 607639"/>
              <a:gd name="connsiteY49" fmla="*/ 91912 h 424310"/>
              <a:gd name="connsiteX50" fmla="*/ 304491 w 607639"/>
              <a:gd name="connsiteY50" fmla="*/ 0 h 42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607639" h="424310">
                <a:moveTo>
                  <a:pt x="471165" y="232443"/>
                </a:moveTo>
                <a:lnTo>
                  <a:pt x="554492" y="232443"/>
                </a:lnTo>
                <a:cubicBezTo>
                  <a:pt x="583781" y="232443"/>
                  <a:pt x="607639" y="256253"/>
                  <a:pt x="607639" y="285482"/>
                </a:cubicBezTo>
                <a:lnTo>
                  <a:pt x="607639" y="367572"/>
                </a:lnTo>
                <a:cubicBezTo>
                  <a:pt x="607639" y="378766"/>
                  <a:pt x="598559" y="387828"/>
                  <a:pt x="587342" y="387828"/>
                </a:cubicBezTo>
                <a:lnTo>
                  <a:pt x="484430" y="387828"/>
                </a:lnTo>
                <a:lnTo>
                  <a:pt x="484430" y="284327"/>
                </a:lnTo>
                <a:cubicBezTo>
                  <a:pt x="484430" y="265937"/>
                  <a:pt x="479711" y="248168"/>
                  <a:pt x="471165" y="232443"/>
                </a:cubicBezTo>
                <a:close/>
                <a:moveTo>
                  <a:pt x="53127" y="232443"/>
                </a:moveTo>
                <a:lnTo>
                  <a:pt x="136332" y="232443"/>
                </a:lnTo>
                <a:cubicBezTo>
                  <a:pt x="127789" y="248168"/>
                  <a:pt x="123162" y="265937"/>
                  <a:pt x="123162" y="284327"/>
                </a:cubicBezTo>
                <a:lnTo>
                  <a:pt x="123162" y="387828"/>
                </a:lnTo>
                <a:lnTo>
                  <a:pt x="20290" y="387828"/>
                </a:lnTo>
                <a:cubicBezTo>
                  <a:pt x="9077" y="387828"/>
                  <a:pt x="0" y="378766"/>
                  <a:pt x="0" y="367572"/>
                </a:cubicBezTo>
                <a:lnTo>
                  <a:pt x="0" y="285482"/>
                </a:lnTo>
                <a:cubicBezTo>
                  <a:pt x="0" y="256253"/>
                  <a:pt x="23849" y="232443"/>
                  <a:pt x="53127" y="232443"/>
                </a:cubicBezTo>
                <a:close/>
                <a:moveTo>
                  <a:pt x="199559" y="224446"/>
                </a:moveTo>
                <a:cubicBezTo>
                  <a:pt x="202496" y="222846"/>
                  <a:pt x="206234" y="223646"/>
                  <a:pt x="208281" y="226312"/>
                </a:cubicBezTo>
                <a:lnTo>
                  <a:pt x="287577" y="332065"/>
                </a:lnTo>
                <a:cubicBezTo>
                  <a:pt x="295676" y="342818"/>
                  <a:pt x="311962" y="342907"/>
                  <a:pt x="320061" y="332065"/>
                </a:cubicBezTo>
                <a:lnTo>
                  <a:pt x="399357" y="226312"/>
                </a:lnTo>
                <a:cubicBezTo>
                  <a:pt x="401404" y="223646"/>
                  <a:pt x="405053" y="222846"/>
                  <a:pt x="407990" y="224446"/>
                </a:cubicBezTo>
                <a:cubicBezTo>
                  <a:pt x="429349" y="235999"/>
                  <a:pt x="443856" y="258482"/>
                  <a:pt x="443856" y="284343"/>
                </a:cubicBezTo>
                <a:lnTo>
                  <a:pt x="443856" y="404048"/>
                </a:lnTo>
                <a:cubicBezTo>
                  <a:pt x="443856" y="415246"/>
                  <a:pt x="434778" y="424310"/>
                  <a:pt x="423565" y="424310"/>
                </a:cubicBezTo>
                <a:lnTo>
                  <a:pt x="184073" y="424310"/>
                </a:lnTo>
                <a:cubicBezTo>
                  <a:pt x="172860" y="424310"/>
                  <a:pt x="163782" y="415246"/>
                  <a:pt x="163782" y="404048"/>
                </a:cubicBezTo>
                <a:lnTo>
                  <a:pt x="163782" y="284343"/>
                </a:lnTo>
                <a:cubicBezTo>
                  <a:pt x="163782" y="258482"/>
                  <a:pt x="178289" y="235999"/>
                  <a:pt x="199559" y="224446"/>
                </a:cubicBezTo>
                <a:close/>
                <a:moveTo>
                  <a:pt x="264876" y="216213"/>
                </a:moveTo>
                <a:lnTo>
                  <a:pt x="342675" y="216213"/>
                </a:lnTo>
                <a:cubicBezTo>
                  <a:pt x="348282" y="216213"/>
                  <a:pt x="351487" y="222528"/>
                  <a:pt x="348104" y="227064"/>
                </a:cubicBezTo>
                <a:lnTo>
                  <a:pt x="309205" y="278917"/>
                </a:lnTo>
                <a:cubicBezTo>
                  <a:pt x="306535" y="282474"/>
                  <a:pt x="301105" y="282474"/>
                  <a:pt x="298346" y="278917"/>
                </a:cubicBezTo>
                <a:lnTo>
                  <a:pt x="259536" y="227064"/>
                </a:lnTo>
                <a:cubicBezTo>
                  <a:pt x="256153" y="222528"/>
                  <a:pt x="259358" y="216213"/>
                  <a:pt x="264876" y="216213"/>
                </a:cubicBezTo>
                <a:close/>
                <a:moveTo>
                  <a:pt x="505460" y="83832"/>
                </a:moveTo>
                <a:cubicBezTo>
                  <a:pt x="543926" y="83832"/>
                  <a:pt x="575179" y="115022"/>
                  <a:pt x="575179" y="153409"/>
                </a:cubicBezTo>
                <a:cubicBezTo>
                  <a:pt x="575179" y="191797"/>
                  <a:pt x="543837" y="222987"/>
                  <a:pt x="505460" y="222987"/>
                </a:cubicBezTo>
                <a:cubicBezTo>
                  <a:pt x="466995" y="222987"/>
                  <a:pt x="435742" y="191797"/>
                  <a:pt x="435742" y="153409"/>
                </a:cubicBezTo>
                <a:cubicBezTo>
                  <a:pt x="435742" y="115022"/>
                  <a:pt x="466995" y="83832"/>
                  <a:pt x="505460" y="83832"/>
                </a:cubicBezTo>
                <a:close/>
                <a:moveTo>
                  <a:pt x="102179" y="83832"/>
                </a:moveTo>
                <a:cubicBezTo>
                  <a:pt x="140684" y="83832"/>
                  <a:pt x="171898" y="114983"/>
                  <a:pt x="171898" y="153410"/>
                </a:cubicBezTo>
                <a:cubicBezTo>
                  <a:pt x="171898" y="191837"/>
                  <a:pt x="140684" y="222988"/>
                  <a:pt x="102179" y="222988"/>
                </a:cubicBezTo>
                <a:cubicBezTo>
                  <a:pt x="63674" y="222988"/>
                  <a:pt x="32460" y="191837"/>
                  <a:pt x="32460" y="153410"/>
                </a:cubicBezTo>
                <a:cubicBezTo>
                  <a:pt x="32460" y="114983"/>
                  <a:pt x="63674" y="83832"/>
                  <a:pt x="102179" y="83832"/>
                </a:cubicBezTo>
                <a:close/>
                <a:moveTo>
                  <a:pt x="304491" y="0"/>
                </a:moveTo>
                <a:cubicBezTo>
                  <a:pt x="355311" y="0"/>
                  <a:pt x="396509" y="41150"/>
                  <a:pt x="396509" y="91912"/>
                </a:cubicBezTo>
                <a:cubicBezTo>
                  <a:pt x="396509" y="142674"/>
                  <a:pt x="355311" y="183824"/>
                  <a:pt x="304491" y="183824"/>
                </a:cubicBezTo>
                <a:cubicBezTo>
                  <a:pt x="253671" y="183824"/>
                  <a:pt x="212473" y="142674"/>
                  <a:pt x="212473" y="91912"/>
                </a:cubicBezTo>
                <a:cubicBezTo>
                  <a:pt x="212473" y="41150"/>
                  <a:pt x="253671" y="0"/>
                  <a:pt x="3044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3229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5" name="Oval 1"/>
          <p:cNvSpPr/>
          <p:nvPr/>
        </p:nvSpPr>
        <p:spPr>
          <a:xfrm>
            <a:off x="6744021" y="1964785"/>
            <a:ext cx="545656" cy="545656"/>
          </a:xfrm>
          <a:prstGeom prst="ellipse">
            <a:avLst/>
          </a:prstGeom>
          <a:solidFill>
            <a:srgbClr val="92D2E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574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4" name="Freeform 9"/>
          <p:cNvSpPr>
            <a:spLocks noEditPoints="1"/>
          </p:cNvSpPr>
          <p:nvPr/>
        </p:nvSpPr>
        <p:spPr bwMode="auto">
          <a:xfrm>
            <a:off x="6841653" y="2114428"/>
            <a:ext cx="364589" cy="254589"/>
          </a:xfrm>
          <a:custGeom>
            <a:avLst/>
            <a:gdLst>
              <a:gd name="connsiteX0" fmla="*/ 471165 w 607639"/>
              <a:gd name="connsiteY0" fmla="*/ 232443 h 424310"/>
              <a:gd name="connsiteX1" fmla="*/ 554492 w 607639"/>
              <a:gd name="connsiteY1" fmla="*/ 232443 h 424310"/>
              <a:gd name="connsiteX2" fmla="*/ 607639 w 607639"/>
              <a:gd name="connsiteY2" fmla="*/ 285482 h 424310"/>
              <a:gd name="connsiteX3" fmla="*/ 607639 w 607639"/>
              <a:gd name="connsiteY3" fmla="*/ 367572 h 424310"/>
              <a:gd name="connsiteX4" fmla="*/ 587342 w 607639"/>
              <a:gd name="connsiteY4" fmla="*/ 387828 h 424310"/>
              <a:gd name="connsiteX5" fmla="*/ 484430 w 607639"/>
              <a:gd name="connsiteY5" fmla="*/ 387828 h 424310"/>
              <a:gd name="connsiteX6" fmla="*/ 484430 w 607639"/>
              <a:gd name="connsiteY6" fmla="*/ 284327 h 424310"/>
              <a:gd name="connsiteX7" fmla="*/ 471165 w 607639"/>
              <a:gd name="connsiteY7" fmla="*/ 232443 h 424310"/>
              <a:gd name="connsiteX8" fmla="*/ 53127 w 607639"/>
              <a:gd name="connsiteY8" fmla="*/ 232443 h 424310"/>
              <a:gd name="connsiteX9" fmla="*/ 136332 w 607639"/>
              <a:gd name="connsiteY9" fmla="*/ 232443 h 424310"/>
              <a:gd name="connsiteX10" fmla="*/ 123162 w 607639"/>
              <a:gd name="connsiteY10" fmla="*/ 284327 h 424310"/>
              <a:gd name="connsiteX11" fmla="*/ 123162 w 607639"/>
              <a:gd name="connsiteY11" fmla="*/ 387828 h 424310"/>
              <a:gd name="connsiteX12" fmla="*/ 20290 w 607639"/>
              <a:gd name="connsiteY12" fmla="*/ 387828 h 424310"/>
              <a:gd name="connsiteX13" fmla="*/ 0 w 607639"/>
              <a:gd name="connsiteY13" fmla="*/ 367572 h 424310"/>
              <a:gd name="connsiteX14" fmla="*/ 0 w 607639"/>
              <a:gd name="connsiteY14" fmla="*/ 285482 h 424310"/>
              <a:gd name="connsiteX15" fmla="*/ 53127 w 607639"/>
              <a:gd name="connsiteY15" fmla="*/ 232443 h 424310"/>
              <a:gd name="connsiteX16" fmla="*/ 199559 w 607639"/>
              <a:gd name="connsiteY16" fmla="*/ 224446 h 424310"/>
              <a:gd name="connsiteX17" fmla="*/ 208281 w 607639"/>
              <a:gd name="connsiteY17" fmla="*/ 226312 h 424310"/>
              <a:gd name="connsiteX18" fmla="*/ 287577 w 607639"/>
              <a:gd name="connsiteY18" fmla="*/ 332065 h 424310"/>
              <a:gd name="connsiteX19" fmla="*/ 320061 w 607639"/>
              <a:gd name="connsiteY19" fmla="*/ 332065 h 424310"/>
              <a:gd name="connsiteX20" fmla="*/ 399357 w 607639"/>
              <a:gd name="connsiteY20" fmla="*/ 226312 h 424310"/>
              <a:gd name="connsiteX21" fmla="*/ 407990 w 607639"/>
              <a:gd name="connsiteY21" fmla="*/ 224446 h 424310"/>
              <a:gd name="connsiteX22" fmla="*/ 443856 w 607639"/>
              <a:gd name="connsiteY22" fmla="*/ 284343 h 424310"/>
              <a:gd name="connsiteX23" fmla="*/ 443856 w 607639"/>
              <a:gd name="connsiteY23" fmla="*/ 404048 h 424310"/>
              <a:gd name="connsiteX24" fmla="*/ 423565 w 607639"/>
              <a:gd name="connsiteY24" fmla="*/ 424310 h 424310"/>
              <a:gd name="connsiteX25" fmla="*/ 184073 w 607639"/>
              <a:gd name="connsiteY25" fmla="*/ 424310 h 424310"/>
              <a:gd name="connsiteX26" fmla="*/ 163782 w 607639"/>
              <a:gd name="connsiteY26" fmla="*/ 404048 h 424310"/>
              <a:gd name="connsiteX27" fmla="*/ 163782 w 607639"/>
              <a:gd name="connsiteY27" fmla="*/ 284343 h 424310"/>
              <a:gd name="connsiteX28" fmla="*/ 199559 w 607639"/>
              <a:gd name="connsiteY28" fmla="*/ 224446 h 424310"/>
              <a:gd name="connsiteX29" fmla="*/ 264876 w 607639"/>
              <a:gd name="connsiteY29" fmla="*/ 216213 h 424310"/>
              <a:gd name="connsiteX30" fmla="*/ 342675 w 607639"/>
              <a:gd name="connsiteY30" fmla="*/ 216213 h 424310"/>
              <a:gd name="connsiteX31" fmla="*/ 348104 w 607639"/>
              <a:gd name="connsiteY31" fmla="*/ 227064 h 424310"/>
              <a:gd name="connsiteX32" fmla="*/ 309205 w 607639"/>
              <a:gd name="connsiteY32" fmla="*/ 278917 h 424310"/>
              <a:gd name="connsiteX33" fmla="*/ 298346 w 607639"/>
              <a:gd name="connsiteY33" fmla="*/ 278917 h 424310"/>
              <a:gd name="connsiteX34" fmla="*/ 259536 w 607639"/>
              <a:gd name="connsiteY34" fmla="*/ 227064 h 424310"/>
              <a:gd name="connsiteX35" fmla="*/ 264876 w 607639"/>
              <a:gd name="connsiteY35" fmla="*/ 216213 h 424310"/>
              <a:gd name="connsiteX36" fmla="*/ 505460 w 607639"/>
              <a:gd name="connsiteY36" fmla="*/ 83832 h 424310"/>
              <a:gd name="connsiteX37" fmla="*/ 575179 w 607639"/>
              <a:gd name="connsiteY37" fmla="*/ 153409 h 424310"/>
              <a:gd name="connsiteX38" fmla="*/ 505460 w 607639"/>
              <a:gd name="connsiteY38" fmla="*/ 222987 h 424310"/>
              <a:gd name="connsiteX39" fmla="*/ 435742 w 607639"/>
              <a:gd name="connsiteY39" fmla="*/ 153409 h 424310"/>
              <a:gd name="connsiteX40" fmla="*/ 505460 w 607639"/>
              <a:gd name="connsiteY40" fmla="*/ 83832 h 424310"/>
              <a:gd name="connsiteX41" fmla="*/ 102179 w 607639"/>
              <a:gd name="connsiteY41" fmla="*/ 83832 h 424310"/>
              <a:gd name="connsiteX42" fmla="*/ 171898 w 607639"/>
              <a:gd name="connsiteY42" fmla="*/ 153410 h 424310"/>
              <a:gd name="connsiteX43" fmla="*/ 102179 w 607639"/>
              <a:gd name="connsiteY43" fmla="*/ 222988 h 424310"/>
              <a:gd name="connsiteX44" fmla="*/ 32460 w 607639"/>
              <a:gd name="connsiteY44" fmla="*/ 153410 h 424310"/>
              <a:gd name="connsiteX45" fmla="*/ 102179 w 607639"/>
              <a:gd name="connsiteY45" fmla="*/ 83832 h 424310"/>
              <a:gd name="connsiteX46" fmla="*/ 304491 w 607639"/>
              <a:gd name="connsiteY46" fmla="*/ 0 h 424310"/>
              <a:gd name="connsiteX47" fmla="*/ 396509 w 607639"/>
              <a:gd name="connsiteY47" fmla="*/ 91912 h 424310"/>
              <a:gd name="connsiteX48" fmla="*/ 304491 w 607639"/>
              <a:gd name="connsiteY48" fmla="*/ 183824 h 424310"/>
              <a:gd name="connsiteX49" fmla="*/ 212473 w 607639"/>
              <a:gd name="connsiteY49" fmla="*/ 91912 h 424310"/>
              <a:gd name="connsiteX50" fmla="*/ 304491 w 607639"/>
              <a:gd name="connsiteY50" fmla="*/ 0 h 42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607639" h="424310">
                <a:moveTo>
                  <a:pt x="471165" y="232443"/>
                </a:moveTo>
                <a:lnTo>
                  <a:pt x="554492" y="232443"/>
                </a:lnTo>
                <a:cubicBezTo>
                  <a:pt x="583781" y="232443"/>
                  <a:pt x="607639" y="256253"/>
                  <a:pt x="607639" y="285482"/>
                </a:cubicBezTo>
                <a:lnTo>
                  <a:pt x="607639" y="367572"/>
                </a:lnTo>
                <a:cubicBezTo>
                  <a:pt x="607639" y="378766"/>
                  <a:pt x="598559" y="387828"/>
                  <a:pt x="587342" y="387828"/>
                </a:cubicBezTo>
                <a:lnTo>
                  <a:pt x="484430" y="387828"/>
                </a:lnTo>
                <a:lnTo>
                  <a:pt x="484430" y="284327"/>
                </a:lnTo>
                <a:cubicBezTo>
                  <a:pt x="484430" y="265937"/>
                  <a:pt x="479711" y="248168"/>
                  <a:pt x="471165" y="232443"/>
                </a:cubicBezTo>
                <a:close/>
                <a:moveTo>
                  <a:pt x="53127" y="232443"/>
                </a:moveTo>
                <a:lnTo>
                  <a:pt x="136332" y="232443"/>
                </a:lnTo>
                <a:cubicBezTo>
                  <a:pt x="127789" y="248168"/>
                  <a:pt x="123162" y="265937"/>
                  <a:pt x="123162" y="284327"/>
                </a:cubicBezTo>
                <a:lnTo>
                  <a:pt x="123162" y="387828"/>
                </a:lnTo>
                <a:lnTo>
                  <a:pt x="20290" y="387828"/>
                </a:lnTo>
                <a:cubicBezTo>
                  <a:pt x="9077" y="387828"/>
                  <a:pt x="0" y="378766"/>
                  <a:pt x="0" y="367572"/>
                </a:cubicBezTo>
                <a:lnTo>
                  <a:pt x="0" y="285482"/>
                </a:lnTo>
                <a:cubicBezTo>
                  <a:pt x="0" y="256253"/>
                  <a:pt x="23849" y="232443"/>
                  <a:pt x="53127" y="232443"/>
                </a:cubicBezTo>
                <a:close/>
                <a:moveTo>
                  <a:pt x="199559" y="224446"/>
                </a:moveTo>
                <a:cubicBezTo>
                  <a:pt x="202496" y="222846"/>
                  <a:pt x="206234" y="223646"/>
                  <a:pt x="208281" y="226312"/>
                </a:cubicBezTo>
                <a:lnTo>
                  <a:pt x="287577" y="332065"/>
                </a:lnTo>
                <a:cubicBezTo>
                  <a:pt x="295676" y="342818"/>
                  <a:pt x="311962" y="342907"/>
                  <a:pt x="320061" y="332065"/>
                </a:cubicBezTo>
                <a:lnTo>
                  <a:pt x="399357" y="226312"/>
                </a:lnTo>
                <a:cubicBezTo>
                  <a:pt x="401404" y="223646"/>
                  <a:pt x="405053" y="222846"/>
                  <a:pt x="407990" y="224446"/>
                </a:cubicBezTo>
                <a:cubicBezTo>
                  <a:pt x="429349" y="235999"/>
                  <a:pt x="443856" y="258482"/>
                  <a:pt x="443856" y="284343"/>
                </a:cubicBezTo>
                <a:lnTo>
                  <a:pt x="443856" y="404048"/>
                </a:lnTo>
                <a:cubicBezTo>
                  <a:pt x="443856" y="415246"/>
                  <a:pt x="434778" y="424310"/>
                  <a:pt x="423565" y="424310"/>
                </a:cubicBezTo>
                <a:lnTo>
                  <a:pt x="184073" y="424310"/>
                </a:lnTo>
                <a:cubicBezTo>
                  <a:pt x="172860" y="424310"/>
                  <a:pt x="163782" y="415246"/>
                  <a:pt x="163782" y="404048"/>
                </a:cubicBezTo>
                <a:lnTo>
                  <a:pt x="163782" y="284343"/>
                </a:lnTo>
                <a:cubicBezTo>
                  <a:pt x="163782" y="258482"/>
                  <a:pt x="178289" y="235999"/>
                  <a:pt x="199559" y="224446"/>
                </a:cubicBezTo>
                <a:close/>
                <a:moveTo>
                  <a:pt x="264876" y="216213"/>
                </a:moveTo>
                <a:lnTo>
                  <a:pt x="342675" y="216213"/>
                </a:lnTo>
                <a:cubicBezTo>
                  <a:pt x="348282" y="216213"/>
                  <a:pt x="351487" y="222528"/>
                  <a:pt x="348104" y="227064"/>
                </a:cubicBezTo>
                <a:lnTo>
                  <a:pt x="309205" y="278917"/>
                </a:lnTo>
                <a:cubicBezTo>
                  <a:pt x="306535" y="282474"/>
                  <a:pt x="301105" y="282474"/>
                  <a:pt x="298346" y="278917"/>
                </a:cubicBezTo>
                <a:lnTo>
                  <a:pt x="259536" y="227064"/>
                </a:lnTo>
                <a:cubicBezTo>
                  <a:pt x="256153" y="222528"/>
                  <a:pt x="259358" y="216213"/>
                  <a:pt x="264876" y="216213"/>
                </a:cubicBezTo>
                <a:close/>
                <a:moveTo>
                  <a:pt x="505460" y="83832"/>
                </a:moveTo>
                <a:cubicBezTo>
                  <a:pt x="543926" y="83832"/>
                  <a:pt x="575179" y="115022"/>
                  <a:pt x="575179" y="153409"/>
                </a:cubicBezTo>
                <a:cubicBezTo>
                  <a:pt x="575179" y="191797"/>
                  <a:pt x="543837" y="222987"/>
                  <a:pt x="505460" y="222987"/>
                </a:cubicBezTo>
                <a:cubicBezTo>
                  <a:pt x="466995" y="222987"/>
                  <a:pt x="435742" y="191797"/>
                  <a:pt x="435742" y="153409"/>
                </a:cubicBezTo>
                <a:cubicBezTo>
                  <a:pt x="435742" y="115022"/>
                  <a:pt x="466995" y="83832"/>
                  <a:pt x="505460" y="83832"/>
                </a:cubicBezTo>
                <a:close/>
                <a:moveTo>
                  <a:pt x="102179" y="83832"/>
                </a:moveTo>
                <a:cubicBezTo>
                  <a:pt x="140684" y="83832"/>
                  <a:pt x="171898" y="114983"/>
                  <a:pt x="171898" y="153410"/>
                </a:cubicBezTo>
                <a:cubicBezTo>
                  <a:pt x="171898" y="191837"/>
                  <a:pt x="140684" y="222988"/>
                  <a:pt x="102179" y="222988"/>
                </a:cubicBezTo>
                <a:cubicBezTo>
                  <a:pt x="63674" y="222988"/>
                  <a:pt x="32460" y="191837"/>
                  <a:pt x="32460" y="153410"/>
                </a:cubicBezTo>
                <a:cubicBezTo>
                  <a:pt x="32460" y="114983"/>
                  <a:pt x="63674" y="83832"/>
                  <a:pt x="102179" y="83832"/>
                </a:cubicBezTo>
                <a:close/>
                <a:moveTo>
                  <a:pt x="304491" y="0"/>
                </a:moveTo>
                <a:cubicBezTo>
                  <a:pt x="355311" y="0"/>
                  <a:pt x="396509" y="41150"/>
                  <a:pt x="396509" y="91912"/>
                </a:cubicBezTo>
                <a:cubicBezTo>
                  <a:pt x="396509" y="142674"/>
                  <a:pt x="355311" y="183824"/>
                  <a:pt x="304491" y="183824"/>
                </a:cubicBezTo>
                <a:cubicBezTo>
                  <a:pt x="253671" y="183824"/>
                  <a:pt x="212473" y="142674"/>
                  <a:pt x="212473" y="91912"/>
                </a:cubicBezTo>
                <a:cubicBezTo>
                  <a:pt x="212473" y="41150"/>
                  <a:pt x="253671" y="0"/>
                  <a:pt x="3044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3229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2" name="Rectangle 26"/>
          <p:cNvSpPr/>
          <p:nvPr/>
        </p:nvSpPr>
        <p:spPr>
          <a:xfrm>
            <a:off x="7574280" y="5459730"/>
            <a:ext cx="3044825" cy="7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200">
              <a:lnSpc>
                <a:spcPct val="125000"/>
              </a:lnSpc>
              <a:defRPr/>
            </a:pPr>
            <a:r>
              <a:rPr lang="zh-CN" altLang="en-US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现场调查人员调查后经评估认为符合条件的人员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1" name="Oval 27"/>
          <p:cNvSpPr/>
          <p:nvPr/>
        </p:nvSpPr>
        <p:spPr>
          <a:xfrm>
            <a:off x="6744021" y="4623771"/>
            <a:ext cx="545656" cy="545656"/>
          </a:xfrm>
          <a:prstGeom prst="ellipse">
            <a:avLst/>
          </a:prstGeom>
          <a:solidFill>
            <a:srgbClr val="92D2E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574C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" name="Freeform 7"/>
          <p:cNvSpPr>
            <a:spLocks noEditPoints="1"/>
          </p:cNvSpPr>
          <p:nvPr/>
        </p:nvSpPr>
        <p:spPr bwMode="auto">
          <a:xfrm>
            <a:off x="6880545" y="4792056"/>
            <a:ext cx="296801" cy="207254"/>
          </a:xfrm>
          <a:custGeom>
            <a:avLst/>
            <a:gdLst>
              <a:gd name="connsiteX0" fmla="*/ 471165 w 607639"/>
              <a:gd name="connsiteY0" fmla="*/ 232443 h 424310"/>
              <a:gd name="connsiteX1" fmla="*/ 554492 w 607639"/>
              <a:gd name="connsiteY1" fmla="*/ 232443 h 424310"/>
              <a:gd name="connsiteX2" fmla="*/ 607639 w 607639"/>
              <a:gd name="connsiteY2" fmla="*/ 285482 h 424310"/>
              <a:gd name="connsiteX3" fmla="*/ 607639 w 607639"/>
              <a:gd name="connsiteY3" fmla="*/ 367572 h 424310"/>
              <a:gd name="connsiteX4" fmla="*/ 587342 w 607639"/>
              <a:gd name="connsiteY4" fmla="*/ 387828 h 424310"/>
              <a:gd name="connsiteX5" fmla="*/ 484430 w 607639"/>
              <a:gd name="connsiteY5" fmla="*/ 387828 h 424310"/>
              <a:gd name="connsiteX6" fmla="*/ 484430 w 607639"/>
              <a:gd name="connsiteY6" fmla="*/ 284327 h 424310"/>
              <a:gd name="connsiteX7" fmla="*/ 471165 w 607639"/>
              <a:gd name="connsiteY7" fmla="*/ 232443 h 424310"/>
              <a:gd name="connsiteX8" fmla="*/ 53127 w 607639"/>
              <a:gd name="connsiteY8" fmla="*/ 232443 h 424310"/>
              <a:gd name="connsiteX9" fmla="*/ 136332 w 607639"/>
              <a:gd name="connsiteY9" fmla="*/ 232443 h 424310"/>
              <a:gd name="connsiteX10" fmla="*/ 123162 w 607639"/>
              <a:gd name="connsiteY10" fmla="*/ 284327 h 424310"/>
              <a:gd name="connsiteX11" fmla="*/ 123162 w 607639"/>
              <a:gd name="connsiteY11" fmla="*/ 387828 h 424310"/>
              <a:gd name="connsiteX12" fmla="*/ 20290 w 607639"/>
              <a:gd name="connsiteY12" fmla="*/ 387828 h 424310"/>
              <a:gd name="connsiteX13" fmla="*/ 0 w 607639"/>
              <a:gd name="connsiteY13" fmla="*/ 367572 h 424310"/>
              <a:gd name="connsiteX14" fmla="*/ 0 w 607639"/>
              <a:gd name="connsiteY14" fmla="*/ 285482 h 424310"/>
              <a:gd name="connsiteX15" fmla="*/ 53127 w 607639"/>
              <a:gd name="connsiteY15" fmla="*/ 232443 h 424310"/>
              <a:gd name="connsiteX16" fmla="*/ 199559 w 607639"/>
              <a:gd name="connsiteY16" fmla="*/ 224446 h 424310"/>
              <a:gd name="connsiteX17" fmla="*/ 208281 w 607639"/>
              <a:gd name="connsiteY17" fmla="*/ 226312 h 424310"/>
              <a:gd name="connsiteX18" fmla="*/ 287577 w 607639"/>
              <a:gd name="connsiteY18" fmla="*/ 332065 h 424310"/>
              <a:gd name="connsiteX19" fmla="*/ 320061 w 607639"/>
              <a:gd name="connsiteY19" fmla="*/ 332065 h 424310"/>
              <a:gd name="connsiteX20" fmla="*/ 399357 w 607639"/>
              <a:gd name="connsiteY20" fmla="*/ 226312 h 424310"/>
              <a:gd name="connsiteX21" fmla="*/ 407990 w 607639"/>
              <a:gd name="connsiteY21" fmla="*/ 224446 h 424310"/>
              <a:gd name="connsiteX22" fmla="*/ 443856 w 607639"/>
              <a:gd name="connsiteY22" fmla="*/ 284343 h 424310"/>
              <a:gd name="connsiteX23" fmla="*/ 443856 w 607639"/>
              <a:gd name="connsiteY23" fmla="*/ 404048 h 424310"/>
              <a:gd name="connsiteX24" fmla="*/ 423565 w 607639"/>
              <a:gd name="connsiteY24" fmla="*/ 424310 h 424310"/>
              <a:gd name="connsiteX25" fmla="*/ 184073 w 607639"/>
              <a:gd name="connsiteY25" fmla="*/ 424310 h 424310"/>
              <a:gd name="connsiteX26" fmla="*/ 163782 w 607639"/>
              <a:gd name="connsiteY26" fmla="*/ 404048 h 424310"/>
              <a:gd name="connsiteX27" fmla="*/ 163782 w 607639"/>
              <a:gd name="connsiteY27" fmla="*/ 284343 h 424310"/>
              <a:gd name="connsiteX28" fmla="*/ 199559 w 607639"/>
              <a:gd name="connsiteY28" fmla="*/ 224446 h 424310"/>
              <a:gd name="connsiteX29" fmla="*/ 264876 w 607639"/>
              <a:gd name="connsiteY29" fmla="*/ 216213 h 424310"/>
              <a:gd name="connsiteX30" fmla="*/ 342675 w 607639"/>
              <a:gd name="connsiteY30" fmla="*/ 216213 h 424310"/>
              <a:gd name="connsiteX31" fmla="*/ 348104 w 607639"/>
              <a:gd name="connsiteY31" fmla="*/ 227064 h 424310"/>
              <a:gd name="connsiteX32" fmla="*/ 309205 w 607639"/>
              <a:gd name="connsiteY32" fmla="*/ 278917 h 424310"/>
              <a:gd name="connsiteX33" fmla="*/ 298346 w 607639"/>
              <a:gd name="connsiteY33" fmla="*/ 278917 h 424310"/>
              <a:gd name="connsiteX34" fmla="*/ 259536 w 607639"/>
              <a:gd name="connsiteY34" fmla="*/ 227064 h 424310"/>
              <a:gd name="connsiteX35" fmla="*/ 264876 w 607639"/>
              <a:gd name="connsiteY35" fmla="*/ 216213 h 424310"/>
              <a:gd name="connsiteX36" fmla="*/ 505460 w 607639"/>
              <a:gd name="connsiteY36" fmla="*/ 83832 h 424310"/>
              <a:gd name="connsiteX37" fmla="*/ 575179 w 607639"/>
              <a:gd name="connsiteY37" fmla="*/ 153409 h 424310"/>
              <a:gd name="connsiteX38" fmla="*/ 505460 w 607639"/>
              <a:gd name="connsiteY38" fmla="*/ 222987 h 424310"/>
              <a:gd name="connsiteX39" fmla="*/ 435742 w 607639"/>
              <a:gd name="connsiteY39" fmla="*/ 153409 h 424310"/>
              <a:gd name="connsiteX40" fmla="*/ 505460 w 607639"/>
              <a:gd name="connsiteY40" fmla="*/ 83832 h 424310"/>
              <a:gd name="connsiteX41" fmla="*/ 102179 w 607639"/>
              <a:gd name="connsiteY41" fmla="*/ 83832 h 424310"/>
              <a:gd name="connsiteX42" fmla="*/ 171898 w 607639"/>
              <a:gd name="connsiteY42" fmla="*/ 153410 h 424310"/>
              <a:gd name="connsiteX43" fmla="*/ 102179 w 607639"/>
              <a:gd name="connsiteY43" fmla="*/ 222988 h 424310"/>
              <a:gd name="connsiteX44" fmla="*/ 32460 w 607639"/>
              <a:gd name="connsiteY44" fmla="*/ 153410 h 424310"/>
              <a:gd name="connsiteX45" fmla="*/ 102179 w 607639"/>
              <a:gd name="connsiteY45" fmla="*/ 83832 h 424310"/>
              <a:gd name="connsiteX46" fmla="*/ 304491 w 607639"/>
              <a:gd name="connsiteY46" fmla="*/ 0 h 424310"/>
              <a:gd name="connsiteX47" fmla="*/ 396509 w 607639"/>
              <a:gd name="connsiteY47" fmla="*/ 91912 h 424310"/>
              <a:gd name="connsiteX48" fmla="*/ 304491 w 607639"/>
              <a:gd name="connsiteY48" fmla="*/ 183824 h 424310"/>
              <a:gd name="connsiteX49" fmla="*/ 212473 w 607639"/>
              <a:gd name="connsiteY49" fmla="*/ 91912 h 424310"/>
              <a:gd name="connsiteX50" fmla="*/ 304491 w 607639"/>
              <a:gd name="connsiteY50" fmla="*/ 0 h 42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607639" h="424310">
                <a:moveTo>
                  <a:pt x="471165" y="232443"/>
                </a:moveTo>
                <a:lnTo>
                  <a:pt x="554492" y="232443"/>
                </a:lnTo>
                <a:cubicBezTo>
                  <a:pt x="583781" y="232443"/>
                  <a:pt x="607639" y="256253"/>
                  <a:pt x="607639" y="285482"/>
                </a:cubicBezTo>
                <a:lnTo>
                  <a:pt x="607639" y="367572"/>
                </a:lnTo>
                <a:cubicBezTo>
                  <a:pt x="607639" y="378766"/>
                  <a:pt x="598559" y="387828"/>
                  <a:pt x="587342" y="387828"/>
                </a:cubicBezTo>
                <a:lnTo>
                  <a:pt x="484430" y="387828"/>
                </a:lnTo>
                <a:lnTo>
                  <a:pt x="484430" y="284327"/>
                </a:lnTo>
                <a:cubicBezTo>
                  <a:pt x="484430" y="265937"/>
                  <a:pt x="479711" y="248168"/>
                  <a:pt x="471165" y="232443"/>
                </a:cubicBezTo>
                <a:close/>
                <a:moveTo>
                  <a:pt x="53127" y="232443"/>
                </a:moveTo>
                <a:lnTo>
                  <a:pt x="136332" y="232443"/>
                </a:lnTo>
                <a:cubicBezTo>
                  <a:pt x="127789" y="248168"/>
                  <a:pt x="123162" y="265937"/>
                  <a:pt x="123162" y="284327"/>
                </a:cubicBezTo>
                <a:lnTo>
                  <a:pt x="123162" y="387828"/>
                </a:lnTo>
                <a:lnTo>
                  <a:pt x="20290" y="387828"/>
                </a:lnTo>
                <a:cubicBezTo>
                  <a:pt x="9077" y="387828"/>
                  <a:pt x="0" y="378766"/>
                  <a:pt x="0" y="367572"/>
                </a:cubicBezTo>
                <a:lnTo>
                  <a:pt x="0" y="285482"/>
                </a:lnTo>
                <a:cubicBezTo>
                  <a:pt x="0" y="256253"/>
                  <a:pt x="23849" y="232443"/>
                  <a:pt x="53127" y="232443"/>
                </a:cubicBezTo>
                <a:close/>
                <a:moveTo>
                  <a:pt x="199559" y="224446"/>
                </a:moveTo>
                <a:cubicBezTo>
                  <a:pt x="202496" y="222846"/>
                  <a:pt x="206234" y="223646"/>
                  <a:pt x="208281" y="226312"/>
                </a:cubicBezTo>
                <a:lnTo>
                  <a:pt x="287577" y="332065"/>
                </a:lnTo>
                <a:cubicBezTo>
                  <a:pt x="295676" y="342818"/>
                  <a:pt x="311962" y="342907"/>
                  <a:pt x="320061" y="332065"/>
                </a:cubicBezTo>
                <a:lnTo>
                  <a:pt x="399357" y="226312"/>
                </a:lnTo>
                <a:cubicBezTo>
                  <a:pt x="401404" y="223646"/>
                  <a:pt x="405053" y="222846"/>
                  <a:pt x="407990" y="224446"/>
                </a:cubicBezTo>
                <a:cubicBezTo>
                  <a:pt x="429349" y="235999"/>
                  <a:pt x="443856" y="258482"/>
                  <a:pt x="443856" y="284343"/>
                </a:cubicBezTo>
                <a:lnTo>
                  <a:pt x="443856" y="404048"/>
                </a:lnTo>
                <a:cubicBezTo>
                  <a:pt x="443856" y="415246"/>
                  <a:pt x="434778" y="424310"/>
                  <a:pt x="423565" y="424310"/>
                </a:cubicBezTo>
                <a:lnTo>
                  <a:pt x="184073" y="424310"/>
                </a:lnTo>
                <a:cubicBezTo>
                  <a:pt x="172860" y="424310"/>
                  <a:pt x="163782" y="415246"/>
                  <a:pt x="163782" y="404048"/>
                </a:cubicBezTo>
                <a:lnTo>
                  <a:pt x="163782" y="284343"/>
                </a:lnTo>
                <a:cubicBezTo>
                  <a:pt x="163782" y="258482"/>
                  <a:pt x="178289" y="235999"/>
                  <a:pt x="199559" y="224446"/>
                </a:cubicBezTo>
                <a:close/>
                <a:moveTo>
                  <a:pt x="264876" y="216213"/>
                </a:moveTo>
                <a:lnTo>
                  <a:pt x="342675" y="216213"/>
                </a:lnTo>
                <a:cubicBezTo>
                  <a:pt x="348282" y="216213"/>
                  <a:pt x="351487" y="222528"/>
                  <a:pt x="348104" y="227064"/>
                </a:cubicBezTo>
                <a:lnTo>
                  <a:pt x="309205" y="278917"/>
                </a:lnTo>
                <a:cubicBezTo>
                  <a:pt x="306535" y="282474"/>
                  <a:pt x="301105" y="282474"/>
                  <a:pt x="298346" y="278917"/>
                </a:cubicBezTo>
                <a:lnTo>
                  <a:pt x="259536" y="227064"/>
                </a:lnTo>
                <a:cubicBezTo>
                  <a:pt x="256153" y="222528"/>
                  <a:pt x="259358" y="216213"/>
                  <a:pt x="264876" y="216213"/>
                </a:cubicBezTo>
                <a:close/>
                <a:moveTo>
                  <a:pt x="505460" y="83832"/>
                </a:moveTo>
                <a:cubicBezTo>
                  <a:pt x="543926" y="83832"/>
                  <a:pt x="575179" y="115022"/>
                  <a:pt x="575179" y="153409"/>
                </a:cubicBezTo>
                <a:cubicBezTo>
                  <a:pt x="575179" y="191797"/>
                  <a:pt x="543837" y="222987"/>
                  <a:pt x="505460" y="222987"/>
                </a:cubicBezTo>
                <a:cubicBezTo>
                  <a:pt x="466995" y="222987"/>
                  <a:pt x="435742" y="191797"/>
                  <a:pt x="435742" y="153409"/>
                </a:cubicBezTo>
                <a:cubicBezTo>
                  <a:pt x="435742" y="115022"/>
                  <a:pt x="466995" y="83832"/>
                  <a:pt x="505460" y="83832"/>
                </a:cubicBezTo>
                <a:close/>
                <a:moveTo>
                  <a:pt x="102179" y="83832"/>
                </a:moveTo>
                <a:cubicBezTo>
                  <a:pt x="140684" y="83832"/>
                  <a:pt x="171898" y="114983"/>
                  <a:pt x="171898" y="153410"/>
                </a:cubicBezTo>
                <a:cubicBezTo>
                  <a:pt x="171898" y="191837"/>
                  <a:pt x="140684" y="222988"/>
                  <a:pt x="102179" y="222988"/>
                </a:cubicBezTo>
                <a:cubicBezTo>
                  <a:pt x="63674" y="222988"/>
                  <a:pt x="32460" y="191837"/>
                  <a:pt x="32460" y="153410"/>
                </a:cubicBezTo>
                <a:cubicBezTo>
                  <a:pt x="32460" y="114983"/>
                  <a:pt x="63674" y="83832"/>
                  <a:pt x="102179" y="83832"/>
                </a:cubicBezTo>
                <a:close/>
                <a:moveTo>
                  <a:pt x="304491" y="0"/>
                </a:moveTo>
                <a:cubicBezTo>
                  <a:pt x="355311" y="0"/>
                  <a:pt x="396509" y="41150"/>
                  <a:pt x="396509" y="91912"/>
                </a:cubicBezTo>
                <a:cubicBezTo>
                  <a:pt x="396509" y="142674"/>
                  <a:pt x="355311" y="183824"/>
                  <a:pt x="304491" y="183824"/>
                </a:cubicBezTo>
                <a:cubicBezTo>
                  <a:pt x="253671" y="183824"/>
                  <a:pt x="212473" y="142674"/>
                  <a:pt x="212473" y="91912"/>
                </a:cubicBezTo>
                <a:cubicBezTo>
                  <a:pt x="212473" y="41150"/>
                  <a:pt x="253671" y="0"/>
                  <a:pt x="3044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3229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8965" y="1972945"/>
            <a:ext cx="3094990" cy="229743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单圆角矩形 3"/>
          <p:cNvSpPr/>
          <p:nvPr/>
        </p:nvSpPr>
        <p:spPr>
          <a:xfrm>
            <a:off x="1107440" y="6061710"/>
            <a:ext cx="4371975" cy="447675"/>
          </a:xfrm>
          <a:prstGeom prst="snipRoundRect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开学第一课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•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防控新型冠状病毒感染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 rot="20190881">
            <a:off x="1735765" y="739724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22" name="椭圆 21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4" name="lungs-with-the-trachea_30933"/>
          <p:cNvSpPr>
            <a:spLocks noChangeAspect="1"/>
          </p:cNvSpPr>
          <p:nvPr/>
        </p:nvSpPr>
        <p:spPr bwMode="auto">
          <a:xfrm>
            <a:off x="1889668" y="920918"/>
            <a:ext cx="497521" cy="435569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0" dur="3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3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3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3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0" dur="1" fill="hold"/>
                                        <p:tgtEl>
                                          <p:spTgt spid="3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1" grpId="0" bldLvl="0" animBg="1"/>
      <p:bldP spid="32" grpId="0" bldLvl="0" animBg="1"/>
      <p:bldP spid="33" grpId="0" bldLvl="0" animBg="1"/>
      <p:bldP spid="34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62" grpId="0"/>
      <p:bldP spid="30" grpId="0"/>
      <p:bldP spid="3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975682" y="782122"/>
            <a:ext cx="6240636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800" b="1">
                <a:ln w="12700">
                  <a:noFill/>
                </a:ln>
                <a:solidFill>
                  <a:schemeClr val="bg1"/>
                </a:solidFill>
                <a:effectLst>
                  <a:outerShdw blurRad="88900" dist="114300" dir="3000000" sx="101000" sy="101000" algn="t" rotWithShape="0">
                    <a:srgbClr val="F98E80">
                      <a:alpha val="71000"/>
                    </a:srgbClr>
                  </a:outerShdw>
                </a:effectLst>
                <a:latin typeface="小单纯体" panose="02010601030101010101" pitchFamily="2" charset="-122"/>
                <a:ea typeface="小单纯体" panose="02010601030101010101" pitchFamily="2" charset="-122"/>
              </a:defRPr>
            </a:lvl1pPr>
          </a:lstStyle>
          <a:p>
            <a:pPr algn="ctr"/>
            <a:r>
              <a:rPr lang="en-US" altLang="zh-CN" sz="16600" dirty="0">
                <a:solidFill>
                  <a:srgbClr val="F85E4E"/>
                </a:solidFill>
                <a:effectLst/>
                <a:latin typeface="Arial" panose="020B0604020202020204" pitchFamily="34" charset="0"/>
                <a:ea typeface="阿里巴巴普惠体 R" panose="00020600040101010101" pitchFamily="18" charset="-122"/>
                <a:cs typeface="阿里巴巴普惠体 R" panose="00020600040101010101" pitchFamily="18" charset="-122"/>
                <a:sym typeface="Arial" panose="020B0604020202020204" pitchFamily="34" charset="0"/>
              </a:rPr>
              <a:t>04</a:t>
            </a:r>
            <a:endParaRPr lang="en-US" altLang="zh-CN" sz="16600" dirty="0">
              <a:solidFill>
                <a:srgbClr val="F85E4E"/>
              </a:solidFill>
              <a:effectLst/>
              <a:latin typeface="Arial" panose="020B0604020202020204" pitchFamily="34" charset="0"/>
              <a:ea typeface="阿里巴巴普惠体 R" panose="00020600040101010101" pitchFamily="18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56761" y="3288424"/>
            <a:ext cx="6036556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spc="600" dirty="0">
                <a:solidFill>
                  <a:srgbClr val="F85E4E"/>
                </a:solidFill>
                <a:latin typeface="微软雅黑" panose="020B0503020204020204" charset="-122"/>
                <a:ea typeface="微软雅黑" panose="020B0503020204020204" charset="-122"/>
                <a:cs typeface="阿里巴巴普惠体 R" panose="00020600040101010101" pitchFamily="18" charset="-122"/>
                <a:sym typeface="Arial" panose="020B0604020202020204" pitchFamily="34" charset="0"/>
              </a:rPr>
              <a:t>感染症状</a:t>
            </a:r>
            <a:endParaRPr lang="zh-CN" altLang="en-US" sz="6000" b="1" spc="600" dirty="0">
              <a:solidFill>
                <a:srgbClr val="F85E4E"/>
              </a:solidFill>
              <a:latin typeface="微软雅黑" panose="020B0503020204020204" charset="-122"/>
              <a:ea typeface="微软雅黑" panose="020B0503020204020204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79152" y="1965192"/>
            <a:ext cx="2991236" cy="2610597"/>
            <a:chOff x="1676091" y="2534279"/>
            <a:chExt cx="2991236" cy="261059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1628" y="2534279"/>
              <a:ext cx="2085699" cy="194429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91" y="3303965"/>
              <a:ext cx="729313" cy="67986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6444" y="4676878"/>
              <a:ext cx="502034" cy="46799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508" y="4092548"/>
              <a:ext cx="1110899" cy="10355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文本框 84"/>
          <p:cNvSpPr txBox="1"/>
          <p:nvPr/>
        </p:nvSpPr>
        <p:spPr>
          <a:xfrm>
            <a:off x="2132601" y="774264"/>
            <a:ext cx="5212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92D2E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感染新型冠状病毒的症状</a:t>
            </a:r>
            <a:endParaRPr lang="zh-CN" altLang="en-US" sz="3600" b="1" dirty="0">
              <a:solidFill>
                <a:srgbClr val="92D2E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93" name="任意多边形: 形状 92"/>
          <p:cNvSpPr/>
          <p:nvPr/>
        </p:nvSpPr>
        <p:spPr>
          <a:xfrm flipH="1" flipV="1">
            <a:off x="11759890" y="6435525"/>
            <a:ext cx="432110" cy="422475"/>
          </a:xfrm>
          <a:custGeom>
            <a:avLst/>
            <a:gdLst>
              <a:gd name="connsiteX0" fmla="*/ 0 w 432110"/>
              <a:gd name="connsiteY0" fmla="*/ 0 h 422475"/>
              <a:gd name="connsiteX1" fmla="*/ 9635 w 432110"/>
              <a:gd name="connsiteY1" fmla="*/ 0 h 422475"/>
              <a:gd name="connsiteX2" fmla="*/ 432110 w 432110"/>
              <a:gd name="connsiteY2" fmla="*/ 422475 h 422475"/>
              <a:gd name="connsiteX3" fmla="*/ 0 w 432110"/>
              <a:gd name="connsiteY3" fmla="*/ 422475 h 42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110" h="422475">
                <a:moveTo>
                  <a:pt x="0" y="0"/>
                </a:moveTo>
                <a:lnTo>
                  <a:pt x="9635" y="0"/>
                </a:lnTo>
                <a:lnTo>
                  <a:pt x="432110" y="422475"/>
                </a:lnTo>
                <a:lnTo>
                  <a:pt x="0" y="422475"/>
                </a:lnTo>
                <a:close/>
              </a:path>
            </a:pathLst>
          </a:custGeom>
          <a:solidFill>
            <a:srgbClr val="F4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3" name="PA-文本框 27"/>
          <p:cNvSpPr txBox="1"/>
          <p:nvPr>
            <p:custDataLst>
              <p:tags r:id="rId1"/>
            </p:custDataLst>
          </p:nvPr>
        </p:nvSpPr>
        <p:spPr>
          <a:xfrm flipH="1">
            <a:off x="1068293" y="1600349"/>
            <a:ext cx="2362978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zh-CN" altLang="en-US" sz="2800" b="1" kern="0" dirty="0">
                <a:solidFill>
                  <a:srgbClr val="F85E4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一般症状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85E4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6" name="PA-矩形 28"/>
          <p:cNvSpPr/>
          <p:nvPr>
            <p:custDataLst>
              <p:tags r:id="rId2"/>
            </p:custDataLst>
          </p:nvPr>
        </p:nvSpPr>
        <p:spPr>
          <a:xfrm flipH="1">
            <a:off x="1590675" y="2398395"/>
            <a:ext cx="9709785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lnSpc>
                <a:spcPct val="130000"/>
              </a:lnSpc>
              <a:defRPr/>
            </a:pPr>
            <a:r>
              <a: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发热、乏力、干咳，逐渐出现呼吸困难；部分患者起病症状轻微，甚至可无明显发热。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47" name="PA-直接连接符 28"/>
          <p:cNvCxnSpPr/>
          <p:nvPr>
            <p:custDataLst>
              <p:tags r:id="rId3"/>
            </p:custDataLst>
          </p:nvPr>
        </p:nvCxnSpPr>
        <p:spPr>
          <a:xfrm>
            <a:off x="1107753" y="2208043"/>
            <a:ext cx="1782071" cy="0"/>
          </a:xfrm>
          <a:prstGeom prst="line">
            <a:avLst/>
          </a:prstGeom>
          <a:noFill/>
          <a:ln w="38100" cap="flat" cmpd="sng" algn="ctr">
            <a:solidFill>
              <a:srgbClr val="92D2E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63" name="PA-文本框 27"/>
          <p:cNvSpPr txBox="1"/>
          <p:nvPr>
            <p:custDataLst>
              <p:tags r:id="rId4"/>
            </p:custDataLst>
          </p:nvPr>
        </p:nvSpPr>
        <p:spPr>
          <a:xfrm flipH="1">
            <a:off x="1193388" y="3563704"/>
            <a:ext cx="2362978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2800" b="1" kern="0" dirty="0">
                <a:solidFill>
                  <a:srgbClr val="F85E4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严重症状</a:t>
            </a:r>
            <a:endParaRPr kumimoji="0" lang="zh-CN" altLang="en-US" sz="2800" b="1" i="0" u="none" strike="noStrike" kern="0" cap="none" spc="0" normalizeH="0" baseline="0" dirty="0">
              <a:solidFill>
                <a:srgbClr val="F85E4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64" name="PA-矩形 28"/>
          <p:cNvSpPr/>
          <p:nvPr>
            <p:custDataLst>
              <p:tags r:id="rId5"/>
            </p:custDataLst>
          </p:nvPr>
        </p:nvSpPr>
        <p:spPr>
          <a:xfrm flipH="1">
            <a:off x="1590675" y="4293235"/>
            <a:ext cx="9182735" cy="89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lnSpc>
                <a:spcPct val="130000"/>
              </a:lnSpc>
              <a:defRPr/>
            </a:pPr>
            <a:r>
              <a: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急性呼吸窘迫综合征、脓毒性休克、难以纠正的代谢性酸中毒、出凝血功能障碍。目前收治的病例情况看，多数患者预后良好，少数患者病情危重，甚至死亡。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65" name="PA-直接连接符 28"/>
          <p:cNvCxnSpPr/>
          <p:nvPr>
            <p:custDataLst>
              <p:tags r:id="rId6"/>
            </p:custDataLst>
          </p:nvPr>
        </p:nvCxnSpPr>
        <p:spPr>
          <a:xfrm>
            <a:off x="1193478" y="4217118"/>
            <a:ext cx="1782071" cy="0"/>
          </a:xfrm>
          <a:prstGeom prst="line">
            <a:avLst/>
          </a:prstGeom>
          <a:noFill/>
          <a:ln w="38100" cap="flat" cmpd="sng" algn="ctr">
            <a:solidFill>
              <a:srgbClr val="92D2EB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" name="单圆角矩形 3"/>
          <p:cNvSpPr/>
          <p:nvPr/>
        </p:nvSpPr>
        <p:spPr>
          <a:xfrm>
            <a:off x="1107440" y="6061710"/>
            <a:ext cx="4371975" cy="447675"/>
          </a:xfrm>
          <a:prstGeom prst="snipRoundRect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开学第一课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•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防控新型冠状病毒感染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 rot="20190881">
            <a:off x="1223955" y="697814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22" name="椭圆 21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4" name="lungs-with-the-trachea_30933"/>
          <p:cNvSpPr>
            <a:spLocks noChangeAspect="1"/>
          </p:cNvSpPr>
          <p:nvPr/>
        </p:nvSpPr>
        <p:spPr bwMode="auto">
          <a:xfrm>
            <a:off x="1377858" y="879008"/>
            <a:ext cx="497521" cy="435569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63" grpId="0"/>
      <p:bldP spid="6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文本框 84"/>
          <p:cNvSpPr txBox="1"/>
          <p:nvPr/>
        </p:nvSpPr>
        <p:spPr>
          <a:xfrm>
            <a:off x="2222136" y="835859"/>
            <a:ext cx="6126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92D2E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与流感、普通感冒症状的区别</a:t>
            </a:r>
            <a:endParaRPr lang="zh-CN" altLang="en-US" sz="3600" b="1" dirty="0">
              <a:solidFill>
                <a:srgbClr val="92D2E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93" name="任意多边形: 形状 92"/>
          <p:cNvSpPr/>
          <p:nvPr/>
        </p:nvSpPr>
        <p:spPr>
          <a:xfrm flipH="1" flipV="1">
            <a:off x="11759890" y="5909956"/>
            <a:ext cx="432110" cy="422475"/>
          </a:xfrm>
          <a:custGeom>
            <a:avLst/>
            <a:gdLst>
              <a:gd name="connsiteX0" fmla="*/ 0 w 432110"/>
              <a:gd name="connsiteY0" fmla="*/ 0 h 422475"/>
              <a:gd name="connsiteX1" fmla="*/ 9635 w 432110"/>
              <a:gd name="connsiteY1" fmla="*/ 0 h 422475"/>
              <a:gd name="connsiteX2" fmla="*/ 432110 w 432110"/>
              <a:gd name="connsiteY2" fmla="*/ 422475 h 422475"/>
              <a:gd name="connsiteX3" fmla="*/ 0 w 432110"/>
              <a:gd name="connsiteY3" fmla="*/ 422475 h 42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110" h="422475">
                <a:moveTo>
                  <a:pt x="0" y="0"/>
                </a:moveTo>
                <a:lnTo>
                  <a:pt x="9635" y="0"/>
                </a:lnTo>
                <a:lnTo>
                  <a:pt x="432110" y="422475"/>
                </a:lnTo>
                <a:lnTo>
                  <a:pt x="0" y="422475"/>
                </a:lnTo>
                <a:close/>
              </a:path>
            </a:pathLst>
          </a:custGeom>
          <a:solidFill>
            <a:srgbClr val="F4D0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1000" y="1601470"/>
            <a:ext cx="8636635" cy="4907915"/>
          </a:xfrm>
          <a:prstGeom prst="rect">
            <a:avLst/>
          </a:prstGeom>
          <a:solidFill>
            <a:srgbClr val="92D2EB"/>
          </a:solidFill>
          <a:ln>
            <a:solidFill>
              <a:srgbClr val="3EB7B2"/>
            </a:solidFill>
          </a:ln>
          <a:effectLst>
            <a:softEdge rad="63500"/>
          </a:effectLst>
        </p:spPr>
      </p:pic>
      <p:sp>
        <p:nvSpPr>
          <p:cNvPr id="10" name="单圆角矩形 9"/>
          <p:cNvSpPr/>
          <p:nvPr/>
        </p:nvSpPr>
        <p:spPr>
          <a:xfrm>
            <a:off x="1107440" y="6061710"/>
            <a:ext cx="4371975" cy="447675"/>
          </a:xfrm>
          <a:prstGeom prst="snipRoundRect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开学第一课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•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防控新型冠状病毒感染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 rot="20190881">
            <a:off x="1339525" y="785444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22" name="椭圆 21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4" name="lungs-with-the-trachea_30933"/>
          <p:cNvSpPr>
            <a:spLocks noChangeAspect="1"/>
          </p:cNvSpPr>
          <p:nvPr/>
        </p:nvSpPr>
        <p:spPr bwMode="auto">
          <a:xfrm>
            <a:off x="1486443" y="940603"/>
            <a:ext cx="497521" cy="435569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剪去单角的矩形 3"/>
          <p:cNvSpPr/>
          <p:nvPr/>
        </p:nvSpPr>
        <p:spPr>
          <a:xfrm>
            <a:off x="1209040" y="2055495"/>
            <a:ext cx="6031865" cy="3028950"/>
          </a:xfrm>
          <a:prstGeom prst="snip1Rect">
            <a:avLst/>
          </a:prstGeom>
          <a:solidFill>
            <a:srgbClr val="F88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Arial" panose="020B0604020202020204" pitchFamily="34" charset="0"/>
              <a:ea typeface="阿里巴巴普惠体 R" panose="00020600040101010101" pitchFamily="18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69060" y="2232025"/>
            <a:ext cx="5711825" cy="2675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R" panose="00020600040101010101" pitchFamily="18" charset="-122"/>
                <a:sym typeface="Arial" panose="020B0604020202020204" pitchFamily="34" charset="0"/>
              </a:rPr>
              <a:t>如果出现发热、乏力、肌肉酸痛、咳嗽、咳痰、气促、腹泻、结膜充血等症状，都应及时就医，并告诉医生发病前两周的旅行史，以便医生快速做出判断。</a:t>
            </a:r>
            <a:endParaRPr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95475" y="1030605"/>
            <a:ext cx="5944235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 dirty="0">
                <a:solidFill>
                  <a:srgbClr val="92D2E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出现什么症状需要及时就医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阿里巴巴普惠体 R" panose="00020600040101010101" pitchFamily="18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148354" y="867358"/>
            <a:ext cx="497691" cy="0"/>
          </a:xfrm>
          <a:prstGeom prst="line">
            <a:avLst/>
          </a:prstGeom>
          <a:ln w="28575">
            <a:solidFill>
              <a:srgbClr val="F885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lungs-with-the-trachea_30933"/>
          <p:cNvSpPr>
            <a:spLocks noChangeAspect="1"/>
          </p:cNvSpPr>
          <p:nvPr/>
        </p:nvSpPr>
        <p:spPr bwMode="auto">
          <a:xfrm>
            <a:off x="1208948" y="1204763"/>
            <a:ext cx="497521" cy="435569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单圆角矩形 9"/>
          <p:cNvSpPr/>
          <p:nvPr/>
        </p:nvSpPr>
        <p:spPr>
          <a:xfrm>
            <a:off x="1107440" y="6061710"/>
            <a:ext cx="4371975" cy="447675"/>
          </a:xfrm>
          <a:prstGeom prst="snipRoundRect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开学第一课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•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防控新型冠状病毒感染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80885" y="2385060"/>
            <a:ext cx="3810000" cy="2522220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17" name="组合 16"/>
          <p:cNvGrpSpPr/>
          <p:nvPr/>
        </p:nvGrpSpPr>
        <p:grpSpPr>
          <a:xfrm rot="20190881">
            <a:off x="1055045" y="1009599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18" name="椭圆 17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9" name="等腰三角形 18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0" name="lungs-with-the-trachea_30933"/>
          <p:cNvSpPr>
            <a:spLocks noChangeAspect="1"/>
          </p:cNvSpPr>
          <p:nvPr/>
        </p:nvSpPr>
        <p:spPr bwMode="auto">
          <a:xfrm>
            <a:off x="1208948" y="1190793"/>
            <a:ext cx="497521" cy="435569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1" name="组合 20"/>
          <p:cNvGrpSpPr/>
          <p:nvPr/>
        </p:nvGrpSpPr>
        <p:grpSpPr>
          <a:xfrm rot="20190881">
            <a:off x="1055680" y="1009599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22" name="椭圆 21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4" name="lungs-with-the-trachea_30933"/>
          <p:cNvSpPr>
            <a:spLocks noChangeAspect="1"/>
          </p:cNvSpPr>
          <p:nvPr/>
        </p:nvSpPr>
        <p:spPr bwMode="auto">
          <a:xfrm>
            <a:off x="1209583" y="1190793"/>
            <a:ext cx="497521" cy="435569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" name="图片 29"/>
          <p:cNvPicPr>
            <a:picLocks noChangeAspect="1"/>
          </p:cNvPicPr>
          <p:nvPr/>
        </p:nvPicPr>
        <p:blipFill>
          <a:blip r:embed="rId1"/>
          <a:srcRect l="3940" t="23851" r="5039" b="58671"/>
          <a:stretch>
            <a:fillRect/>
          </a:stretch>
        </p:blipFill>
        <p:spPr>
          <a:xfrm>
            <a:off x="678180" y="855980"/>
            <a:ext cx="4944110" cy="3233420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3" name="椭圆形标注 2"/>
          <p:cNvSpPr/>
          <p:nvPr/>
        </p:nvSpPr>
        <p:spPr>
          <a:xfrm>
            <a:off x="6162040" y="1529715"/>
            <a:ext cx="4744720" cy="2759075"/>
          </a:xfrm>
          <a:prstGeom prst="wedgeEllipseCallout">
            <a:avLst/>
          </a:prstGeom>
          <a:solidFill>
            <a:srgbClr val="FEC1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</a:rPr>
              <a:t>同学们，不要方（慌），今天我们就一起来认识和了解什么是新型冠状病毒以及如何预防！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735" y="4515485"/>
            <a:ext cx="2238375" cy="162814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3" name="单圆角矩形 32"/>
          <p:cNvSpPr/>
          <p:nvPr/>
        </p:nvSpPr>
        <p:spPr>
          <a:xfrm>
            <a:off x="1097280" y="6071870"/>
            <a:ext cx="4371975" cy="447675"/>
          </a:xfrm>
          <a:prstGeom prst="snipRoundRect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开学第一课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•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防控新型冠状病毒感染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975682" y="782122"/>
            <a:ext cx="6240636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800" b="1">
                <a:ln w="12700">
                  <a:noFill/>
                </a:ln>
                <a:solidFill>
                  <a:schemeClr val="bg1"/>
                </a:solidFill>
                <a:effectLst>
                  <a:outerShdw blurRad="88900" dist="114300" dir="3000000" sx="101000" sy="101000" algn="t" rotWithShape="0">
                    <a:srgbClr val="F98E80">
                      <a:alpha val="71000"/>
                    </a:srgbClr>
                  </a:outerShdw>
                </a:effectLst>
                <a:latin typeface="小单纯体" panose="02010601030101010101" pitchFamily="2" charset="-122"/>
                <a:ea typeface="小单纯体" panose="02010601030101010101" pitchFamily="2" charset="-122"/>
              </a:defRPr>
            </a:lvl1pPr>
          </a:lstStyle>
          <a:p>
            <a:pPr algn="ctr"/>
            <a:r>
              <a:rPr lang="en-US" altLang="zh-CN" sz="16600" dirty="0">
                <a:solidFill>
                  <a:srgbClr val="F85E4E"/>
                </a:solidFill>
                <a:effectLst/>
                <a:latin typeface="Arial" panose="020B0604020202020204" pitchFamily="34" charset="0"/>
                <a:ea typeface="阿里巴巴普惠体 R" panose="00020600040101010101" pitchFamily="18" charset="-122"/>
                <a:cs typeface="阿里巴巴普惠体 R" panose="00020600040101010101" pitchFamily="18" charset="-122"/>
                <a:sym typeface="Arial" panose="020B0604020202020204" pitchFamily="34" charset="0"/>
              </a:rPr>
              <a:t>05</a:t>
            </a:r>
            <a:endParaRPr lang="en-US" altLang="zh-CN" sz="16600" dirty="0">
              <a:solidFill>
                <a:srgbClr val="F85E4E"/>
              </a:solidFill>
              <a:effectLst/>
              <a:latin typeface="Arial" panose="020B0604020202020204" pitchFamily="34" charset="0"/>
              <a:ea typeface="阿里巴巴普惠体 R" panose="00020600040101010101" pitchFamily="18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56761" y="3288424"/>
            <a:ext cx="6036556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spc="600" dirty="0">
                <a:solidFill>
                  <a:srgbClr val="F85E4E"/>
                </a:solidFill>
                <a:latin typeface="微软雅黑" panose="020B0503020204020204" charset="-122"/>
                <a:ea typeface="微软雅黑" panose="020B0503020204020204" charset="-122"/>
                <a:cs typeface="阿里巴巴普惠体 R" panose="00020600040101010101" pitchFamily="18" charset="-122"/>
                <a:sym typeface="Arial" panose="020B0604020202020204" pitchFamily="34" charset="0"/>
              </a:rPr>
              <a:t>如何有效防护</a:t>
            </a:r>
            <a:endParaRPr lang="zh-CN" altLang="en-US" sz="6000" b="1" spc="600" dirty="0">
              <a:solidFill>
                <a:srgbClr val="F85E4E"/>
              </a:solidFill>
              <a:latin typeface="微软雅黑" panose="020B0503020204020204" charset="-122"/>
              <a:ea typeface="微软雅黑" panose="020B0503020204020204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251872" y="782187"/>
            <a:ext cx="2991236" cy="2610597"/>
            <a:chOff x="1676091" y="2534279"/>
            <a:chExt cx="2991236" cy="261059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1628" y="2534279"/>
              <a:ext cx="2085699" cy="194429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91" y="3303965"/>
              <a:ext cx="729313" cy="67986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6444" y="4676878"/>
              <a:ext cx="502034" cy="46799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508" y="4092548"/>
              <a:ext cx="1110899" cy="1035584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070" y="4303395"/>
            <a:ext cx="3524250" cy="214503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文本框 84"/>
          <p:cNvSpPr txBox="1"/>
          <p:nvPr/>
        </p:nvSpPr>
        <p:spPr>
          <a:xfrm>
            <a:off x="2434226" y="867609"/>
            <a:ext cx="5669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92D2E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在校期间个人预防病毒措施</a:t>
            </a:r>
            <a:endParaRPr lang="zh-CN" altLang="en-US" sz="3600" b="1" dirty="0">
              <a:solidFill>
                <a:srgbClr val="92D2E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V="1">
            <a:off x="4645524" y="4190289"/>
            <a:ext cx="0" cy="152347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V="1">
            <a:off x="6558880" y="4471391"/>
            <a:ext cx="0" cy="1242372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V="1">
            <a:off x="5483178" y="4952239"/>
            <a:ext cx="0" cy="76152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7932293" y="4778874"/>
            <a:ext cx="0" cy="934889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íŝ1îḋé"/>
          <p:cNvGrpSpPr/>
          <p:nvPr/>
        </p:nvGrpSpPr>
        <p:grpSpPr>
          <a:xfrm>
            <a:off x="788670" y="1619430"/>
            <a:ext cx="3134771" cy="1342964"/>
            <a:chOff x="673100" y="1400237"/>
            <a:chExt cx="3134771" cy="1342964"/>
          </a:xfrm>
        </p:grpSpPr>
        <p:sp>
          <p:nvSpPr>
            <p:cNvPr id="30" name="îSḻíḑé"/>
            <p:cNvSpPr txBox="1"/>
            <p:nvPr/>
          </p:nvSpPr>
          <p:spPr>
            <a:xfrm>
              <a:off x="673100" y="1847649"/>
              <a:ext cx="3134771" cy="8955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>
                <a:lnSpc>
                  <a:spcPct val="150000"/>
                </a:lnSpc>
                <a:defRPr/>
              </a:pPr>
              <a:r>
                <a:rPr lang="zh-CN" altLang="en-US" sz="1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除了上课需要集中之外，到食堂就餐、宿舍休息时同学之间要保持距离，避免近距离接触。</a:t>
              </a:r>
              <a:endParaRPr lang="zh-CN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8" name="iṧ1íďé"/>
            <p:cNvSpPr txBox="1"/>
            <p:nvPr/>
          </p:nvSpPr>
          <p:spPr>
            <a:xfrm>
              <a:off x="673100" y="1400237"/>
              <a:ext cx="3134771" cy="4474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>
                <a:spcBef>
                  <a:spcPct val="0"/>
                </a:spcBef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5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少聚集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55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44" name="iṧļîḓê"/>
          <p:cNvGrpSpPr/>
          <p:nvPr/>
        </p:nvGrpSpPr>
        <p:grpSpPr>
          <a:xfrm>
            <a:off x="629920" y="3161052"/>
            <a:ext cx="3134771" cy="1342964"/>
            <a:chOff x="673100" y="1400237"/>
            <a:chExt cx="3134771" cy="1342964"/>
          </a:xfrm>
        </p:grpSpPr>
        <p:sp>
          <p:nvSpPr>
            <p:cNvPr id="45" name="ïšľíḓe"/>
            <p:cNvSpPr txBox="1"/>
            <p:nvPr/>
          </p:nvSpPr>
          <p:spPr>
            <a:xfrm>
              <a:off x="673100" y="1847649"/>
              <a:ext cx="3134771" cy="8955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>
                <a:lnSpc>
                  <a:spcPct val="150000"/>
                </a:lnSpc>
                <a:defRPr/>
              </a:pPr>
              <a:r>
                <a:rPr lang="zh-CN" altLang="en-US" sz="1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配合测量体温，并且时刻关注个人症状，如果发生高烧、咳嗽等症状，应及时报告老师并到医院就诊。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6" name="íşḻïḋé"/>
            <p:cNvSpPr txBox="1"/>
            <p:nvPr/>
          </p:nvSpPr>
          <p:spPr>
            <a:xfrm>
              <a:off x="673100" y="1400237"/>
              <a:ext cx="3134771" cy="4474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>
                <a:spcBef>
                  <a:spcPct val="0"/>
                </a:spcBef>
                <a:defRPr/>
              </a:pPr>
              <a:r>
                <a:rPr lang="zh-CN" altLang="en-US" b="1" dirty="0">
                  <a:solidFill>
                    <a:srgbClr val="ED555E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积极检测个人身体状况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55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47" name="îṡḷîḍé"/>
          <p:cNvGrpSpPr/>
          <p:nvPr/>
        </p:nvGrpSpPr>
        <p:grpSpPr>
          <a:xfrm>
            <a:off x="7768700" y="2239032"/>
            <a:ext cx="3418954" cy="1282700"/>
            <a:chOff x="389141" y="1400237"/>
            <a:chExt cx="3418954" cy="1282700"/>
          </a:xfrm>
        </p:grpSpPr>
        <p:sp>
          <p:nvSpPr>
            <p:cNvPr id="48" name="ï$ľïḓé"/>
            <p:cNvSpPr txBox="1"/>
            <p:nvPr/>
          </p:nvSpPr>
          <p:spPr>
            <a:xfrm>
              <a:off x="389141" y="1787587"/>
              <a:ext cx="3281680" cy="895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40" tIns="45720" rIns="91440" bIns="45720" anchor="t" anchorCtr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l">
                <a:lnSpc>
                  <a:spcPct val="150000"/>
                </a:lnSpc>
                <a:defRPr/>
              </a:pPr>
              <a:r>
                <a:rPr lang="zh-CN" altLang="en-US" sz="1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教室和宿舍内经常打扫、通风、消毒；使用个人洗漱用品、杯具、餐具。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9" name="íŝļiḓê"/>
            <p:cNvSpPr txBox="1"/>
            <p:nvPr/>
          </p:nvSpPr>
          <p:spPr>
            <a:xfrm>
              <a:off x="389255" y="1400237"/>
              <a:ext cx="3418840" cy="447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40" tIns="45720" rIns="91440" bIns="45720" anchor="ctr" anchorCtr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l">
                <a:spcBef>
                  <a:spcPct val="0"/>
                </a:spcBef>
                <a:defRPr/>
              </a:pPr>
              <a:r>
                <a:rPr lang="zh-CN" altLang="en-US" b="1" dirty="0">
                  <a:solidFill>
                    <a:srgbClr val="ED555E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养成和保持良好的个人卫生习惯</a:t>
              </a: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ED55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 rot="20190881">
            <a:off x="1396040" y="780999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10" name="椭圆 9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12" name="lungs-with-the-trachea_30933"/>
          <p:cNvSpPr>
            <a:spLocks noChangeAspect="1"/>
          </p:cNvSpPr>
          <p:nvPr/>
        </p:nvSpPr>
        <p:spPr bwMode="auto">
          <a:xfrm>
            <a:off x="1549943" y="985053"/>
            <a:ext cx="497521" cy="435569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" name="îṡḷîḍé"/>
          <p:cNvGrpSpPr/>
          <p:nvPr/>
        </p:nvGrpSpPr>
        <p:grpSpPr>
          <a:xfrm>
            <a:off x="2491740" y="4779010"/>
            <a:ext cx="4260215" cy="1282700"/>
            <a:chOff x="389141" y="1400237"/>
            <a:chExt cx="3418954" cy="1282700"/>
          </a:xfrm>
        </p:grpSpPr>
        <p:sp>
          <p:nvSpPr>
            <p:cNvPr id="4" name="ï$ľïḓé"/>
            <p:cNvSpPr txBox="1"/>
            <p:nvPr/>
          </p:nvSpPr>
          <p:spPr>
            <a:xfrm>
              <a:off x="389141" y="1787587"/>
              <a:ext cx="3281680" cy="895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40" tIns="45720" rIns="91440" bIns="45720" anchor="t" anchorCtr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l">
                <a:lnSpc>
                  <a:spcPct val="150000"/>
                </a:lnSpc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注意规律的休息，健康饮食，少吃辛辣刺激食物，以及不卫生的食物。可适当做简单运动增强体质。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5" name="íŝļiḓê"/>
            <p:cNvSpPr txBox="1"/>
            <p:nvPr/>
          </p:nvSpPr>
          <p:spPr>
            <a:xfrm>
              <a:off x="389255" y="1400237"/>
              <a:ext cx="3418840" cy="447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40" tIns="45720" rIns="91440" bIns="45720" anchor="ctr" anchorCtr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l">
                <a:spcBef>
                  <a:spcPct val="0"/>
                </a:spcBef>
                <a:defRPr/>
              </a:pP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ED555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饮食睡眠规律合理并适当锻炼</a:t>
              </a: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ED55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14190" y="1778000"/>
            <a:ext cx="3216275" cy="241236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955" y="4334510"/>
            <a:ext cx="3739515" cy="199644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单圆角矩形 7"/>
          <p:cNvSpPr/>
          <p:nvPr/>
        </p:nvSpPr>
        <p:spPr>
          <a:xfrm>
            <a:off x="1107440" y="6061710"/>
            <a:ext cx="4371975" cy="447675"/>
          </a:xfrm>
          <a:prstGeom prst="snipRoundRect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开学第一课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•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防控新型冠状病毒感染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2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4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9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4" dur="1" fill="hold"/>
                                        <p:tgtEl>
                                          <p:spTgt spid="4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文本框 84"/>
          <p:cNvSpPr txBox="1"/>
          <p:nvPr/>
        </p:nvSpPr>
        <p:spPr>
          <a:xfrm>
            <a:off x="2434226" y="867609"/>
            <a:ext cx="5669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92D2E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在校期间个人预防病毒措施</a:t>
            </a:r>
            <a:endParaRPr lang="zh-CN" altLang="en-US" sz="3600" b="1" dirty="0">
              <a:solidFill>
                <a:srgbClr val="92D2E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V="1">
            <a:off x="4645524" y="4190289"/>
            <a:ext cx="0" cy="152347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V="1">
            <a:off x="6558880" y="4471391"/>
            <a:ext cx="0" cy="1242372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V="1">
            <a:off x="5483178" y="4952239"/>
            <a:ext cx="0" cy="76152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7932293" y="4778874"/>
            <a:ext cx="0" cy="934889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íŝ1îḋé"/>
          <p:cNvGrpSpPr/>
          <p:nvPr/>
        </p:nvGrpSpPr>
        <p:grpSpPr>
          <a:xfrm>
            <a:off x="909955" y="1929945"/>
            <a:ext cx="3134771" cy="1342964"/>
            <a:chOff x="673100" y="1400237"/>
            <a:chExt cx="3134771" cy="1342964"/>
          </a:xfrm>
        </p:grpSpPr>
        <p:sp>
          <p:nvSpPr>
            <p:cNvPr id="30" name="îSḻíḑé"/>
            <p:cNvSpPr txBox="1"/>
            <p:nvPr/>
          </p:nvSpPr>
          <p:spPr>
            <a:xfrm>
              <a:off x="673100" y="1847649"/>
              <a:ext cx="3134771" cy="8955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>
                <a:lnSpc>
                  <a:spcPct val="150000"/>
                </a:lnSpc>
                <a:defRPr/>
              </a:pPr>
              <a:r>
                <a:rPr lang="zh-CN" altLang="en-US" sz="1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可适当关注疫情信息，但切忌摄取不良信息并传播造成不良后果。</a:t>
              </a:r>
              <a:endParaRPr lang="zh-CN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38" name="iṧ1íďé"/>
            <p:cNvSpPr txBox="1"/>
            <p:nvPr/>
          </p:nvSpPr>
          <p:spPr>
            <a:xfrm>
              <a:off x="673100" y="1400237"/>
              <a:ext cx="3134771" cy="4474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>
                <a:spcBef>
                  <a:spcPct val="0"/>
                </a:spcBef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5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不信谣不传谣不造谣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55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40" name="íṧḷídé"/>
          <p:cNvGrpSpPr/>
          <p:nvPr/>
        </p:nvGrpSpPr>
        <p:grpSpPr>
          <a:xfrm>
            <a:off x="7289165" y="1634490"/>
            <a:ext cx="4147820" cy="1343025"/>
            <a:chOff x="673100" y="1400237"/>
            <a:chExt cx="3296285" cy="1343025"/>
          </a:xfrm>
        </p:grpSpPr>
        <p:sp>
          <p:nvSpPr>
            <p:cNvPr id="42" name="iṩlïḑe"/>
            <p:cNvSpPr txBox="1"/>
            <p:nvPr/>
          </p:nvSpPr>
          <p:spPr>
            <a:xfrm>
              <a:off x="673100" y="1847912"/>
              <a:ext cx="3296285" cy="895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l">
                <a:lnSpc>
                  <a:spcPct val="150000"/>
                </a:lnSpc>
                <a:defRPr/>
              </a:pPr>
              <a:r>
                <a:rPr lang="zh-CN" altLang="en-US" sz="1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无论去哪，只要出门，都要带上口罩，这是防止飞沫传播最基本的措施。另外，要勤洗手。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3" name="ïŝľïḑê"/>
            <p:cNvSpPr txBox="1"/>
            <p:nvPr/>
          </p:nvSpPr>
          <p:spPr>
            <a:xfrm>
              <a:off x="673100" y="1400237"/>
              <a:ext cx="3134771" cy="4474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l">
                <a:spcBef>
                  <a:spcPct val="0"/>
                </a:spcBef>
                <a:defRPr/>
              </a:pPr>
              <a:r>
                <a:rPr lang="zh-CN" altLang="en-US" b="1" dirty="0">
                  <a:solidFill>
                    <a:srgbClr val="ED555E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佩戴口罩和手的清洗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55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44" name="iṧļîḓê"/>
          <p:cNvGrpSpPr/>
          <p:nvPr/>
        </p:nvGrpSpPr>
        <p:grpSpPr>
          <a:xfrm>
            <a:off x="1045845" y="3436007"/>
            <a:ext cx="3134771" cy="1342964"/>
            <a:chOff x="673100" y="1400237"/>
            <a:chExt cx="3134771" cy="1342964"/>
          </a:xfrm>
        </p:grpSpPr>
        <p:sp>
          <p:nvSpPr>
            <p:cNvPr id="45" name="ïšľíḓe"/>
            <p:cNvSpPr txBox="1"/>
            <p:nvPr/>
          </p:nvSpPr>
          <p:spPr>
            <a:xfrm>
              <a:off x="673100" y="1847649"/>
              <a:ext cx="3134771" cy="8955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>
                <a:lnSpc>
                  <a:spcPct val="150000"/>
                </a:lnSpc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勤学习，多阅读，不过度恐慌，学会自我调整心态，有必要时可求助同学或老师。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6" name="íşḻïḋé"/>
            <p:cNvSpPr txBox="1"/>
            <p:nvPr/>
          </p:nvSpPr>
          <p:spPr>
            <a:xfrm>
              <a:off x="673100" y="1400237"/>
              <a:ext cx="3134771" cy="4474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>
                <a:spcBef>
                  <a:spcPct val="0"/>
                </a:spcBef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5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保持健康良好的心态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555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 rot="20190881">
            <a:off x="1396040" y="780999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10" name="椭圆 9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12" name="lungs-with-the-trachea_30933"/>
          <p:cNvSpPr>
            <a:spLocks noChangeAspect="1"/>
          </p:cNvSpPr>
          <p:nvPr/>
        </p:nvSpPr>
        <p:spPr bwMode="auto">
          <a:xfrm>
            <a:off x="1549943" y="985053"/>
            <a:ext cx="497521" cy="435569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" name="单圆角矩形 7"/>
          <p:cNvSpPr/>
          <p:nvPr/>
        </p:nvSpPr>
        <p:spPr>
          <a:xfrm>
            <a:off x="1107440" y="6061710"/>
            <a:ext cx="4371975" cy="447675"/>
          </a:xfrm>
          <a:prstGeom prst="snipRoundRect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开学第一课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•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防控新型冠状病毒感染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48505" y="1863725"/>
            <a:ext cx="2373630" cy="27374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420" y="3127375"/>
            <a:ext cx="2407285" cy="240728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2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4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4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9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5645" y="1468120"/>
            <a:ext cx="3442335" cy="2498725"/>
          </a:xfrm>
          <a:prstGeom prst="rect">
            <a:avLst/>
          </a:prstGeom>
        </p:spPr>
      </p:pic>
      <p:pic>
        <p:nvPicPr>
          <p:cNvPr id="10" name="图片 9" descr="洗手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980" y="1468120"/>
            <a:ext cx="3454400" cy="2721610"/>
          </a:xfrm>
          <a:prstGeom prst="rect">
            <a:avLst/>
          </a:prstGeom>
        </p:spPr>
      </p:pic>
      <p:pic>
        <p:nvPicPr>
          <p:cNvPr id="11" name="图片 10" descr="洗手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380" y="1468120"/>
            <a:ext cx="3484880" cy="2574925"/>
          </a:xfrm>
          <a:prstGeom prst="rect">
            <a:avLst/>
          </a:prstGeom>
        </p:spPr>
      </p:pic>
      <p:pic>
        <p:nvPicPr>
          <p:cNvPr id="12" name="图片 11" descr="洗手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0" y="3839845"/>
            <a:ext cx="3152775" cy="2355850"/>
          </a:xfrm>
          <a:prstGeom prst="rect">
            <a:avLst/>
          </a:prstGeom>
        </p:spPr>
      </p:pic>
      <p:pic>
        <p:nvPicPr>
          <p:cNvPr id="13" name="图片 12" descr="洗手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4055" y="3840480"/>
            <a:ext cx="2992755" cy="2437765"/>
          </a:xfrm>
          <a:prstGeom prst="rect">
            <a:avLst/>
          </a:prstGeom>
        </p:spPr>
      </p:pic>
      <p:pic>
        <p:nvPicPr>
          <p:cNvPr id="14" name="图片 13" descr="洗手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0755" y="3841115"/>
            <a:ext cx="3336925" cy="2436495"/>
          </a:xfrm>
          <a:prstGeom prst="rect">
            <a:avLst/>
          </a:prstGeom>
        </p:spPr>
      </p:pic>
      <p:pic>
        <p:nvPicPr>
          <p:cNvPr id="15" name="图片 14" descr="洗手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7915" y="3839210"/>
            <a:ext cx="3023235" cy="243840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 rot="20190881">
            <a:off x="1223955" y="605104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17" name="椭圆 16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19" name="lungs-with-the-trachea_30933"/>
          <p:cNvSpPr>
            <a:spLocks noChangeAspect="1"/>
          </p:cNvSpPr>
          <p:nvPr/>
        </p:nvSpPr>
        <p:spPr bwMode="auto">
          <a:xfrm>
            <a:off x="1377858" y="796458"/>
            <a:ext cx="497521" cy="435569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2168796" y="691714"/>
            <a:ext cx="3383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 dirty="0">
                <a:solidFill>
                  <a:srgbClr val="92D2E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正确洗手七步法</a:t>
            </a:r>
            <a:endParaRPr lang="zh-CN" altLang="en-US" sz="3600" b="1" dirty="0">
              <a:solidFill>
                <a:srgbClr val="92D2E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0" name="单圆角矩形 19"/>
          <p:cNvSpPr/>
          <p:nvPr/>
        </p:nvSpPr>
        <p:spPr>
          <a:xfrm>
            <a:off x="1107440" y="6061710"/>
            <a:ext cx="4371975" cy="447675"/>
          </a:xfrm>
          <a:prstGeom prst="snipRoundRect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开学第一课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•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防控新型冠状病毒感染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文本框 84"/>
          <p:cNvSpPr txBox="1"/>
          <p:nvPr/>
        </p:nvSpPr>
        <p:spPr>
          <a:xfrm>
            <a:off x="2132601" y="679014"/>
            <a:ext cx="2468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92D2E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口罩的选择</a:t>
            </a:r>
            <a:endParaRPr lang="zh-CN" altLang="en-US" sz="3600" b="1" dirty="0">
              <a:solidFill>
                <a:srgbClr val="92D2E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1" name="îṣļïḓè"/>
          <p:cNvSpPr/>
          <p:nvPr/>
        </p:nvSpPr>
        <p:spPr bwMode="auto">
          <a:xfrm>
            <a:off x="754380" y="1323975"/>
            <a:ext cx="6417310" cy="184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285750" indent="-285750" algn="just">
              <a:lnSpc>
                <a:spcPct val="150000"/>
              </a:lnSpc>
              <a:buClr>
                <a:srgbClr val="3EB7B2"/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戴口罩是阻断呼吸道分泌物传播的有效手段。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marL="285750" indent="-285750" algn="just">
              <a:lnSpc>
                <a:spcPct val="150000"/>
              </a:lnSpc>
              <a:buClr>
                <a:srgbClr val="3EB7B2"/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可使用</a:t>
            </a:r>
            <a:r>
              <a:rPr lang="en-US" altLang="zh-CN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N95 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口罩、医用外科口罩。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marL="285750" indent="-285750" algn="just">
              <a:lnSpc>
                <a:spcPct val="150000"/>
              </a:lnSpc>
              <a:buClr>
                <a:srgbClr val="3EB7B2"/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普通人使用医用外科口罩即可。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1925" y="3295650"/>
            <a:ext cx="4973955" cy="247269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690" y="1673225"/>
            <a:ext cx="4321810" cy="3863975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9" name="组合 8"/>
          <p:cNvGrpSpPr/>
          <p:nvPr/>
        </p:nvGrpSpPr>
        <p:grpSpPr>
          <a:xfrm rot="20190881">
            <a:off x="1216970" y="592404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10" name="椭圆 9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12" name="lungs-with-the-trachea_30933"/>
          <p:cNvSpPr>
            <a:spLocks noChangeAspect="1"/>
          </p:cNvSpPr>
          <p:nvPr/>
        </p:nvSpPr>
        <p:spPr bwMode="auto">
          <a:xfrm>
            <a:off x="1370873" y="783758"/>
            <a:ext cx="497521" cy="435569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3" name="单圆角矩形 12"/>
          <p:cNvSpPr/>
          <p:nvPr/>
        </p:nvSpPr>
        <p:spPr>
          <a:xfrm>
            <a:off x="1107440" y="6061710"/>
            <a:ext cx="4371975" cy="447675"/>
          </a:xfrm>
          <a:prstGeom prst="snipRoundRect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开学第一课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•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防控新型冠状病毒感染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285" y="1414145"/>
            <a:ext cx="2896235" cy="45205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0" y="1414145"/>
            <a:ext cx="2888615" cy="45561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135" y="1414145"/>
            <a:ext cx="3031490" cy="45542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7625" y="1414145"/>
            <a:ext cx="3133725" cy="4520565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14" name="组合 13"/>
          <p:cNvGrpSpPr/>
          <p:nvPr/>
        </p:nvGrpSpPr>
        <p:grpSpPr>
          <a:xfrm rot="20190881">
            <a:off x="1349050" y="448259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15" name="椭圆 14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17" name="lungs-with-the-trachea_30933"/>
          <p:cNvSpPr>
            <a:spLocks noChangeAspect="1"/>
          </p:cNvSpPr>
          <p:nvPr/>
        </p:nvSpPr>
        <p:spPr bwMode="auto">
          <a:xfrm>
            <a:off x="1495968" y="559603"/>
            <a:ext cx="497521" cy="435569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单圆角矩形 9"/>
          <p:cNvSpPr/>
          <p:nvPr/>
        </p:nvSpPr>
        <p:spPr>
          <a:xfrm>
            <a:off x="1107440" y="6061710"/>
            <a:ext cx="4371975" cy="447675"/>
          </a:xfrm>
          <a:prstGeom prst="snipRoundRect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开学第一课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•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防控新型冠状病毒感染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2436766" y="559634"/>
            <a:ext cx="4297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 dirty="0">
                <a:solidFill>
                  <a:srgbClr val="92D2E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口罩的正确佩戴示范</a:t>
            </a:r>
            <a:endParaRPr lang="zh-CN" altLang="en-US" sz="3600" b="1" dirty="0">
              <a:solidFill>
                <a:srgbClr val="92D2E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5" name="文本框 84"/>
          <p:cNvSpPr txBox="1"/>
          <p:nvPr/>
        </p:nvSpPr>
        <p:spPr>
          <a:xfrm>
            <a:off x="2168796" y="691714"/>
            <a:ext cx="3840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 dirty="0">
                <a:solidFill>
                  <a:srgbClr val="92D2E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口罩配戴注意事项</a:t>
            </a:r>
            <a:endParaRPr lang="zh-CN" altLang="en-US" sz="3600" b="1" dirty="0">
              <a:solidFill>
                <a:srgbClr val="92D2E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 rot="20190881">
            <a:off x="1223320" y="582244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10" name="椭圆 9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12" name="lungs-with-the-trachea_30933"/>
          <p:cNvSpPr>
            <a:spLocks noChangeAspect="1"/>
          </p:cNvSpPr>
          <p:nvPr/>
        </p:nvSpPr>
        <p:spPr bwMode="auto">
          <a:xfrm>
            <a:off x="1370965" y="796290"/>
            <a:ext cx="497205" cy="41529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单圆角矩形 5"/>
          <p:cNvSpPr/>
          <p:nvPr/>
        </p:nvSpPr>
        <p:spPr>
          <a:xfrm>
            <a:off x="1107440" y="6061710"/>
            <a:ext cx="4371975" cy="447675"/>
          </a:xfrm>
          <a:prstGeom prst="snipRoundRect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开学第一课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•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防控新型冠状病毒感染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ïṡ1îḑe"/>
          <p:cNvSpPr/>
          <p:nvPr/>
        </p:nvSpPr>
        <p:spPr bwMode="auto">
          <a:xfrm>
            <a:off x="1577015" y="1625814"/>
            <a:ext cx="6072862" cy="336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p>
            <a:pPr marL="285750" indent="-285750" algn="just">
              <a:lnSpc>
                <a:spcPct val="150000"/>
              </a:lnSpc>
              <a:buClr>
                <a:srgbClr val="3EB7B2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戴口罩前应当洗手，在戴口罩过程中避免手接触到口罩内面，以降低口罩被污染的可能，摘除口罩后避免接触口罩外侧，使用后请丢弃到专用废弃口罩收集处，并记得洗手。</a:t>
            </a:r>
            <a:endParaRPr lang="zh-CN" altLang="en-US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marL="285750" indent="-285750" algn="just">
              <a:lnSpc>
                <a:spcPct val="150000"/>
              </a:lnSpc>
              <a:buClr>
                <a:srgbClr val="3EB7B2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要分清楚口罩的内外、上下，浅色为内侧，内侧应当贴着口鼻，深色侧朝外；有金属条（鼻夹）一端是口罩的上方。</a:t>
            </a:r>
            <a:endParaRPr lang="zh-CN" altLang="en-US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marL="285750" indent="-285750" algn="just">
              <a:lnSpc>
                <a:spcPct val="150000"/>
              </a:lnSpc>
              <a:buClr>
                <a:srgbClr val="3EB7B2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口罩要定期更换，不可内外侧戴反，更不能两面轮流戴。</a:t>
            </a:r>
            <a:endParaRPr lang="zh-CN" altLang="en-US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marL="285750" indent="-285750" algn="just">
              <a:lnSpc>
                <a:spcPct val="150000"/>
              </a:lnSpc>
              <a:buClr>
                <a:srgbClr val="3EB7B2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口罩个人专用，切忌混用；</a:t>
            </a:r>
            <a:endParaRPr lang="zh-CN" altLang="en-US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332345" y="1795780"/>
            <a:ext cx="4443730" cy="326644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rot="20190881">
            <a:off x="1223320" y="582244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4" name="椭圆 3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" name="等腰三角形 4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8" name="lungs-with-the-trachea_30933"/>
          <p:cNvSpPr>
            <a:spLocks noChangeAspect="1"/>
          </p:cNvSpPr>
          <p:nvPr/>
        </p:nvSpPr>
        <p:spPr bwMode="auto">
          <a:xfrm>
            <a:off x="1370965" y="796290"/>
            <a:ext cx="497205" cy="41529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5" name="文本框 84"/>
          <p:cNvSpPr txBox="1"/>
          <p:nvPr/>
        </p:nvSpPr>
        <p:spPr>
          <a:xfrm>
            <a:off x="2175781" y="691714"/>
            <a:ext cx="3840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 dirty="0">
                <a:solidFill>
                  <a:srgbClr val="92D2E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口罩配戴注意事项</a:t>
            </a:r>
            <a:endParaRPr lang="zh-CN" altLang="en-US" sz="3600" b="1" dirty="0">
              <a:solidFill>
                <a:srgbClr val="92D2E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 rot="20190881">
            <a:off x="1223955" y="605104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10" name="椭圆 9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12" name="lungs-with-the-trachea_30933"/>
          <p:cNvSpPr>
            <a:spLocks noChangeAspect="1"/>
          </p:cNvSpPr>
          <p:nvPr/>
        </p:nvSpPr>
        <p:spPr bwMode="auto">
          <a:xfrm>
            <a:off x="1377858" y="796458"/>
            <a:ext cx="497521" cy="435569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单圆角矩形 5"/>
          <p:cNvSpPr/>
          <p:nvPr/>
        </p:nvSpPr>
        <p:spPr>
          <a:xfrm>
            <a:off x="1107440" y="6061710"/>
            <a:ext cx="4371975" cy="447675"/>
          </a:xfrm>
          <a:prstGeom prst="snipRoundRect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开学第一课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•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防控新型冠状病毒感染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îṣļïḓè"/>
          <p:cNvSpPr/>
          <p:nvPr/>
        </p:nvSpPr>
        <p:spPr bwMode="auto">
          <a:xfrm>
            <a:off x="1370965" y="1336675"/>
            <a:ext cx="344614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285750" indent="-285750" algn="just">
              <a:lnSpc>
                <a:spcPct val="150000"/>
              </a:lnSpc>
              <a:buClr>
                <a:srgbClr val="3EB7B2"/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勒耳朵疼怎么办？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pic>
        <p:nvPicPr>
          <p:cNvPr id="7" name="图片 6" descr="360截图202003051402121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0965" y="2019300"/>
            <a:ext cx="3489960" cy="39014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图片 12" descr="360截图202003051404410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300" y="1416685"/>
            <a:ext cx="3726180" cy="2583180"/>
          </a:xfrm>
          <a:prstGeom prst="rect">
            <a:avLst/>
          </a:prstGeom>
        </p:spPr>
      </p:pic>
      <p:sp>
        <p:nvSpPr>
          <p:cNvPr id="14" name="îṣļïḓè"/>
          <p:cNvSpPr/>
          <p:nvPr/>
        </p:nvSpPr>
        <p:spPr bwMode="auto">
          <a:xfrm>
            <a:off x="6718300" y="3999865"/>
            <a:ext cx="314071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285750" indent="-285750" algn="just">
              <a:lnSpc>
                <a:spcPct val="150000"/>
              </a:lnSpc>
              <a:buClr>
                <a:srgbClr val="3EB7B2"/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眼镜起雾怎么办？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15" name="折角形 14"/>
          <p:cNvSpPr/>
          <p:nvPr/>
        </p:nvSpPr>
        <p:spPr>
          <a:xfrm>
            <a:off x="6113145" y="4826635"/>
            <a:ext cx="4422140" cy="1519555"/>
          </a:xfrm>
          <a:prstGeom prst="foldedCorner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此外，长时间佩戴口罩易引起呼吸不畅，可在无人聚集时适当摘下呼吸新鲜空气，也以防造成脸部过敏等问题，平时可涂擦脸部护肤品做防护。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14" grpId="0"/>
      <p:bldP spid="14" grpId="1"/>
      <p:bldP spid="15" grpId="0" animBg="1"/>
      <p:bldP spid="1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5" name="文本框 84"/>
          <p:cNvSpPr txBox="1"/>
          <p:nvPr/>
        </p:nvSpPr>
        <p:spPr>
          <a:xfrm>
            <a:off x="2168796" y="691714"/>
            <a:ext cx="5212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 dirty="0">
                <a:solidFill>
                  <a:srgbClr val="92D2E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消毒用品适当及正确使用</a:t>
            </a:r>
            <a:endParaRPr lang="zh-CN" altLang="en-US" sz="3600" b="1" dirty="0">
              <a:solidFill>
                <a:srgbClr val="92D2E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 rot="20190881">
            <a:off x="1223320" y="582244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10" name="椭圆 9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12" name="lungs-with-the-trachea_30933"/>
          <p:cNvSpPr>
            <a:spLocks noChangeAspect="1"/>
          </p:cNvSpPr>
          <p:nvPr/>
        </p:nvSpPr>
        <p:spPr bwMode="auto">
          <a:xfrm>
            <a:off x="1370965" y="796290"/>
            <a:ext cx="497205" cy="41529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6" name="单圆角矩形 5"/>
          <p:cNvSpPr/>
          <p:nvPr/>
        </p:nvSpPr>
        <p:spPr>
          <a:xfrm>
            <a:off x="1107440" y="6061710"/>
            <a:ext cx="4371975" cy="447675"/>
          </a:xfrm>
          <a:prstGeom prst="snipRoundRect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开学第一课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•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防控新型冠状病毒感染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ïṡ1îḑe"/>
          <p:cNvSpPr/>
          <p:nvPr/>
        </p:nvSpPr>
        <p:spPr bwMode="auto">
          <a:xfrm>
            <a:off x="1181100" y="1516380"/>
            <a:ext cx="5079365" cy="336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p>
            <a:pPr marL="285750" indent="-285750" algn="just">
              <a:lnSpc>
                <a:spcPct val="150000"/>
              </a:lnSpc>
              <a:buClr>
                <a:srgbClr val="3EB7B2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酒精：无专业指导配比，请勿自行调配，且酒精是易燃物品，请勿大量携带和囤积，以免引起火灾</a:t>
            </a:r>
            <a:endParaRPr lang="zh-CN" altLang="en-US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marL="285750" indent="-285750" algn="just">
              <a:lnSpc>
                <a:spcPct val="150000"/>
              </a:lnSpc>
              <a:buClr>
                <a:srgbClr val="3EB7B2"/>
              </a:buClr>
              <a:buFont typeface="Wingdings" panose="05000000000000000000" pitchFamily="2" charset="2"/>
              <a:buChar char="n"/>
            </a:pPr>
            <a:r>
              <a:rPr lang="en-US" altLang="zh-CN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84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消毒液：具有腐蚀性，不能与洁厕剂结合使用，否则将引起中毒</a:t>
            </a:r>
            <a:endParaRPr lang="zh-CN" altLang="en-US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marL="285750" indent="-285750" algn="just">
              <a:lnSpc>
                <a:spcPct val="150000"/>
              </a:lnSpc>
              <a:buClr>
                <a:srgbClr val="3EB7B2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免洗洗手液：有一定的杀菌效果，但是持续时间短，效果差</a:t>
            </a:r>
            <a:endParaRPr lang="zh-CN" altLang="en-US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marL="285750" indent="-285750" algn="just">
              <a:lnSpc>
                <a:spcPct val="150000"/>
              </a:lnSpc>
              <a:buClr>
                <a:srgbClr val="3EB7B2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一次性湿巾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: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可随身携带清洁使用，但切忌不可重复使用，以免产生细菌</a:t>
            </a:r>
            <a:endParaRPr lang="zh-CN" altLang="en-US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 rot="20190881">
            <a:off x="1223320" y="582244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4" name="椭圆 3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" name="等腰三角形 4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8" name="lungs-with-the-trachea_30933"/>
          <p:cNvSpPr>
            <a:spLocks noChangeAspect="1"/>
          </p:cNvSpPr>
          <p:nvPr/>
        </p:nvSpPr>
        <p:spPr bwMode="auto">
          <a:xfrm>
            <a:off x="1370965" y="796290"/>
            <a:ext cx="497205" cy="41529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58585" y="1625600"/>
            <a:ext cx="4418330" cy="22510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0" y="4013835"/>
            <a:ext cx="4572000" cy="132588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975682" y="771962"/>
            <a:ext cx="6240636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800" b="1">
                <a:ln w="12700">
                  <a:noFill/>
                </a:ln>
                <a:solidFill>
                  <a:schemeClr val="bg1"/>
                </a:solidFill>
                <a:effectLst>
                  <a:outerShdw blurRad="88900" dist="114300" dir="3000000" sx="101000" sy="101000" algn="t" rotWithShape="0">
                    <a:srgbClr val="F98E80">
                      <a:alpha val="71000"/>
                    </a:srgbClr>
                  </a:outerShdw>
                </a:effectLst>
                <a:latin typeface="小单纯体" panose="02010601030101010101" pitchFamily="2" charset="-122"/>
                <a:ea typeface="小单纯体" panose="02010601030101010101" pitchFamily="2" charset="-122"/>
              </a:defRPr>
            </a:lvl1pPr>
          </a:lstStyle>
          <a:p>
            <a:pPr algn="ctr"/>
            <a:r>
              <a:rPr lang="en-US" altLang="zh-CN" sz="16600" dirty="0">
                <a:solidFill>
                  <a:srgbClr val="F85E4E"/>
                </a:solidFill>
                <a:effectLst/>
                <a:latin typeface="Arial" panose="020B0604020202020204" pitchFamily="34" charset="0"/>
                <a:ea typeface="阿里巴巴普惠体 R" panose="00020600040101010101" pitchFamily="18" charset="-122"/>
                <a:cs typeface="阿里巴巴普惠体 R" panose="00020600040101010101" pitchFamily="18" charset="-122"/>
                <a:sym typeface="Arial" panose="020B0604020202020204" pitchFamily="34" charset="0"/>
              </a:rPr>
              <a:t>06</a:t>
            </a:r>
            <a:endParaRPr lang="en-US" altLang="zh-CN" sz="16600" dirty="0">
              <a:solidFill>
                <a:srgbClr val="F85E4E"/>
              </a:solidFill>
              <a:effectLst/>
              <a:latin typeface="Arial" panose="020B0604020202020204" pitchFamily="34" charset="0"/>
              <a:ea typeface="阿里巴巴普惠体 R" panose="00020600040101010101" pitchFamily="18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56761" y="3288424"/>
            <a:ext cx="6036556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spc="600" dirty="0">
                <a:solidFill>
                  <a:srgbClr val="F85E4E"/>
                </a:solidFill>
                <a:latin typeface="微软雅黑" panose="020B0503020204020204" charset="-122"/>
                <a:ea typeface="微软雅黑" panose="020B0503020204020204" charset="-122"/>
                <a:cs typeface="阿里巴巴普惠体 R" panose="00020600040101010101" pitchFamily="18" charset="-122"/>
                <a:sym typeface="Arial" panose="020B0604020202020204" pitchFamily="34" charset="0"/>
              </a:rPr>
              <a:t>疫情动态</a:t>
            </a:r>
            <a:endParaRPr lang="zh-CN" altLang="en-US" sz="6000" b="1" spc="600" dirty="0">
              <a:solidFill>
                <a:srgbClr val="F85E4E"/>
              </a:solidFill>
              <a:latin typeface="微软雅黑" panose="020B0503020204020204" charset="-122"/>
              <a:ea typeface="微软雅黑" panose="020B0503020204020204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99472" y="2229352"/>
            <a:ext cx="2991236" cy="2610597"/>
            <a:chOff x="1676091" y="2534279"/>
            <a:chExt cx="2991236" cy="261059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1628" y="2534279"/>
              <a:ext cx="2085699" cy="194429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91" y="3303965"/>
              <a:ext cx="729313" cy="67986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6444" y="4676878"/>
              <a:ext cx="502034" cy="46799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508" y="4092548"/>
              <a:ext cx="1110899" cy="10355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975682" y="782122"/>
            <a:ext cx="6240636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800" b="1">
                <a:ln w="12700">
                  <a:noFill/>
                </a:ln>
                <a:solidFill>
                  <a:schemeClr val="bg1"/>
                </a:solidFill>
                <a:effectLst>
                  <a:outerShdw blurRad="88900" dist="114300" dir="3000000" sx="101000" sy="101000" algn="t" rotWithShape="0">
                    <a:srgbClr val="F98E80">
                      <a:alpha val="71000"/>
                    </a:srgbClr>
                  </a:outerShdw>
                </a:effectLst>
                <a:latin typeface="小单纯体" panose="02010601030101010101" pitchFamily="2" charset="-122"/>
                <a:ea typeface="小单纯体" panose="02010601030101010101" pitchFamily="2" charset="-122"/>
              </a:defRPr>
            </a:lvl1pPr>
          </a:lstStyle>
          <a:p>
            <a:pPr algn="ctr"/>
            <a:r>
              <a:rPr lang="en-US" altLang="zh-CN" sz="16600" dirty="0">
                <a:solidFill>
                  <a:srgbClr val="F85E4E"/>
                </a:solidFill>
                <a:effectLst/>
                <a:latin typeface="Arial" panose="020B0604020202020204" pitchFamily="34" charset="0"/>
                <a:ea typeface="阿里巴巴普惠体 R" panose="00020600040101010101" pitchFamily="18" charset="-122"/>
                <a:cs typeface="阿里巴巴普惠体 R" panose="00020600040101010101" pitchFamily="18" charset="-122"/>
                <a:sym typeface="Arial" panose="020B0604020202020204" pitchFamily="34" charset="0"/>
              </a:rPr>
              <a:t>01</a:t>
            </a:r>
            <a:endParaRPr lang="en-US" altLang="zh-CN" sz="16600" dirty="0">
              <a:solidFill>
                <a:srgbClr val="F85E4E"/>
              </a:solidFill>
              <a:effectLst/>
              <a:latin typeface="Arial" panose="020B0604020202020204" pitchFamily="34" charset="0"/>
              <a:ea typeface="阿里巴巴普惠体 R" panose="00020600040101010101" pitchFamily="18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56761" y="3288424"/>
            <a:ext cx="6036556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spc="600" dirty="0">
                <a:solidFill>
                  <a:srgbClr val="F85E4E"/>
                </a:solidFill>
                <a:latin typeface="微软雅黑" panose="020B0503020204020204" charset="-122"/>
                <a:ea typeface="微软雅黑" panose="020B0503020204020204" charset="-122"/>
                <a:cs typeface="阿里巴巴普惠体 R" panose="00020600040101010101" pitchFamily="18" charset="-122"/>
                <a:sym typeface="Arial" panose="020B0604020202020204" pitchFamily="34" charset="0"/>
              </a:rPr>
              <a:t>病毒简介</a:t>
            </a:r>
            <a:endParaRPr lang="zh-CN" altLang="en-US" sz="6000" b="1" spc="600" dirty="0">
              <a:solidFill>
                <a:srgbClr val="F85E4E"/>
              </a:solidFill>
              <a:latin typeface="微软雅黑" panose="020B0503020204020204" charset="-122"/>
              <a:ea typeface="微软雅黑" panose="020B0503020204020204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18827" y="2278247"/>
            <a:ext cx="2991236" cy="2610597"/>
            <a:chOff x="1676091" y="2534279"/>
            <a:chExt cx="2991236" cy="261059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1628" y="2534279"/>
              <a:ext cx="2085699" cy="194429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91" y="3303965"/>
              <a:ext cx="729313" cy="67986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6444" y="4676878"/>
              <a:ext cx="502034" cy="46799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508" y="4092548"/>
              <a:ext cx="1110899" cy="10355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5865" y="668655"/>
            <a:ext cx="4311650" cy="54857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60120" y="1436370"/>
            <a:ext cx="40144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（截止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2020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日实时数据统计）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单圆角矩形 3"/>
          <p:cNvSpPr/>
          <p:nvPr/>
        </p:nvSpPr>
        <p:spPr>
          <a:xfrm>
            <a:off x="1107440" y="6082030"/>
            <a:ext cx="4371975" cy="447675"/>
          </a:xfrm>
          <a:prstGeom prst="snipRoundRect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开学第一课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•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防控新型冠状病毒感染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 rot="20190881">
            <a:off x="1223320" y="582244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6" name="椭圆 5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7" name="等腰三角形 6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8" name="lungs-with-the-trachea_30933"/>
          <p:cNvSpPr>
            <a:spLocks noChangeAspect="1"/>
          </p:cNvSpPr>
          <p:nvPr/>
        </p:nvSpPr>
        <p:spPr bwMode="auto">
          <a:xfrm>
            <a:off x="1370965" y="796290"/>
            <a:ext cx="497205" cy="41529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2175781" y="691714"/>
            <a:ext cx="2011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 dirty="0">
                <a:solidFill>
                  <a:srgbClr val="92D2E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疫情动态</a:t>
            </a:r>
            <a:endParaRPr lang="zh-CN" altLang="en-US" sz="3600" b="1" dirty="0">
              <a:solidFill>
                <a:srgbClr val="92D2E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2" name="ïṡ1îḑe"/>
          <p:cNvSpPr/>
          <p:nvPr/>
        </p:nvSpPr>
        <p:spPr bwMode="auto">
          <a:xfrm>
            <a:off x="765175" y="1729740"/>
            <a:ext cx="5394325" cy="336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p>
            <a:pPr marL="285750" indent="-285750" algn="just">
              <a:lnSpc>
                <a:spcPct val="150000"/>
              </a:lnSpc>
              <a:buClr>
                <a:srgbClr val="3EB7B2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截止目前全国累计病例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80567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例</a:t>
            </a:r>
            <a:endParaRPr lang="zh-CN" altLang="en-US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marL="285750" indent="-285750" algn="just">
              <a:lnSpc>
                <a:spcPct val="150000"/>
              </a:lnSpc>
              <a:buClr>
                <a:srgbClr val="3EB7B2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截止目前广西累计病例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252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例</a:t>
            </a:r>
            <a:endParaRPr lang="zh-CN" altLang="en-US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marL="285750" indent="-285750" algn="just">
              <a:lnSpc>
                <a:spcPct val="150000"/>
              </a:lnSpc>
              <a:buClr>
                <a:srgbClr val="3EB7B2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防城港市累计确诊人数为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19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例，治愈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12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例，无死亡病例。</a:t>
            </a:r>
            <a:endParaRPr lang="zh-CN" altLang="en-US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单圆角矩形 3"/>
          <p:cNvSpPr/>
          <p:nvPr/>
        </p:nvSpPr>
        <p:spPr>
          <a:xfrm>
            <a:off x="1107440" y="6082030"/>
            <a:ext cx="4371975" cy="447675"/>
          </a:xfrm>
          <a:prstGeom prst="snipRoundRect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开学第一课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•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防控新型冠状病毒感染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 rot="20190881">
            <a:off x="1223320" y="582244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6" name="椭圆 5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7" name="等腰三角形 6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8" name="lungs-with-the-trachea_30933"/>
          <p:cNvSpPr>
            <a:spLocks noChangeAspect="1"/>
          </p:cNvSpPr>
          <p:nvPr/>
        </p:nvSpPr>
        <p:spPr bwMode="auto">
          <a:xfrm>
            <a:off x="1370965" y="796290"/>
            <a:ext cx="497205" cy="41529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2175781" y="691714"/>
            <a:ext cx="5212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 dirty="0">
                <a:solidFill>
                  <a:srgbClr val="92D2E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奋斗在一线的医护工作者</a:t>
            </a:r>
            <a:endParaRPr lang="zh-CN" altLang="en-US" sz="3600" b="1" dirty="0">
              <a:solidFill>
                <a:srgbClr val="92D2E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69760" y="1516380"/>
            <a:ext cx="4008120" cy="498094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ïṡ1îḑe"/>
          <p:cNvSpPr/>
          <p:nvPr/>
        </p:nvSpPr>
        <p:spPr bwMode="auto">
          <a:xfrm>
            <a:off x="904875" y="1516380"/>
            <a:ext cx="5791835" cy="336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p>
            <a:pPr marL="285750" indent="-285750" algn="just">
              <a:lnSpc>
                <a:spcPct val="150000"/>
              </a:lnSpc>
              <a:buClr>
                <a:srgbClr val="3EB7B2"/>
              </a:buClr>
              <a:buFont typeface="Wingdings" panose="05000000000000000000" pitchFamily="2" charset="2"/>
              <a:buChar char="n"/>
            </a:pPr>
            <a:r>
              <a:rPr lang="en-US" altLang="zh-CN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2020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年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1月18日傍晚，他赶往武汉防疫最前线，在高铁餐车上睡着。他是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中国工程院院士钟南山，如今他已84岁高龄，却仍然奔赴前线。</a:t>
            </a:r>
            <a:endParaRPr lang="zh-CN" altLang="en-US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单圆角矩形 3"/>
          <p:cNvSpPr/>
          <p:nvPr/>
        </p:nvSpPr>
        <p:spPr>
          <a:xfrm>
            <a:off x="1107440" y="6082030"/>
            <a:ext cx="4371975" cy="447675"/>
          </a:xfrm>
          <a:prstGeom prst="snipRoundRect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开学第一课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•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防控新型冠状病毒感染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 rot="20190881">
            <a:off x="1223320" y="582244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6" name="椭圆 5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7" name="等腰三角形 6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8" name="lungs-with-the-trachea_30933"/>
          <p:cNvSpPr>
            <a:spLocks noChangeAspect="1"/>
          </p:cNvSpPr>
          <p:nvPr/>
        </p:nvSpPr>
        <p:spPr bwMode="auto">
          <a:xfrm>
            <a:off x="1370965" y="796290"/>
            <a:ext cx="497205" cy="41529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2175781" y="691714"/>
            <a:ext cx="5212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 dirty="0">
                <a:solidFill>
                  <a:srgbClr val="92D2E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奋斗在一线的医护工作者</a:t>
            </a:r>
            <a:endParaRPr lang="zh-CN" altLang="en-US" sz="3600" b="1" dirty="0">
              <a:solidFill>
                <a:srgbClr val="92D2E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" name="ïṡ1îḑe"/>
          <p:cNvSpPr/>
          <p:nvPr/>
        </p:nvSpPr>
        <p:spPr bwMode="auto">
          <a:xfrm>
            <a:off x="904875" y="1590675"/>
            <a:ext cx="5791835" cy="336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p>
            <a:pPr indent="0" algn="just">
              <a:lnSpc>
                <a:spcPct val="150000"/>
              </a:lnSpc>
              <a:buClr>
                <a:srgbClr val="3EB7B2"/>
              </a:buClr>
              <a:buFont typeface="Wingdings" panose="05000000000000000000" pitchFamily="2" charset="2"/>
              <a:buNone/>
            </a:pPr>
            <a:endParaRPr lang="zh-CN" altLang="en-US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ïṡ1îḑe"/>
          <p:cNvSpPr/>
          <p:nvPr/>
        </p:nvSpPr>
        <p:spPr bwMode="auto">
          <a:xfrm>
            <a:off x="904875" y="1516380"/>
            <a:ext cx="5001260" cy="336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p>
            <a:pPr marL="285750" indent="-285750" algn="just">
              <a:lnSpc>
                <a:spcPct val="150000"/>
              </a:lnSpc>
              <a:buClr>
                <a:srgbClr val="3EB7B2"/>
              </a:buClr>
              <a:buFont typeface="Wingdings" panose="05000000000000000000" pitchFamily="2" charset="2"/>
              <a:buChar char="n"/>
            </a:pPr>
            <a:r>
              <a:rPr lang="en-US" altLang="zh-CN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2020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年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1月27日晚，武汉金银潭医院院长张定宇在等待危重病人转运时，接到病人心跳停止的紧急电话，抓紧联系协调处理。</a:t>
            </a:r>
            <a:endParaRPr lang="zh-CN" altLang="en-US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marL="285750" indent="-285750" algn="just">
              <a:lnSpc>
                <a:spcPct val="150000"/>
              </a:lnSpc>
              <a:buClr>
                <a:srgbClr val="3EB7B2"/>
              </a:buClr>
              <a:buFont typeface="Wingdings" panose="05000000000000000000" pitchFamily="2" charset="2"/>
              <a:buChar char="n"/>
            </a:pPr>
            <a:endParaRPr lang="zh-CN" altLang="en-US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marL="285750" indent="-285750" algn="just">
              <a:lnSpc>
                <a:spcPct val="150000"/>
              </a:lnSpc>
              <a:buClr>
                <a:srgbClr val="3EB7B2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而此时，他同为医务人员的妻子，因确诊感染，在另一家医院接受隔离治疗。</a:t>
            </a:r>
            <a:endParaRPr lang="zh-CN" altLang="en-US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marL="285750" indent="-285750" algn="just">
              <a:lnSpc>
                <a:spcPct val="150000"/>
              </a:lnSpc>
              <a:buClr>
                <a:srgbClr val="3EB7B2"/>
              </a:buClr>
              <a:buFont typeface="Wingdings" panose="05000000000000000000" pitchFamily="2" charset="2"/>
              <a:buChar char="n"/>
            </a:pPr>
            <a:endParaRPr lang="zh-CN" altLang="en-US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marL="285750" indent="-285750" algn="just">
              <a:lnSpc>
                <a:spcPct val="150000"/>
              </a:lnSpc>
              <a:buClr>
                <a:srgbClr val="3EB7B2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他走路一瘸一拐，很少有人知道，他身患渐冻症，双腿肌肉已经萎缩。</a:t>
            </a:r>
            <a:endParaRPr lang="zh-CN" altLang="en-US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7900" y="1651000"/>
            <a:ext cx="5414010" cy="421195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0" grpId="0"/>
      <p:bldP spid="10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单圆角矩形 3"/>
          <p:cNvSpPr/>
          <p:nvPr/>
        </p:nvSpPr>
        <p:spPr>
          <a:xfrm>
            <a:off x="1107440" y="6082030"/>
            <a:ext cx="4371975" cy="447675"/>
          </a:xfrm>
          <a:prstGeom prst="snipRoundRect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开学第一课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•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防控新型冠状病毒感染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 rot="20190881">
            <a:off x="1223320" y="582244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6" name="椭圆 5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7" name="等腰三角形 6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8" name="lungs-with-the-trachea_30933"/>
          <p:cNvSpPr>
            <a:spLocks noChangeAspect="1"/>
          </p:cNvSpPr>
          <p:nvPr/>
        </p:nvSpPr>
        <p:spPr bwMode="auto">
          <a:xfrm>
            <a:off x="1370965" y="796290"/>
            <a:ext cx="497205" cy="41529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2175781" y="691714"/>
            <a:ext cx="5212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 dirty="0">
                <a:solidFill>
                  <a:srgbClr val="92D2E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奋斗在一线的医护工作者</a:t>
            </a:r>
            <a:endParaRPr lang="zh-CN" altLang="en-US" sz="3600" b="1" dirty="0">
              <a:solidFill>
                <a:srgbClr val="92D2E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" name="ïṡ1îḑe"/>
          <p:cNvSpPr/>
          <p:nvPr/>
        </p:nvSpPr>
        <p:spPr bwMode="auto">
          <a:xfrm>
            <a:off x="904875" y="1590675"/>
            <a:ext cx="5791835" cy="336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p>
            <a:pPr indent="0" algn="just">
              <a:lnSpc>
                <a:spcPct val="150000"/>
              </a:lnSpc>
              <a:buClr>
                <a:srgbClr val="3EB7B2"/>
              </a:buClr>
              <a:buFont typeface="Wingdings" panose="05000000000000000000" pitchFamily="2" charset="2"/>
              <a:buNone/>
            </a:pPr>
            <a:endParaRPr lang="zh-CN" altLang="en-US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ïṡ1îḑe"/>
          <p:cNvSpPr/>
          <p:nvPr/>
        </p:nvSpPr>
        <p:spPr bwMode="auto">
          <a:xfrm>
            <a:off x="904875" y="1747520"/>
            <a:ext cx="5001260" cy="336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p>
            <a:pPr marL="285750" indent="-285750" algn="just">
              <a:lnSpc>
                <a:spcPct val="150000"/>
              </a:lnSpc>
              <a:buClr>
                <a:srgbClr val="3EB7B2"/>
              </a:buClr>
              <a:buFont typeface="Wingdings" panose="05000000000000000000" pitchFamily="2" charset="2"/>
              <a:buChar char="n"/>
            </a:pPr>
            <a:r>
              <a:rPr lang="en-US" altLang="zh-CN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2020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年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2月6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日晚，武汉中心医院医生李文亮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因在救治工作中不幸感染，经抢救无效，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心脏停止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了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跳动，享年34岁。</a:t>
            </a:r>
            <a:endParaRPr lang="en-US" altLang="zh-CN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  <a:p>
            <a:pPr marL="285750" indent="-285750" algn="just">
              <a:lnSpc>
                <a:spcPct val="150000"/>
              </a:lnSpc>
              <a:buClr>
                <a:srgbClr val="3EB7B2"/>
              </a:buClr>
              <a:buFont typeface="Wingdings" panose="05000000000000000000" pitchFamily="2" charset="2"/>
              <a:buChar char="n"/>
            </a:pPr>
            <a:endParaRPr lang="zh-CN" altLang="en-US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93790" y="1678940"/>
            <a:ext cx="5505450" cy="416687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0" grpId="0"/>
      <p:bldP spid="10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单圆角矩形 3"/>
          <p:cNvSpPr/>
          <p:nvPr/>
        </p:nvSpPr>
        <p:spPr>
          <a:xfrm>
            <a:off x="1107440" y="6082030"/>
            <a:ext cx="4371975" cy="447675"/>
          </a:xfrm>
          <a:prstGeom prst="snipRoundRect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开学第一课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•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防控新型冠状病毒感染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 rot="20190881">
            <a:off x="1223320" y="582244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6" name="椭圆 5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7" name="等腰三角形 6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8" name="lungs-with-the-trachea_30933"/>
          <p:cNvSpPr>
            <a:spLocks noChangeAspect="1"/>
          </p:cNvSpPr>
          <p:nvPr/>
        </p:nvSpPr>
        <p:spPr bwMode="auto">
          <a:xfrm>
            <a:off x="1370965" y="796290"/>
            <a:ext cx="497205" cy="41529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2175781" y="691714"/>
            <a:ext cx="5212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 dirty="0">
                <a:solidFill>
                  <a:srgbClr val="92D2E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奋斗在一线的医护工作者</a:t>
            </a:r>
            <a:endParaRPr lang="zh-CN" altLang="en-US" sz="3600" b="1" dirty="0">
              <a:solidFill>
                <a:srgbClr val="92D2E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" name="ïṡ1îḑe"/>
          <p:cNvSpPr/>
          <p:nvPr/>
        </p:nvSpPr>
        <p:spPr bwMode="auto">
          <a:xfrm>
            <a:off x="904875" y="1590675"/>
            <a:ext cx="5791835" cy="336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p>
            <a:pPr indent="0" algn="just">
              <a:lnSpc>
                <a:spcPct val="150000"/>
              </a:lnSpc>
              <a:buClr>
                <a:srgbClr val="3EB7B2"/>
              </a:buClr>
              <a:buFont typeface="Wingdings" panose="05000000000000000000" pitchFamily="2" charset="2"/>
              <a:buNone/>
            </a:pPr>
            <a:endParaRPr lang="zh-CN" altLang="en-US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ïṡ1îḑe"/>
          <p:cNvSpPr/>
          <p:nvPr/>
        </p:nvSpPr>
        <p:spPr bwMode="auto">
          <a:xfrm>
            <a:off x="904875" y="1747520"/>
            <a:ext cx="5264150" cy="336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p>
            <a:pPr marL="285750" indent="-285750" algn="just">
              <a:lnSpc>
                <a:spcPct val="150000"/>
              </a:lnSpc>
              <a:buClr>
                <a:srgbClr val="3EB7B2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还有更多我们不知其名医护工作者，他们不顾自我的安危，却还在默默的拯救每一个病患，也许你终会忘记，但此刻请牢记他们的名字。</a:t>
            </a:r>
            <a:r>
              <a:rPr lang="zh-CN" altLang="en-US" sz="2800" b="1" dirty="0">
                <a:solidFill>
                  <a:srgbClr val="ED555E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医者！</a:t>
            </a:r>
            <a:endParaRPr lang="zh-CN" altLang="en-US" sz="2800" b="1" dirty="0">
              <a:solidFill>
                <a:srgbClr val="ED555E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9865" y="3649980"/>
            <a:ext cx="2067560" cy="23298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335" y="4244975"/>
            <a:ext cx="3877945" cy="183705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030" y="3211830"/>
            <a:ext cx="3075305" cy="268668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335" y="1516380"/>
            <a:ext cx="4422140" cy="262826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0" grpId="0"/>
      <p:bldP spid="10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单圆角矩形 3"/>
          <p:cNvSpPr/>
          <p:nvPr/>
        </p:nvSpPr>
        <p:spPr>
          <a:xfrm>
            <a:off x="1107440" y="6082030"/>
            <a:ext cx="4371975" cy="447675"/>
          </a:xfrm>
          <a:prstGeom prst="snipRoundRect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开学第一课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•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防控新型冠状病毒感染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 rot="20190881">
            <a:off x="1223320" y="582244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6" name="椭圆 5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7" name="等腰三角形 6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8" name="lungs-with-the-trachea_30933"/>
          <p:cNvSpPr>
            <a:spLocks noChangeAspect="1"/>
          </p:cNvSpPr>
          <p:nvPr/>
        </p:nvSpPr>
        <p:spPr bwMode="auto">
          <a:xfrm>
            <a:off x="1370965" y="796290"/>
            <a:ext cx="497205" cy="41529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2175781" y="691714"/>
            <a:ext cx="5669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 dirty="0">
                <a:solidFill>
                  <a:srgbClr val="92D2E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防城港市疫情防护期间情况</a:t>
            </a:r>
            <a:endParaRPr lang="zh-CN" altLang="en-US" sz="3600" b="1" dirty="0">
              <a:solidFill>
                <a:srgbClr val="92D2E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3" name="ïṡ1îḑe"/>
          <p:cNvSpPr/>
          <p:nvPr/>
        </p:nvSpPr>
        <p:spPr bwMode="auto">
          <a:xfrm>
            <a:off x="585470" y="1336675"/>
            <a:ext cx="5039995" cy="336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p>
            <a:pPr marL="285750" indent="-285750" algn="just">
              <a:lnSpc>
                <a:spcPct val="150000"/>
              </a:lnSpc>
              <a:buClr>
                <a:srgbClr val="3EB7B2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还有他们，是离病毒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“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最近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”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的人！</a:t>
            </a:r>
            <a:endParaRPr lang="zh-CN" altLang="en-US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0965" y="2011045"/>
            <a:ext cx="5242560" cy="39395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055" y="1336675"/>
            <a:ext cx="4050030" cy="486664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单圆角矩形 3"/>
          <p:cNvSpPr/>
          <p:nvPr/>
        </p:nvSpPr>
        <p:spPr>
          <a:xfrm>
            <a:off x="1107440" y="6082030"/>
            <a:ext cx="4371975" cy="447675"/>
          </a:xfrm>
          <a:prstGeom prst="snipRoundRect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开学第一课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•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防控新型冠状病毒感染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 rot="20190881">
            <a:off x="1223320" y="582244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6" name="椭圆 5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7" name="等腰三角形 6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8" name="lungs-with-the-trachea_30933"/>
          <p:cNvSpPr>
            <a:spLocks noChangeAspect="1"/>
          </p:cNvSpPr>
          <p:nvPr/>
        </p:nvSpPr>
        <p:spPr bwMode="auto">
          <a:xfrm>
            <a:off x="1370965" y="796290"/>
            <a:ext cx="497205" cy="41529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2175781" y="691714"/>
            <a:ext cx="5669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 dirty="0">
                <a:solidFill>
                  <a:srgbClr val="92D2E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防城港市疫情防护期间情况</a:t>
            </a:r>
            <a:endParaRPr lang="zh-CN" altLang="en-US" sz="3600" b="1" dirty="0">
              <a:solidFill>
                <a:srgbClr val="92D2E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9" name="图片 8" descr="mmexport15833931507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3600" y="2339975"/>
            <a:ext cx="4761865" cy="273812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ïṡ1îḑe"/>
          <p:cNvSpPr/>
          <p:nvPr/>
        </p:nvSpPr>
        <p:spPr bwMode="auto">
          <a:xfrm>
            <a:off x="585470" y="1336675"/>
            <a:ext cx="5039995" cy="336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p>
            <a:pPr marL="285750" indent="-285750" algn="just">
              <a:lnSpc>
                <a:spcPct val="150000"/>
              </a:lnSpc>
              <a:buClr>
                <a:srgbClr val="3EB7B2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他们，志愿者，来自社会中的各行各业，为大家的出行保驾护航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!</a:t>
            </a:r>
            <a:endParaRPr lang="en-US" altLang="zh-CN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955" y="1438910"/>
            <a:ext cx="4421505" cy="294513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6" name="ïṡ1îḑe"/>
          <p:cNvSpPr/>
          <p:nvPr/>
        </p:nvSpPr>
        <p:spPr bwMode="auto">
          <a:xfrm>
            <a:off x="5777865" y="4476115"/>
            <a:ext cx="5039995" cy="336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p>
            <a:pPr marL="285750" indent="-285750" algn="just">
              <a:lnSpc>
                <a:spcPct val="150000"/>
              </a:lnSpc>
              <a:buClr>
                <a:srgbClr val="3EB7B2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外卖小哥，快递小哥，为保障大家的生活需求，风里来，雨里去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!</a:t>
            </a:r>
            <a:endParaRPr lang="en-US" altLang="zh-CN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6" grpId="0"/>
      <p:bldP spid="16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单圆角矩形 3"/>
          <p:cNvSpPr/>
          <p:nvPr/>
        </p:nvSpPr>
        <p:spPr>
          <a:xfrm>
            <a:off x="1107440" y="6082030"/>
            <a:ext cx="4371975" cy="447675"/>
          </a:xfrm>
          <a:prstGeom prst="snipRoundRect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开学第一课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•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防控新型冠状病毒感染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 rot="20190881">
            <a:off x="1223320" y="582244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6" name="椭圆 5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7" name="等腰三角形 6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8" name="lungs-with-the-trachea_30933"/>
          <p:cNvSpPr>
            <a:spLocks noChangeAspect="1"/>
          </p:cNvSpPr>
          <p:nvPr/>
        </p:nvSpPr>
        <p:spPr bwMode="auto">
          <a:xfrm>
            <a:off x="1370965" y="796290"/>
            <a:ext cx="497205" cy="415290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2175781" y="691714"/>
            <a:ext cx="2011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600" b="1" dirty="0">
                <a:solidFill>
                  <a:srgbClr val="92D2E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疫情动态</a:t>
            </a:r>
            <a:endParaRPr lang="zh-CN" altLang="en-US" sz="3600" b="1" dirty="0">
              <a:solidFill>
                <a:srgbClr val="92D2E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3" name="ïṡ1îḑe"/>
          <p:cNvSpPr/>
          <p:nvPr/>
        </p:nvSpPr>
        <p:spPr bwMode="auto">
          <a:xfrm>
            <a:off x="844550" y="1747520"/>
            <a:ext cx="4634865" cy="336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p>
            <a:pPr marL="285750" indent="-285750" algn="just">
              <a:lnSpc>
                <a:spcPct val="150000"/>
              </a:lnSpc>
              <a:buClr>
                <a:srgbClr val="3EB7B2"/>
              </a:buClr>
              <a:buFont typeface="Wingdings" panose="05000000000000000000" pitchFamily="2" charset="2"/>
              <a:buChar char="n"/>
            </a:pP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还有更多各行各业的人在为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“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战疫</a:t>
            </a:r>
            <a:r>
              <a:rPr lang="en-US" altLang="zh-CN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“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，为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这个社会的正常运转而在不停的工作，坚守自己的岗位！</a:t>
            </a:r>
            <a:endParaRPr lang="zh-CN" altLang="zh-CN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14" name="图片 13" descr="mmexport15833943997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7390" y="1603375"/>
            <a:ext cx="5588635" cy="4191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 flipH="1">
            <a:off x="9597685" y="3429000"/>
            <a:ext cx="2594315" cy="3699779"/>
            <a:chOff x="3507" y="4044539"/>
            <a:chExt cx="1888360" cy="3109393"/>
          </a:xfrm>
        </p:grpSpPr>
        <p:pic>
          <p:nvPicPr>
            <p:cNvPr id="15" name="图片 14" descr="图片包含 无脊椎动物, 软体动物, 动物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7803">
              <a:off x="114831" y="4760856"/>
              <a:ext cx="1777036" cy="239307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07" y="4044539"/>
              <a:ext cx="999843" cy="2883110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4301" y="1220735"/>
            <a:ext cx="3171508" cy="441723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603750" y="2228215"/>
            <a:ext cx="6046470" cy="21228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ctr"/>
            <a:r>
              <a:rPr lang="zh-CN" altLang="zh-CN" sz="6600" b="1" spc="600" dirty="0">
                <a:solidFill>
                  <a:srgbClr val="F85E4E"/>
                </a:solidFill>
                <a:latin typeface="微软雅黑" panose="020B0503020204020204" charset="-122"/>
                <a:ea typeface="微软雅黑" panose="020B0503020204020204" charset="-122"/>
                <a:cs typeface="阿里巴巴普惠体 R" panose="00020600040101010101" pitchFamily="18" charset="-122"/>
                <a:sym typeface="Arial" panose="020B0604020202020204" pitchFamily="34" charset="0"/>
              </a:rPr>
              <a:t>致敬！</a:t>
            </a:r>
            <a:endParaRPr lang="zh-CN" altLang="zh-CN" sz="6600" b="1" spc="600" dirty="0">
              <a:solidFill>
                <a:srgbClr val="F85E4E"/>
              </a:solidFill>
              <a:latin typeface="微软雅黑" panose="020B0503020204020204" charset="-122"/>
              <a:ea typeface="微软雅黑" panose="020B0503020204020204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  <a:p>
            <a:pPr algn="ctr"/>
            <a:r>
              <a:rPr lang="zh-CN" altLang="zh-CN" sz="6600" b="1" spc="600" dirty="0">
                <a:solidFill>
                  <a:srgbClr val="F85E4E"/>
                </a:solidFill>
                <a:latin typeface="微软雅黑" panose="020B0503020204020204" charset="-122"/>
                <a:ea typeface="微软雅黑" panose="020B0503020204020204" charset="-122"/>
                <a:cs typeface="阿里巴巴普惠体 R" panose="00020600040101010101" pitchFamily="18" charset="-122"/>
                <a:sym typeface="Arial" panose="020B0604020202020204" pitchFamily="34" charset="0"/>
              </a:rPr>
              <a:t>最美逆行者</a:t>
            </a:r>
            <a:endParaRPr lang="zh-CN" altLang="zh-CN" sz="6600" b="1" spc="600" dirty="0">
              <a:solidFill>
                <a:srgbClr val="F85E4E"/>
              </a:solidFill>
              <a:latin typeface="微软雅黑" panose="020B0503020204020204" charset="-122"/>
              <a:ea typeface="微软雅黑" panose="020B0503020204020204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2" name="单圆角矩形 1"/>
          <p:cNvSpPr/>
          <p:nvPr/>
        </p:nvSpPr>
        <p:spPr>
          <a:xfrm>
            <a:off x="1107440" y="6061710"/>
            <a:ext cx="4371975" cy="447675"/>
          </a:xfrm>
          <a:prstGeom prst="snipRoundRect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开学第一课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•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防控新型冠状病毒感染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文本框 84"/>
          <p:cNvSpPr txBox="1"/>
          <p:nvPr/>
        </p:nvSpPr>
        <p:spPr>
          <a:xfrm>
            <a:off x="2611391" y="734894"/>
            <a:ext cx="5669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92D2E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如何预防新型冠状病毒感染</a:t>
            </a:r>
            <a:endParaRPr lang="zh-CN" altLang="en-US" sz="3600" b="1" dirty="0">
              <a:solidFill>
                <a:srgbClr val="92D2EB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15" name="Group 8"/>
          <p:cNvGrpSpPr/>
          <p:nvPr/>
        </p:nvGrpSpPr>
        <p:grpSpPr>
          <a:xfrm>
            <a:off x="3963493" y="2777659"/>
            <a:ext cx="4201091" cy="2411060"/>
            <a:chOff x="3963493" y="2602038"/>
            <a:chExt cx="4201091" cy="2411060"/>
          </a:xfrm>
        </p:grpSpPr>
        <p:sp>
          <p:nvSpPr>
            <p:cNvPr id="16" name="Freeform 5"/>
            <p:cNvSpPr/>
            <p:nvPr/>
          </p:nvSpPr>
          <p:spPr bwMode="auto">
            <a:xfrm rot="16200000">
              <a:off x="5096321" y="1894844"/>
              <a:ext cx="1935434" cy="3799287"/>
            </a:xfrm>
            <a:custGeom>
              <a:avLst/>
              <a:gdLst>
                <a:gd name="T0" fmla="*/ 0 w 1594"/>
                <a:gd name="T1" fmla="*/ 3017 h 3017"/>
                <a:gd name="T2" fmla="*/ 1594 w 1594"/>
                <a:gd name="T3" fmla="*/ 1509 h 3017"/>
                <a:gd name="T4" fmla="*/ 0 w 1594"/>
                <a:gd name="T5" fmla="*/ 0 h 3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4" h="3017">
                  <a:moveTo>
                    <a:pt x="0" y="3017"/>
                  </a:moveTo>
                  <a:cubicBezTo>
                    <a:pt x="880" y="3017"/>
                    <a:pt x="1594" y="2342"/>
                    <a:pt x="1594" y="1509"/>
                  </a:cubicBezTo>
                  <a:cubicBezTo>
                    <a:pt x="1594" y="676"/>
                    <a:pt x="880" y="0"/>
                    <a:pt x="0" y="0"/>
                  </a:cubicBezTo>
                </a:path>
              </a:pathLst>
            </a:custGeom>
            <a:noFill/>
            <a:ln w="19050" cap="flat">
              <a:solidFill>
                <a:srgbClr val="92D2EB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Oval 2"/>
            <p:cNvSpPr/>
            <p:nvPr/>
          </p:nvSpPr>
          <p:spPr>
            <a:xfrm>
              <a:off x="5847783" y="2602038"/>
              <a:ext cx="401804" cy="404326"/>
            </a:xfrm>
            <a:prstGeom prst="ellipse">
              <a:avLst/>
            </a:prstGeom>
            <a:solidFill>
              <a:srgbClr val="FFFFFF"/>
            </a:solidFill>
            <a:ln w="76200" cap="flat" cmpd="sng" algn="ctr">
              <a:solidFill>
                <a:srgbClr val="92D2EB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1735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Oval 3"/>
            <p:cNvSpPr/>
            <p:nvPr/>
          </p:nvSpPr>
          <p:spPr>
            <a:xfrm>
              <a:off x="7365310" y="3327150"/>
              <a:ext cx="401804" cy="404326"/>
            </a:xfrm>
            <a:prstGeom prst="ellipse">
              <a:avLst/>
            </a:prstGeom>
            <a:solidFill>
              <a:srgbClr val="FFFFFF"/>
            </a:solidFill>
            <a:ln w="76200" cap="flat" cmpd="sng" algn="ctr">
              <a:solidFill>
                <a:srgbClr val="92D2EB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1735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Oval 4"/>
            <p:cNvSpPr/>
            <p:nvPr/>
          </p:nvSpPr>
          <p:spPr>
            <a:xfrm>
              <a:off x="3963493" y="4608772"/>
              <a:ext cx="401804" cy="404326"/>
            </a:xfrm>
            <a:prstGeom prst="ellipse">
              <a:avLst/>
            </a:prstGeom>
            <a:solidFill>
              <a:srgbClr val="FFFFFF"/>
            </a:solidFill>
            <a:ln w="76200" cap="flat" cmpd="sng" algn="ctr">
              <a:solidFill>
                <a:srgbClr val="92D2EB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1735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Oval 5"/>
            <p:cNvSpPr/>
            <p:nvPr/>
          </p:nvSpPr>
          <p:spPr>
            <a:xfrm>
              <a:off x="7762780" y="4608772"/>
              <a:ext cx="401804" cy="404326"/>
            </a:xfrm>
            <a:prstGeom prst="ellipse">
              <a:avLst/>
            </a:prstGeom>
            <a:solidFill>
              <a:srgbClr val="FFFFFF"/>
            </a:solidFill>
            <a:ln w="76200" cap="flat" cmpd="sng" algn="ctr">
              <a:solidFill>
                <a:srgbClr val="92D2EB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1735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Oval 6"/>
            <p:cNvSpPr/>
            <p:nvPr/>
          </p:nvSpPr>
          <p:spPr>
            <a:xfrm>
              <a:off x="4365297" y="3327150"/>
              <a:ext cx="401804" cy="404326"/>
            </a:xfrm>
            <a:prstGeom prst="ellipse">
              <a:avLst/>
            </a:prstGeom>
            <a:solidFill>
              <a:srgbClr val="FFFFFF"/>
            </a:solidFill>
            <a:ln w="76200" cap="flat" cmpd="sng" algn="ctr">
              <a:solidFill>
                <a:srgbClr val="92D2EB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1735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4" name="Group 73"/>
          <p:cNvGrpSpPr/>
          <p:nvPr/>
        </p:nvGrpSpPr>
        <p:grpSpPr>
          <a:xfrm flipH="1">
            <a:off x="2833920" y="4635826"/>
            <a:ext cx="997757" cy="265951"/>
            <a:chOff x="7244862" y="2564012"/>
            <a:chExt cx="1005315" cy="299674"/>
          </a:xfrm>
        </p:grpSpPr>
        <p:cxnSp>
          <p:nvCxnSpPr>
            <p:cNvPr id="25" name="Straight Connector 74"/>
            <p:cNvCxnSpPr/>
            <p:nvPr/>
          </p:nvCxnSpPr>
          <p:spPr>
            <a:xfrm flipV="1">
              <a:off x="7244862" y="2564012"/>
              <a:ext cx="393895" cy="299674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50000"/>
                </a:srgbClr>
              </a:solidFill>
              <a:prstDash val="solid"/>
              <a:headEnd type="oval" w="sm" len="sm"/>
              <a:tailEnd type="none"/>
            </a:ln>
            <a:effectLst/>
          </p:spPr>
        </p:cxnSp>
        <p:cxnSp>
          <p:nvCxnSpPr>
            <p:cNvPr id="26" name="Straight Connector 75"/>
            <p:cNvCxnSpPr/>
            <p:nvPr/>
          </p:nvCxnSpPr>
          <p:spPr>
            <a:xfrm>
              <a:off x="7643056" y="2564012"/>
              <a:ext cx="607121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50000"/>
                </a:srgbClr>
              </a:solidFill>
              <a:prstDash val="solid"/>
              <a:headEnd type="none"/>
              <a:tailEnd type="oval" w="sm" len="sm"/>
            </a:ln>
            <a:effectLst/>
          </p:spPr>
        </p:cxnSp>
      </p:grpSp>
      <p:grpSp>
        <p:nvGrpSpPr>
          <p:cNvPr id="28" name="Group 76"/>
          <p:cNvGrpSpPr/>
          <p:nvPr/>
        </p:nvGrpSpPr>
        <p:grpSpPr>
          <a:xfrm flipH="1">
            <a:off x="3252395" y="3295839"/>
            <a:ext cx="997757" cy="265951"/>
            <a:chOff x="7244862" y="2564012"/>
            <a:chExt cx="1005315" cy="299674"/>
          </a:xfrm>
        </p:grpSpPr>
        <p:cxnSp>
          <p:nvCxnSpPr>
            <p:cNvPr id="29" name="Straight Connector 77"/>
            <p:cNvCxnSpPr/>
            <p:nvPr/>
          </p:nvCxnSpPr>
          <p:spPr>
            <a:xfrm flipV="1">
              <a:off x="7244862" y="2564012"/>
              <a:ext cx="393895" cy="299674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50000"/>
                </a:srgbClr>
              </a:solidFill>
              <a:prstDash val="solid"/>
              <a:headEnd type="oval" w="sm" len="sm"/>
              <a:tailEnd type="none"/>
            </a:ln>
            <a:effectLst/>
          </p:spPr>
        </p:cxnSp>
        <p:cxnSp>
          <p:nvCxnSpPr>
            <p:cNvPr id="30" name="Straight Connector 78"/>
            <p:cNvCxnSpPr/>
            <p:nvPr/>
          </p:nvCxnSpPr>
          <p:spPr>
            <a:xfrm>
              <a:off x="7643056" y="2564012"/>
              <a:ext cx="607121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50000"/>
                </a:srgbClr>
              </a:solidFill>
              <a:prstDash val="solid"/>
              <a:headEnd type="none"/>
              <a:tailEnd type="oval" w="sm" len="sm"/>
            </a:ln>
            <a:effectLst/>
          </p:spPr>
        </p:cxnSp>
      </p:grpSp>
      <p:grpSp>
        <p:nvGrpSpPr>
          <p:cNvPr id="31" name="Group 79"/>
          <p:cNvGrpSpPr/>
          <p:nvPr/>
        </p:nvGrpSpPr>
        <p:grpSpPr>
          <a:xfrm>
            <a:off x="7866329" y="3295839"/>
            <a:ext cx="997757" cy="265951"/>
            <a:chOff x="7244862" y="2564012"/>
            <a:chExt cx="1005315" cy="299674"/>
          </a:xfrm>
        </p:grpSpPr>
        <p:cxnSp>
          <p:nvCxnSpPr>
            <p:cNvPr id="32" name="Straight Connector 80"/>
            <p:cNvCxnSpPr/>
            <p:nvPr/>
          </p:nvCxnSpPr>
          <p:spPr>
            <a:xfrm flipV="1">
              <a:off x="7244862" y="2564012"/>
              <a:ext cx="393895" cy="299674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50000"/>
                </a:srgbClr>
              </a:solidFill>
              <a:prstDash val="solid"/>
              <a:headEnd type="oval" w="sm" len="sm"/>
              <a:tailEnd type="none"/>
            </a:ln>
            <a:effectLst/>
          </p:spPr>
        </p:cxnSp>
        <p:cxnSp>
          <p:nvCxnSpPr>
            <p:cNvPr id="33" name="Straight Connector 81"/>
            <p:cNvCxnSpPr/>
            <p:nvPr/>
          </p:nvCxnSpPr>
          <p:spPr>
            <a:xfrm>
              <a:off x="7643056" y="2564012"/>
              <a:ext cx="607121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50000"/>
                </a:srgbClr>
              </a:solidFill>
              <a:prstDash val="solid"/>
              <a:headEnd type="none"/>
              <a:tailEnd type="oval" w="sm" len="sm"/>
            </a:ln>
            <a:effectLst/>
          </p:spPr>
        </p:cxnSp>
      </p:grpSp>
      <p:grpSp>
        <p:nvGrpSpPr>
          <p:cNvPr id="34" name="Group 82"/>
          <p:cNvGrpSpPr/>
          <p:nvPr/>
        </p:nvGrpSpPr>
        <p:grpSpPr>
          <a:xfrm>
            <a:off x="8280420" y="4635826"/>
            <a:ext cx="997757" cy="265951"/>
            <a:chOff x="7244862" y="2564012"/>
            <a:chExt cx="1005315" cy="299674"/>
          </a:xfrm>
        </p:grpSpPr>
        <p:cxnSp>
          <p:nvCxnSpPr>
            <p:cNvPr id="35" name="Straight Connector 83"/>
            <p:cNvCxnSpPr/>
            <p:nvPr/>
          </p:nvCxnSpPr>
          <p:spPr>
            <a:xfrm flipV="1">
              <a:off x="7244862" y="2564012"/>
              <a:ext cx="393895" cy="299674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50000"/>
                </a:srgbClr>
              </a:solidFill>
              <a:prstDash val="solid"/>
              <a:headEnd type="oval" w="sm" len="sm"/>
              <a:tailEnd type="none"/>
            </a:ln>
            <a:effectLst/>
          </p:spPr>
        </p:cxnSp>
        <p:cxnSp>
          <p:nvCxnSpPr>
            <p:cNvPr id="37" name="Straight Connector 84"/>
            <p:cNvCxnSpPr/>
            <p:nvPr/>
          </p:nvCxnSpPr>
          <p:spPr>
            <a:xfrm>
              <a:off x="7643056" y="2564012"/>
              <a:ext cx="607121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50000"/>
                </a:srgbClr>
              </a:solidFill>
              <a:prstDash val="solid"/>
              <a:headEnd type="none"/>
              <a:tailEnd type="oval" w="sm" len="sm"/>
            </a:ln>
            <a:effectLst/>
          </p:spPr>
        </p:cxnSp>
      </p:grpSp>
      <p:sp>
        <p:nvSpPr>
          <p:cNvPr id="42" name="PA-矩形 28"/>
          <p:cNvSpPr/>
          <p:nvPr>
            <p:custDataLst>
              <p:tags r:id="rId1"/>
            </p:custDataLst>
          </p:nvPr>
        </p:nvSpPr>
        <p:spPr>
          <a:xfrm flipH="1">
            <a:off x="597443" y="4416515"/>
            <a:ext cx="2551526" cy="534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zh-CN" altLang="en-US" sz="2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注意个人卫生</a:t>
            </a:r>
            <a:endParaRPr lang="zh-CN" altLang="en-US" sz="2400" b="1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4" name="PA-矩形 28"/>
          <p:cNvSpPr/>
          <p:nvPr>
            <p:custDataLst>
              <p:tags r:id="rId2"/>
            </p:custDataLst>
          </p:nvPr>
        </p:nvSpPr>
        <p:spPr>
          <a:xfrm flipH="1">
            <a:off x="1009845" y="2613950"/>
            <a:ext cx="2551526" cy="977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避免去人流密集的场所</a:t>
            </a:r>
            <a:endParaRPr lang="zh-CN" altLang="en-US" sz="2400" b="1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6" name="PA-矩形 28"/>
          <p:cNvSpPr/>
          <p:nvPr>
            <p:custDataLst>
              <p:tags r:id="rId3"/>
            </p:custDataLst>
          </p:nvPr>
        </p:nvSpPr>
        <p:spPr>
          <a:xfrm flipH="1">
            <a:off x="4682933" y="2030545"/>
            <a:ext cx="2826135" cy="534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避免去疫情高发区</a:t>
            </a:r>
            <a:endParaRPr lang="zh-CN" altLang="en-US" sz="2400" b="1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8" name="PA-矩形 28"/>
          <p:cNvSpPr/>
          <p:nvPr>
            <p:custDataLst>
              <p:tags r:id="rId4"/>
            </p:custDataLst>
          </p:nvPr>
        </p:nvSpPr>
        <p:spPr>
          <a:xfrm flipH="1">
            <a:off x="9082750" y="4373734"/>
            <a:ext cx="2551526" cy="534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及时观察就医</a:t>
            </a:r>
            <a:endParaRPr lang="zh-CN" altLang="en-US" sz="2400" b="1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0" name="PA-矩形 28"/>
          <p:cNvSpPr/>
          <p:nvPr>
            <p:custDataLst>
              <p:tags r:id="rId5"/>
            </p:custDataLst>
          </p:nvPr>
        </p:nvSpPr>
        <p:spPr>
          <a:xfrm flipH="1">
            <a:off x="8385069" y="2613950"/>
            <a:ext cx="2551526" cy="534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加强开窗通风</a:t>
            </a:r>
            <a:endParaRPr lang="zh-CN" altLang="en-US" sz="2400" b="1" kern="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5795" y="3388360"/>
            <a:ext cx="3185795" cy="2327910"/>
          </a:xfrm>
          <a:prstGeom prst="ellipse">
            <a:avLst/>
          </a:prstGeom>
          <a:effectLst>
            <a:softEdge rad="127000"/>
          </a:effectLst>
        </p:spPr>
      </p:pic>
      <p:grpSp>
        <p:nvGrpSpPr>
          <p:cNvPr id="14" name="组合 13"/>
          <p:cNvGrpSpPr/>
          <p:nvPr/>
        </p:nvGrpSpPr>
        <p:grpSpPr>
          <a:xfrm rot="20190881">
            <a:off x="1659565" y="648284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3" name="椭圆 2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" name="等腰三角形 3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5" name="lungs-with-the-trachea_30933"/>
          <p:cNvSpPr>
            <a:spLocks noChangeAspect="1"/>
          </p:cNvSpPr>
          <p:nvPr/>
        </p:nvSpPr>
        <p:spPr bwMode="auto">
          <a:xfrm>
            <a:off x="1813468" y="839638"/>
            <a:ext cx="497521" cy="435569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单圆角矩形 9"/>
          <p:cNvSpPr/>
          <p:nvPr/>
        </p:nvSpPr>
        <p:spPr>
          <a:xfrm>
            <a:off x="1107440" y="6061710"/>
            <a:ext cx="4371975" cy="447675"/>
          </a:xfrm>
          <a:prstGeom prst="snipRoundRect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开学第一课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•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防控新型冠状病毒感染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6" grpId="0"/>
      <p:bldP spid="48" grpId="0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4782312" y="2103120"/>
            <a:ext cx="0" cy="2893298"/>
          </a:xfrm>
          <a:prstGeom prst="line">
            <a:avLst/>
          </a:prstGeom>
          <a:ln>
            <a:solidFill>
              <a:srgbClr val="F885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5540215" y="1947477"/>
            <a:ext cx="497691" cy="0"/>
          </a:xfrm>
          <a:prstGeom prst="line">
            <a:avLst/>
          </a:prstGeom>
          <a:ln w="28575">
            <a:solidFill>
              <a:srgbClr val="F885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2099310" y="892810"/>
            <a:ext cx="28219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92D2EB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charset="0"/>
                <a:sym typeface="Tahoma" panose="020B0604030504040204" charset="0"/>
              </a:rPr>
              <a:t>病毒简介</a:t>
            </a:r>
            <a:endParaRPr lang="zh-CN" altLang="en-US" sz="4000" b="1" dirty="0">
              <a:solidFill>
                <a:srgbClr val="92D2EB"/>
              </a:solidFill>
              <a:latin typeface="微软雅黑" panose="020B0503020204020204" charset="-122"/>
              <a:ea typeface="微软雅黑" panose="020B0503020204020204" charset="-122"/>
              <a:cs typeface="思源黑体 CN Normal" charset="0"/>
              <a:sym typeface="Tahoma" panose="020B0604030504040204" charset="0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1"/>
          <a:srcRect t="56097"/>
          <a:stretch>
            <a:fillRect/>
          </a:stretch>
        </p:blipFill>
        <p:spPr>
          <a:xfrm>
            <a:off x="4497705" y="263525"/>
            <a:ext cx="6140450" cy="6163310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33" name="单圆角矩形 32"/>
          <p:cNvSpPr/>
          <p:nvPr/>
        </p:nvSpPr>
        <p:spPr>
          <a:xfrm>
            <a:off x="1107440" y="6082030"/>
            <a:ext cx="4371975" cy="447675"/>
          </a:xfrm>
          <a:prstGeom prst="snipRoundRect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开学第一课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•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防控新型冠状病毒感染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343025" y="2898775"/>
            <a:ext cx="31546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</a:rPr>
              <a:t>新型冠状病毒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 rot="20190881">
            <a:off x="1289360" y="806399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36" name="椭圆 35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38" name="lungs-with-the-trachea_30933"/>
          <p:cNvSpPr>
            <a:spLocks noChangeAspect="1"/>
          </p:cNvSpPr>
          <p:nvPr/>
        </p:nvSpPr>
        <p:spPr bwMode="auto">
          <a:xfrm>
            <a:off x="1443263" y="987593"/>
            <a:ext cx="497521" cy="435569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3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 flipH="1">
            <a:off x="9597685" y="3429000"/>
            <a:ext cx="2594315" cy="3699779"/>
            <a:chOff x="3507" y="4044539"/>
            <a:chExt cx="1888360" cy="3109393"/>
          </a:xfrm>
        </p:grpSpPr>
        <p:pic>
          <p:nvPicPr>
            <p:cNvPr id="15" name="图片 14" descr="图片包含 无脊椎动物, 软体动物, 动物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7803">
              <a:off x="114831" y="4760856"/>
              <a:ext cx="1777036" cy="239307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07" y="4044539"/>
              <a:ext cx="999843" cy="2883110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3387090" y="1535430"/>
            <a:ext cx="4997450" cy="31381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ctr"/>
            <a:r>
              <a:rPr lang="zh-CN" altLang="zh-CN" sz="6600" b="1" spc="600" dirty="0">
                <a:solidFill>
                  <a:srgbClr val="F85E4E"/>
                </a:solidFill>
                <a:latin typeface="微软雅黑" panose="020B0503020204020204" charset="-122"/>
                <a:ea typeface="微软雅黑" panose="020B0503020204020204" charset="-122"/>
                <a:cs typeface="阿里巴巴普惠体 R" panose="00020600040101010101" pitchFamily="18" charset="-122"/>
                <a:sym typeface="Arial" panose="020B0604020202020204" pitchFamily="34" charset="0"/>
              </a:rPr>
              <a:t>疫情防控</a:t>
            </a:r>
            <a:endParaRPr lang="zh-CN" altLang="zh-CN" sz="6600" b="1" spc="600" dirty="0">
              <a:solidFill>
                <a:srgbClr val="F85E4E"/>
              </a:solidFill>
              <a:latin typeface="微软雅黑" panose="020B0503020204020204" charset="-122"/>
              <a:ea typeface="微软雅黑" panose="020B0503020204020204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  <a:p>
            <a:pPr algn="ctr"/>
            <a:r>
              <a:rPr lang="zh-CN" altLang="zh-CN" sz="6600" b="1" spc="600" dirty="0">
                <a:solidFill>
                  <a:srgbClr val="F85E4E"/>
                </a:solidFill>
                <a:latin typeface="微软雅黑" panose="020B0503020204020204" charset="-122"/>
                <a:ea typeface="微软雅黑" panose="020B0503020204020204" charset="-122"/>
                <a:cs typeface="阿里巴巴普惠体 R" panose="00020600040101010101" pitchFamily="18" charset="-122"/>
                <a:sym typeface="Arial" panose="020B0604020202020204" pitchFamily="34" charset="0"/>
              </a:rPr>
              <a:t>从我做起</a:t>
            </a:r>
            <a:endParaRPr lang="zh-CN" altLang="zh-CN" sz="6600" b="1" spc="600" dirty="0">
              <a:solidFill>
                <a:srgbClr val="F85E4E"/>
              </a:solidFill>
              <a:latin typeface="微软雅黑" panose="020B0503020204020204" charset="-122"/>
              <a:ea typeface="微软雅黑" panose="020B0503020204020204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  <a:p>
            <a:pPr algn="ctr"/>
            <a:r>
              <a:rPr lang="zh-CN" altLang="zh-CN" sz="6600" b="1" spc="600" dirty="0">
                <a:solidFill>
                  <a:srgbClr val="F85E4E"/>
                </a:solidFill>
                <a:latin typeface="微软雅黑" panose="020B0503020204020204" charset="-122"/>
                <a:ea typeface="微软雅黑" panose="020B0503020204020204" charset="-122"/>
                <a:cs typeface="阿里巴巴普惠体 R" panose="00020600040101010101" pitchFamily="18" charset="-122"/>
                <a:sym typeface="Arial" panose="020B0604020202020204" pitchFamily="34" charset="0"/>
              </a:rPr>
              <a:t>明天会更好</a:t>
            </a:r>
            <a:endParaRPr lang="zh-CN" altLang="zh-CN" sz="6600" b="1" spc="600" dirty="0">
              <a:solidFill>
                <a:srgbClr val="F85E4E"/>
              </a:solidFill>
              <a:latin typeface="微软雅黑" panose="020B0503020204020204" charset="-122"/>
              <a:ea typeface="微软雅黑" panose="020B0503020204020204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089525" y="2042160"/>
            <a:ext cx="6296025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新型冠状病毒与 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SARS 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病毒、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MERS </a:t>
            </a:r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病毒同属于冠状病毒这个大家族，是「兄弟姐妹」，基因序列有很多一样的地方，但不完全相同。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39542" y="1825311"/>
            <a:ext cx="138432" cy="3531650"/>
          </a:xfrm>
          <a:prstGeom prst="rect">
            <a:avLst/>
          </a:prstGeom>
          <a:solidFill>
            <a:srgbClr val="F88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阿里巴巴普惠体 R" panose="00020600040101010101" pitchFamily="18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80843" y="1825842"/>
            <a:ext cx="4846066" cy="0"/>
          </a:xfrm>
          <a:prstGeom prst="line">
            <a:avLst/>
          </a:prstGeom>
          <a:ln>
            <a:solidFill>
              <a:srgbClr val="F885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2242820" y="923290"/>
            <a:ext cx="92405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4000" b="1" dirty="0">
                <a:solidFill>
                  <a:srgbClr val="92D2EB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charset="0"/>
                <a:sym typeface="+mn-lt"/>
              </a:rPr>
              <a:t>与2003年非典 SARS 等其他病毒的区别</a:t>
            </a:r>
            <a:endParaRPr lang="zh-CN" altLang="en-US" sz="4000" b="1" dirty="0">
              <a:solidFill>
                <a:srgbClr val="92D2EB"/>
              </a:solidFill>
              <a:latin typeface="微软雅黑" panose="020B0503020204020204" charset="-122"/>
              <a:ea typeface="微软雅黑" panose="020B0503020204020204" charset="-122"/>
              <a:cs typeface="思源黑体 CN Normal" charset="0"/>
              <a:sym typeface="Tahoma" panose="020B0604030504040204" charset="0"/>
            </a:endParaRPr>
          </a:p>
        </p:txBody>
      </p:sp>
      <p:sp>
        <p:nvSpPr>
          <p:cNvPr id="33" name="单圆角矩形 32"/>
          <p:cNvSpPr/>
          <p:nvPr/>
        </p:nvSpPr>
        <p:spPr>
          <a:xfrm>
            <a:off x="1107440" y="6061710"/>
            <a:ext cx="4371975" cy="447675"/>
          </a:xfrm>
          <a:prstGeom prst="snipRoundRect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开学第一课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•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防控新型冠状病毒感染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360截图2020030509013097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7400" y="2042160"/>
            <a:ext cx="2903220" cy="1623060"/>
          </a:xfrm>
          <a:prstGeom prst="rect">
            <a:avLst/>
          </a:prstGeom>
        </p:spPr>
      </p:pic>
      <p:pic>
        <p:nvPicPr>
          <p:cNvPr id="5" name="图片 4" descr="360截图202003050902534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610" y="3776345"/>
            <a:ext cx="3961765" cy="20040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280920" y="4178935"/>
            <a:ext cx="3702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致死率按照目前来看较 SARS 较低，但不排除病毒变异可能。</a:t>
            </a:r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 rot="20190881">
            <a:off x="1338255" y="817194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11" name="椭圆 10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4" name="lungs-with-the-trachea_30933"/>
          <p:cNvSpPr>
            <a:spLocks noChangeAspect="1"/>
          </p:cNvSpPr>
          <p:nvPr/>
        </p:nvSpPr>
        <p:spPr bwMode="auto">
          <a:xfrm>
            <a:off x="1492158" y="998388"/>
            <a:ext cx="497521" cy="435569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975682" y="782122"/>
            <a:ext cx="6240636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8800" b="1">
                <a:ln w="12700">
                  <a:noFill/>
                </a:ln>
                <a:solidFill>
                  <a:schemeClr val="bg1"/>
                </a:solidFill>
                <a:effectLst>
                  <a:outerShdw blurRad="88900" dist="114300" dir="3000000" sx="101000" sy="101000" algn="t" rotWithShape="0">
                    <a:srgbClr val="F98E80">
                      <a:alpha val="71000"/>
                    </a:srgbClr>
                  </a:outerShdw>
                </a:effectLst>
                <a:latin typeface="小单纯体" panose="02010601030101010101" pitchFamily="2" charset="-122"/>
                <a:ea typeface="小单纯体" panose="02010601030101010101" pitchFamily="2" charset="-122"/>
              </a:defRPr>
            </a:lvl1pPr>
          </a:lstStyle>
          <a:p>
            <a:pPr algn="ctr"/>
            <a:r>
              <a:rPr lang="en-US" altLang="zh-CN" sz="16600" dirty="0">
                <a:solidFill>
                  <a:srgbClr val="F85E4E"/>
                </a:solidFill>
                <a:effectLst/>
                <a:latin typeface="Arial" panose="020B0604020202020204" pitchFamily="34" charset="0"/>
                <a:ea typeface="阿里巴巴普惠体 R" panose="00020600040101010101" pitchFamily="18" charset="-122"/>
                <a:cs typeface="阿里巴巴普惠体 R" panose="00020600040101010101" pitchFamily="18" charset="-122"/>
                <a:sym typeface="Arial" panose="020B0604020202020204" pitchFamily="34" charset="0"/>
              </a:rPr>
              <a:t>02</a:t>
            </a:r>
            <a:endParaRPr lang="en-US" altLang="zh-CN" sz="16600" dirty="0">
              <a:solidFill>
                <a:srgbClr val="F85E4E"/>
              </a:solidFill>
              <a:effectLst/>
              <a:latin typeface="Arial" panose="020B0604020202020204" pitchFamily="34" charset="0"/>
              <a:ea typeface="阿里巴巴普惠体 R" panose="00020600040101010101" pitchFamily="18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56890" y="3288665"/>
            <a:ext cx="6360160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spc="600" dirty="0">
                <a:solidFill>
                  <a:srgbClr val="F85E4E"/>
                </a:solidFill>
                <a:latin typeface="微软雅黑" panose="020B0503020204020204" charset="-122"/>
                <a:ea typeface="微软雅黑" panose="020B0503020204020204" charset="-122"/>
                <a:cs typeface="阿里巴巴普惠体 R" panose="00020600040101010101" pitchFamily="18" charset="-122"/>
                <a:sym typeface="Arial" panose="020B0604020202020204" pitchFamily="34" charset="0"/>
              </a:rPr>
              <a:t>传播来源</a:t>
            </a:r>
            <a:endParaRPr lang="zh-CN" altLang="en-US" sz="6000" b="1" spc="600" dirty="0">
              <a:solidFill>
                <a:srgbClr val="F85E4E"/>
              </a:solidFill>
              <a:latin typeface="微软雅黑" panose="020B0503020204020204" charset="-122"/>
              <a:ea typeface="微软雅黑" panose="020B0503020204020204" charset="-122"/>
              <a:cs typeface="阿里巴巴普惠体 R" panose="00020600040101010101" pitchFamily="18" charset="-122"/>
              <a:sym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60662" y="1200017"/>
            <a:ext cx="2991236" cy="2610597"/>
            <a:chOff x="1676091" y="2534279"/>
            <a:chExt cx="2991236" cy="261059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1628" y="2534279"/>
              <a:ext cx="2085699" cy="194429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91" y="3303965"/>
              <a:ext cx="729313" cy="67986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6444" y="4676878"/>
              <a:ext cx="502034" cy="46799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508" y="4092548"/>
              <a:ext cx="1110899" cy="10355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" name="文本框 20"/>
          <p:cNvSpPr txBox="1"/>
          <p:nvPr/>
        </p:nvSpPr>
        <p:spPr>
          <a:xfrm>
            <a:off x="2092325" y="929640"/>
            <a:ext cx="28219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92D2EB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charset="0"/>
                <a:sym typeface="Tahoma" panose="020B0604030504040204" charset="0"/>
              </a:rPr>
              <a:t>传播来源</a:t>
            </a:r>
            <a:endParaRPr lang="zh-CN" altLang="en-US" sz="4000" b="1" dirty="0">
              <a:solidFill>
                <a:srgbClr val="92D2EB"/>
              </a:solidFill>
              <a:latin typeface="微软雅黑" panose="020B0503020204020204" charset="-122"/>
              <a:ea typeface="微软雅黑" panose="020B0503020204020204" charset="-122"/>
              <a:cs typeface="思源黑体 CN Normal" charset="0"/>
              <a:sym typeface="Tahoma" panose="020B060403050404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99465" y="1735455"/>
            <a:ext cx="548703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不论是</a:t>
            </a:r>
            <a:r>
              <a:rPr lang="en-US" altLang="zh-CN" sz="3600" b="1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2003</a:t>
            </a:r>
            <a:r>
              <a:rPr lang="zh-CN" altLang="en-US" sz="3600" b="1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年的</a:t>
            </a:r>
            <a:r>
              <a:rPr lang="en-US" altLang="zh-CN" sz="3600" b="1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3600" b="1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非典</a:t>
            </a:r>
            <a:r>
              <a:rPr lang="en-US" altLang="zh-CN" sz="3600" b="1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3600" b="1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endParaRPr lang="zh-CN" altLang="en-US" sz="3600" b="1"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3600" b="1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还是眼下的</a:t>
            </a:r>
            <a:r>
              <a:rPr lang="en-US" altLang="zh-CN" sz="3600" b="1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3600" b="1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新冠</a:t>
            </a:r>
            <a:r>
              <a:rPr lang="en-US" altLang="zh-CN" sz="3600" b="1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en-US" altLang="zh-CN" sz="3600" b="1"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3600" b="1"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都来源于</a:t>
            </a:r>
            <a:endParaRPr lang="en-US" altLang="zh-CN" sz="5400" b="1">
              <a:solidFill>
                <a:srgbClr val="ED555E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单圆角矩形 32"/>
          <p:cNvSpPr/>
          <p:nvPr/>
        </p:nvSpPr>
        <p:spPr>
          <a:xfrm>
            <a:off x="1107440" y="6061710"/>
            <a:ext cx="4371975" cy="447675"/>
          </a:xfrm>
          <a:prstGeom prst="snipRoundRect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开学第一课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•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防控新型冠状病毒感染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360截图202003042151439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41365" y="69215"/>
            <a:ext cx="5520690" cy="50857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图片 4" descr="360截图202003042152353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641985"/>
            <a:ext cx="5520055" cy="49022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图片 9" descr="360截图202003042154219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0" y="1257300"/>
            <a:ext cx="5520690" cy="49834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图片 8" descr="360截图202003042153597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025" y="1472565"/>
            <a:ext cx="5519420" cy="489775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图片 7" descr="360截图202003042153380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000" y="2188210"/>
            <a:ext cx="5520055" cy="418211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图片 6" descr="360截图202003042153170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4250" y="2713990"/>
            <a:ext cx="5964555" cy="37953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图片 5" descr="360截图202003042152564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1365" y="3190240"/>
            <a:ext cx="6108065" cy="35147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文本框 11"/>
          <p:cNvSpPr txBox="1"/>
          <p:nvPr/>
        </p:nvSpPr>
        <p:spPr>
          <a:xfrm>
            <a:off x="1100455" y="3818255"/>
            <a:ext cx="43795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 b="1">
                <a:solidFill>
                  <a:srgbClr val="ED555E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5400" b="1">
                <a:solidFill>
                  <a:srgbClr val="ED555E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野生动物</a:t>
            </a:r>
            <a:r>
              <a:rPr lang="en-US" altLang="zh-CN" sz="5400" b="1">
                <a:solidFill>
                  <a:srgbClr val="ED555E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787265" y="4308475"/>
            <a:ext cx="5741670" cy="1753235"/>
          </a:xfrm>
          <a:prstGeom prst="rect">
            <a:avLst/>
          </a:prstGeom>
          <a:solidFill>
            <a:srgbClr val="FEC1B8"/>
          </a:solidFill>
        </p:spPr>
        <p:txBody>
          <a:bodyPr wrap="square" rtlCol="0">
            <a:spAutoFit/>
          </a:bodyPr>
          <a:p>
            <a:r>
              <a:rPr lang="zh-CN" altLang="en-US" sz="3600" b="1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人类与野生动物接触、宰杀、食用等行为都有极大可能感染致病甚至死亡！</a:t>
            </a:r>
            <a:endParaRPr lang="zh-CN" altLang="en-US" sz="3600" b="1">
              <a:ln>
                <a:solidFill>
                  <a:srgbClr val="FF0000"/>
                </a:solidFill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 rot="20190881">
            <a:off x="1216970" y="893394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15" name="椭圆 14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4" name="lungs-with-the-trachea_30933"/>
          <p:cNvSpPr>
            <a:spLocks noChangeAspect="1"/>
          </p:cNvSpPr>
          <p:nvPr/>
        </p:nvSpPr>
        <p:spPr bwMode="auto">
          <a:xfrm>
            <a:off x="1370873" y="1074588"/>
            <a:ext cx="497521" cy="435569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3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2" grpId="0"/>
      <p:bldP spid="12" grpId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585" y="1782445"/>
            <a:ext cx="4114800" cy="2667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文本框 6"/>
          <p:cNvSpPr txBox="1"/>
          <p:nvPr/>
        </p:nvSpPr>
        <p:spPr>
          <a:xfrm>
            <a:off x="1035050" y="4449445"/>
            <a:ext cx="380809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2013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年4月初，广西防城港警方查获45只涉嫌非法运输的国家二级重点保护野生动物活体穿山甲，抓获1名嫌犯。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525" y="4016375"/>
            <a:ext cx="3230245" cy="227774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文本框 8"/>
          <p:cNvSpPr txBox="1"/>
          <p:nvPr/>
        </p:nvSpPr>
        <p:spPr>
          <a:xfrm>
            <a:off x="5180965" y="612140"/>
            <a:ext cx="483616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2017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1月21日，防城港边防支队横江边境检查站破获一起涉嫌非法运输野生动物案，查获冻体野生暹罗鳄70条，以及暹罗鳄尾巴88条。</a:t>
            </a:r>
            <a:r>
              <a:rPr lang="zh-CN" altLang="en-US">
                <a:sym typeface="+mn-ea"/>
              </a:rPr>
              <a:t> 　</a:t>
            </a: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2092325" y="923290"/>
            <a:ext cx="28219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92D2EB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charset="0"/>
                <a:sym typeface="Tahoma" panose="020B0604030504040204" charset="0"/>
              </a:rPr>
              <a:t>我市案例</a:t>
            </a:r>
            <a:endParaRPr lang="zh-CN" altLang="en-US" sz="4000" b="1" dirty="0">
              <a:solidFill>
                <a:srgbClr val="92D2EB"/>
              </a:solidFill>
              <a:latin typeface="微软雅黑" panose="020B0503020204020204" charset="-122"/>
              <a:ea typeface="微软雅黑" panose="020B0503020204020204" charset="-122"/>
              <a:cs typeface="思源黑体 CN Normal" charset="0"/>
              <a:sym typeface="Tahoma" panose="020B060403050404020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0965" y="1601470"/>
            <a:ext cx="4417060" cy="241490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3" name="单圆角矩形 32"/>
          <p:cNvSpPr/>
          <p:nvPr/>
        </p:nvSpPr>
        <p:spPr>
          <a:xfrm>
            <a:off x="1107440" y="6061710"/>
            <a:ext cx="4371975" cy="447675"/>
          </a:xfrm>
          <a:prstGeom prst="snipRoundRect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开学第一课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•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防控新型冠状病毒感染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5880" y="3519805"/>
            <a:ext cx="2997835" cy="23190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图片 12" descr="360截图202003051014022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8200" y="1640205"/>
            <a:ext cx="1722120" cy="1615440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14" name="组合 13"/>
          <p:cNvGrpSpPr/>
          <p:nvPr/>
        </p:nvGrpSpPr>
        <p:grpSpPr>
          <a:xfrm rot="20190881">
            <a:off x="1237925" y="836879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15" name="椭圆 14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6" name="等腰三角形 15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4" name="lungs-with-the-trachea_30933"/>
          <p:cNvSpPr>
            <a:spLocks noChangeAspect="1"/>
          </p:cNvSpPr>
          <p:nvPr/>
        </p:nvSpPr>
        <p:spPr bwMode="auto">
          <a:xfrm>
            <a:off x="1391828" y="1018073"/>
            <a:ext cx="497521" cy="435569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241290" y="1139190"/>
            <a:ext cx="544004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rgbClr val="F85E4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从营养价值上来看</a:t>
            </a:r>
            <a:endParaRPr lang="zh-CN" altLang="en-US" sz="2400" b="1">
              <a:solidFill>
                <a:srgbClr val="F85E4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endParaRPr lang="zh-CN" altLang="en-US" sz="2400" b="1">
              <a:solidFill>
                <a:srgbClr val="F85E4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2400" b="1">
                <a:solidFill>
                  <a:srgbClr val="F85E4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野生动物和家养动物的差别微乎其微</a:t>
            </a:r>
            <a:endParaRPr lang="zh-CN" altLang="en-US" sz="2400" b="1">
              <a:solidFill>
                <a:srgbClr val="F85E4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endParaRPr lang="zh-CN" altLang="en-US" sz="2400" b="1">
              <a:solidFill>
                <a:srgbClr val="F85E4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2400" b="1">
                <a:solidFill>
                  <a:srgbClr val="F85E4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它们不仅不能治病，只能致病</a:t>
            </a:r>
            <a:endParaRPr lang="zh-CN" altLang="en-US" sz="2400" b="1">
              <a:solidFill>
                <a:srgbClr val="F85E4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endParaRPr lang="zh-CN" altLang="en-US" sz="2400" b="1">
              <a:solidFill>
                <a:srgbClr val="F85E4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2400" b="1">
                <a:solidFill>
                  <a:srgbClr val="F85E4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但因为某些人的无知与贪婪</a:t>
            </a:r>
            <a:endParaRPr lang="zh-CN" altLang="en-US" sz="2400" b="1">
              <a:solidFill>
                <a:srgbClr val="F85E4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endParaRPr lang="zh-CN" altLang="en-US" sz="2400" b="1">
              <a:solidFill>
                <a:srgbClr val="F85E4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2400" b="1">
                <a:solidFill>
                  <a:srgbClr val="F85E4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破坏自然生态平衡</a:t>
            </a:r>
            <a:endParaRPr lang="zh-CN" altLang="en-US" sz="2400" b="1">
              <a:solidFill>
                <a:srgbClr val="F85E4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endParaRPr lang="zh-CN" altLang="en-US" sz="2400" b="1">
              <a:solidFill>
                <a:srgbClr val="F85E4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2400" b="1">
                <a:solidFill>
                  <a:srgbClr val="F85E4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人类将付出巨大的代价</a:t>
            </a:r>
            <a:endParaRPr lang="en-US" altLang="zh-CN" sz="2400" b="1">
              <a:solidFill>
                <a:srgbClr val="F85E4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单圆角矩形 32"/>
          <p:cNvSpPr/>
          <p:nvPr/>
        </p:nvSpPr>
        <p:spPr>
          <a:xfrm>
            <a:off x="1107440" y="6061710"/>
            <a:ext cx="4371975" cy="447675"/>
          </a:xfrm>
          <a:prstGeom prst="snipRoundRect">
            <a:avLst/>
          </a:prstGeom>
          <a:solidFill>
            <a:srgbClr val="FEC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开学第一课 </a:t>
            </a:r>
            <a:r>
              <a:rPr lang="zh-CN" altLang="en-US" sz="2000" b="1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• </a:t>
            </a: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防控新型冠状病毒感染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tim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9695" y="1651000"/>
            <a:ext cx="3414395" cy="341439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2099310" y="923290"/>
            <a:ext cx="28219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92D2EB"/>
                </a:solidFill>
                <a:latin typeface="微软雅黑" panose="020B0503020204020204" charset="-122"/>
                <a:ea typeface="微软雅黑" panose="020B0503020204020204" charset="-122"/>
                <a:cs typeface="思源黑体 CN Normal" charset="0"/>
                <a:sym typeface="Tahoma" panose="020B0604030504040204" charset="0"/>
              </a:rPr>
              <a:t>传播来源</a:t>
            </a:r>
            <a:endParaRPr lang="zh-CN" altLang="en-US" sz="4000" b="1" dirty="0">
              <a:solidFill>
                <a:srgbClr val="92D2EB"/>
              </a:solidFill>
              <a:latin typeface="微软雅黑" panose="020B0503020204020204" charset="-122"/>
              <a:ea typeface="微软雅黑" panose="020B0503020204020204" charset="-122"/>
              <a:cs typeface="思源黑体 CN Normal" charset="0"/>
              <a:sym typeface="Tahoma" panose="020B060403050404020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 rot="20190881">
            <a:off x="1278565" y="836879"/>
            <a:ext cx="940443" cy="779201"/>
            <a:chOff x="-1088020" y="684544"/>
            <a:chExt cx="1157604" cy="959129"/>
          </a:xfrm>
          <a:solidFill>
            <a:srgbClr val="FEC1B8"/>
          </a:solidFill>
        </p:grpSpPr>
        <p:sp>
          <p:nvSpPr>
            <p:cNvPr id="7" name="椭圆 6"/>
            <p:cNvSpPr/>
            <p:nvPr/>
          </p:nvSpPr>
          <p:spPr>
            <a:xfrm>
              <a:off x="-1088020" y="684544"/>
              <a:ext cx="959129" cy="9591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" name="等腰三角形 7"/>
            <p:cNvSpPr/>
            <p:nvPr/>
          </p:nvSpPr>
          <p:spPr>
            <a:xfrm rot="5400000">
              <a:off x="-219919" y="1030079"/>
              <a:ext cx="310947" cy="2680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4" name="lungs-with-the-trachea_30933"/>
          <p:cNvSpPr>
            <a:spLocks noChangeAspect="1"/>
          </p:cNvSpPr>
          <p:nvPr/>
        </p:nvSpPr>
        <p:spPr bwMode="auto">
          <a:xfrm>
            <a:off x="1432468" y="1018073"/>
            <a:ext cx="497521" cy="435569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6044" h="530578">
                <a:moveTo>
                  <a:pt x="282699" y="93569"/>
                </a:moveTo>
                <a:lnTo>
                  <a:pt x="323345" y="93569"/>
                </a:lnTo>
                <a:lnTo>
                  <a:pt x="323345" y="116997"/>
                </a:lnTo>
                <a:lnTo>
                  <a:pt x="282699" y="116997"/>
                </a:lnTo>
                <a:close/>
                <a:moveTo>
                  <a:pt x="282699" y="46643"/>
                </a:moveTo>
                <a:lnTo>
                  <a:pt x="323345" y="46643"/>
                </a:lnTo>
                <a:lnTo>
                  <a:pt x="323345" y="70071"/>
                </a:lnTo>
                <a:lnTo>
                  <a:pt x="282699" y="70071"/>
                </a:lnTo>
                <a:close/>
                <a:moveTo>
                  <a:pt x="240830" y="19851"/>
                </a:moveTo>
                <a:cubicBezTo>
                  <a:pt x="259496" y="24353"/>
                  <a:pt x="259496" y="55209"/>
                  <a:pt x="259496" y="55209"/>
                </a:cubicBezTo>
                <a:lnTo>
                  <a:pt x="259496" y="186419"/>
                </a:lnTo>
                <a:lnTo>
                  <a:pt x="282666" y="163284"/>
                </a:lnTo>
                <a:lnTo>
                  <a:pt x="282666" y="140149"/>
                </a:lnTo>
                <a:lnTo>
                  <a:pt x="323378" y="140149"/>
                </a:lnTo>
                <a:lnTo>
                  <a:pt x="323378" y="163284"/>
                </a:lnTo>
                <a:lnTo>
                  <a:pt x="346548" y="186419"/>
                </a:lnTo>
                <a:lnTo>
                  <a:pt x="346548" y="55209"/>
                </a:lnTo>
                <a:cubicBezTo>
                  <a:pt x="346548" y="55209"/>
                  <a:pt x="346548" y="-23781"/>
                  <a:pt x="423007" y="52565"/>
                </a:cubicBezTo>
                <a:cubicBezTo>
                  <a:pt x="423007" y="52565"/>
                  <a:pt x="690779" y="332501"/>
                  <a:pt x="578573" y="508329"/>
                </a:cubicBezTo>
                <a:cubicBezTo>
                  <a:pt x="565333" y="528820"/>
                  <a:pt x="522635" y="553938"/>
                  <a:pt x="476627" y="487838"/>
                </a:cubicBezTo>
                <a:cubicBezTo>
                  <a:pt x="455444" y="457101"/>
                  <a:pt x="359456" y="515930"/>
                  <a:pt x="346548" y="414136"/>
                </a:cubicBezTo>
                <a:lnTo>
                  <a:pt x="346548" y="215503"/>
                </a:lnTo>
                <a:lnTo>
                  <a:pt x="303188" y="171877"/>
                </a:lnTo>
                <a:lnTo>
                  <a:pt x="259496" y="215503"/>
                </a:lnTo>
                <a:lnTo>
                  <a:pt x="259496" y="414136"/>
                </a:lnTo>
                <a:cubicBezTo>
                  <a:pt x="246588" y="515930"/>
                  <a:pt x="150600" y="457101"/>
                  <a:pt x="129417" y="487838"/>
                </a:cubicBezTo>
                <a:cubicBezTo>
                  <a:pt x="83409" y="553938"/>
                  <a:pt x="40711" y="528820"/>
                  <a:pt x="27471" y="507998"/>
                </a:cubicBezTo>
                <a:cubicBezTo>
                  <a:pt x="-84735" y="332501"/>
                  <a:pt x="183037" y="52565"/>
                  <a:pt x="183037" y="52565"/>
                </a:cubicBezTo>
                <a:cubicBezTo>
                  <a:pt x="211709" y="23935"/>
                  <a:pt x="229629" y="17149"/>
                  <a:pt x="240830" y="19851"/>
                </a:cubicBezTo>
                <a:close/>
                <a:moveTo>
                  <a:pt x="282699" y="0"/>
                </a:moveTo>
                <a:lnTo>
                  <a:pt x="323345" y="0"/>
                </a:lnTo>
                <a:lnTo>
                  <a:pt x="323345" y="23498"/>
                </a:lnTo>
                <a:lnTo>
                  <a:pt x="282699" y="234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5.2.2"/>
</p:tagLst>
</file>

<file path=ppt/tags/tag10.xml><?xml version="1.0" encoding="utf-8"?>
<p:tagLst xmlns:p="http://schemas.openxmlformats.org/presentationml/2006/main">
  <p:tag name="PA" val="v5.2.2"/>
</p:tagLst>
</file>

<file path=ppt/tags/tag11.xml><?xml version="1.0" encoding="utf-8"?>
<p:tagLst xmlns:p="http://schemas.openxmlformats.org/presentationml/2006/main">
  <p:tag name="PA" val="v5.2.2"/>
</p:tagLst>
</file>

<file path=ppt/tags/tag12.xml><?xml version="1.0" encoding="utf-8"?>
<p:tagLst xmlns:p="http://schemas.openxmlformats.org/presentationml/2006/main">
  <p:tag name="PA" val="v5.2.2"/>
</p:tagLst>
</file>

<file path=ppt/tags/tag13.xml><?xml version="1.0" encoding="utf-8"?>
<p:tagLst xmlns:p="http://schemas.openxmlformats.org/presentationml/2006/main">
  <p:tag name="PA" val="v5.2.2"/>
</p:tagLst>
</file>

<file path=ppt/tags/tag14.xml><?xml version="1.0" encoding="utf-8"?>
<p:tagLst xmlns:p="http://schemas.openxmlformats.org/presentationml/2006/main">
  <p:tag name="PA" val="v5.2.2"/>
</p:tagLst>
</file>

<file path=ppt/tags/tag15.xml><?xml version="1.0" encoding="utf-8"?>
<p:tagLst xmlns:p="http://schemas.openxmlformats.org/presentationml/2006/main">
  <p:tag name="PA" val="v5.2.2"/>
</p:tagLst>
</file>

<file path=ppt/tags/tag16.xml><?xml version="1.0" encoding="utf-8"?>
<p:tagLst xmlns:p="http://schemas.openxmlformats.org/presentationml/2006/main">
  <p:tag name="PA" val="v5.2.2"/>
</p:tagLst>
</file>

<file path=ppt/tags/tag17.xml><?xml version="1.0" encoding="utf-8"?>
<p:tagLst xmlns:p="http://schemas.openxmlformats.org/presentationml/2006/main">
  <p:tag name="PA" val="v5.2.2"/>
</p:tagLst>
</file>

<file path=ppt/tags/tag2.xml><?xml version="1.0" encoding="utf-8"?>
<p:tagLst xmlns:p="http://schemas.openxmlformats.org/presentationml/2006/main">
  <p:tag name="PA" val="v5.2.2"/>
</p:tagLst>
</file>

<file path=ppt/tags/tag3.xml><?xml version="1.0" encoding="utf-8"?>
<p:tagLst xmlns:p="http://schemas.openxmlformats.org/presentationml/2006/main">
  <p:tag name="PA" val="v5.2.2"/>
</p:tagLst>
</file>

<file path=ppt/tags/tag4.xml><?xml version="1.0" encoding="utf-8"?>
<p:tagLst xmlns:p="http://schemas.openxmlformats.org/presentationml/2006/main">
  <p:tag name="PA" val="v5.2.2"/>
</p:tagLst>
</file>

<file path=ppt/tags/tag5.xml><?xml version="1.0" encoding="utf-8"?>
<p:tagLst xmlns:p="http://schemas.openxmlformats.org/presentationml/2006/main">
  <p:tag name="PA" val="v5.2.2"/>
</p:tagLst>
</file>

<file path=ppt/tags/tag6.xml><?xml version="1.0" encoding="utf-8"?>
<p:tagLst xmlns:p="http://schemas.openxmlformats.org/presentationml/2006/main">
  <p:tag name="PA" val="v5.2.2"/>
</p:tagLst>
</file>

<file path=ppt/tags/tag7.xml><?xml version="1.0" encoding="utf-8"?>
<p:tagLst xmlns:p="http://schemas.openxmlformats.org/presentationml/2006/main">
  <p:tag name="PA" val="v5.2.2"/>
</p:tagLst>
</file>

<file path=ppt/tags/tag8.xml><?xml version="1.0" encoding="utf-8"?>
<p:tagLst xmlns:p="http://schemas.openxmlformats.org/presentationml/2006/main">
  <p:tag name="PA" val="v5.2.2"/>
</p:tagLst>
</file>

<file path=ppt/tags/tag9.xml><?xml version="1.0" encoding="utf-8"?>
<p:tagLst xmlns:p="http://schemas.openxmlformats.org/presentationml/2006/main">
  <p:tag name="PA" val="v5.2.2"/>
</p:tagLst>
</file>

<file path=ppt/theme/theme1.xml><?xml version="1.0" encoding="utf-8"?>
<a:theme xmlns:a="http://schemas.openxmlformats.org/drawingml/2006/main" name="办公资源网: www.bangongziyuan.com">
  <a:themeElements>
    <a:clrScheme name="紫罗兰色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soih2clw">
      <a:majorFont>
        <a:latin typeface="Arial"/>
        <a:ea typeface="阿里巴巴普惠体 R"/>
        <a:cs typeface=""/>
      </a:majorFont>
      <a:minorFont>
        <a:latin typeface="Arial"/>
        <a:ea typeface="阿里巴巴普惠体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3409</Words>
  <Application>WPS 演示</Application>
  <PresentationFormat>宽屏</PresentationFormat>
  <Paragraphs>328</Paragraphs>
  <Slides>40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3" baseType="lpstr">
      <vt:lpstr>Arial</vt:lpstr>
      <vt:lpstr>宋体</vt:lpstr>
      <vt:lpstr>Wingdings</vt:lpstr>
      <vt:lpstr>阿里巴巴普惠体 R</vt:lpstr>
      <vt:lpstr>微软雅黑</vt:lpstr>
      <vt:lpstr>小单纯体</vt:lpstr>
      <vt:lpstr>思源黑体 CN Normal</vt:lpstr>
      <vt:lpstr>黑体</vt:lpstr>
      <vt:lpstr>Tahoma</vt:lpstr>
      <vt:lpstr>Arial Unicode MS</vt:lpstr>
      <vt:lpstr>方正黑体简体</vt:lpstr>
      <vt:lpstr>思源黑体 Light</vt:lpstr>
      <vt:lpstr>办公资源网: www.bangongziyuan.com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小P乱扭。</cp:lastModifiedBy>
  <cp:revision>202</cp:revision>
  <dcterms:created xsi:type="dcterms:W3CDTF">2020-02-03T03:31:00Z</dcterms:created>
  <dcterms:modified xsi:type="dcterms:W3CDTF">2020-03-05T08:53:01Z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2052-11.1.0.9440</vt:lpwstr>
  </property>
</Properties>
</file>