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3"/>
    <p:sldId id="263" r:id="rId4"/>
    <p:sldId id="264" r:id="rId5"/>
    <p:sldId id="265" r:id="rId6"/>
    <p:sldId id="268" r:id="rId7"/>
    <p:sldId id="269" r:id="rId8"/>
    <p:sldId id="270" r:id="rId9"/>
    <p:sldId id="273" r:id="rId10"/>
    <p:sldId id="271" r:id="rId11"/>
    <p:sldId id="274" r:id="rId12"/>
    <p:sldId id="272" r:id="rId13"/>
    <p:sldId id="275" r:id="rId14"/>
    <p:sldId id="278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279" r:id="rId27"/>
    <p:sldId id="32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5A1"/>
    <a:srgbClr val="5B9BD5"/>
    <a:srgbClr val="4B6CC0"/>
    <a:srgbClr val="1FCEF9"/>
    <a:srgbClr val="C1E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8" autoAdjust="0"/>
  </p:normalViewPr>
  <p:slideViewPr>
    <p:cSldViewPr snapToGrid="0" showGuides="1">
      <p:cViewPr varScale="1">
        <p:scale>
          <a:sx n="58" d="100"/>
          <a:sy n="58" d="100"/>
        </p:scale>
        <p:origin x="-78" y="-1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A3A63-DD05-4015-98D1-5974E3AB4B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2BEA-B90F-4FA3-8154-871B0BA1DA2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0045" y="314960"/>
            <a:ext cx="11577320" cy="576580"/>
            <a:chOff x="567" y="496"/>
            <a:chExt cx="18232" cy="908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6" name="直线连接符 5"/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>
              <a:solidFill>
                <a:srgbClr val="0A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411"/>
            <a:ext cx="1222711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92056" y="628859"/>
            <a:ext cx="11577320" cy="576580"/>
            <a:chOff x="567" y="496"/>
            <a:chExt cx="18232" cy="908"/>
          </a:xfrm>
        </p:grpSpPr>
        <p:pic>
          <p:nvPicPr>
            <p:cNvPr id="10" name="图片 9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11" name="直线连接符 5"/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 w="1905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2518" y="265952"/>
            <a:ext cx="740626" cy="725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684466" y="643112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tags" Target="../tags/tag17.xml"/><Relationship Id="rId5" Type="http://schemas.openxmlformats.org/officeDocument/2006/relationships/image" Target="../media/image14.png"/><Relationship Id="rId4" Type="http://schemas.openxmlformats.org/officeDocument/2006/relationships/tags" Target="../tags/tag16.xml"/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2.svg"/><Relationship Id="rId5" Type="http://schemas.openxmlformats.org/officeDocument/2006/relationships/image" Target="../media/image24.png"/><Relationship Id="rId4" Type="http://schemas.openxmlformats.org/officeDocument/2006/relationships/tags" Target="../tags/tag19.xml"/><Relationship Id="rId3" Type="http://schemas.openxmlformats.org/officeDocument/2006/relationships/image" Target="../media/image1.svg"/><Relationship Id="rId2" Type="http://schemas.openxmlformats.org/officeDocument/2006/relationships/image" Target="../media/image23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6.png"/><Relationship Id="rId11" Type="http://schemas.openxmlformats.org/officeDocument/2006/relationships/tags" Target="../tags/tag22.xml"/><Relationship Id="rId10" Type="http://schemas.openxmlformats.org/officeDocument/2006/relationships/image" Target="../media/image3.svg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tags" Target="../tags/tag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tags" Target="../tags/tag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tags" Target="../tags/tag31.xml"/><Relationship Id="rId3" Type="http://schemas.openxmlformats.org/officeDocument/2006/relationships/image" Target="../media/image43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tags" Target="../tags/tag1.xml"/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image" Target="../media/image21.png"/><Relationship Id="rId4" Type="http://schemas.openxmlformats.org/officeDocument/2006/relationships/tags" Target="../tags/tag9.xml"/><Relationship Id="rId3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tags" Target="../tags/tag14.xml"/><Relationship Id="rId5" Type="http://schemas.openxmlformats.org/officeDocument/2006/relationships/image" Target="../media/image14.png"/><Relationship Id="rId4" Type="http://schemas.openxmlformats.org/officeDocument/2006/relationships/tags" Target="../tags/tag13.xml"/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pic>
        <p:nvPicPr>
          <p:cNvPr id="15" name="图片 14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图片 15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图片 16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 l="53238" t="2593"/>
          <a:stretch>
            <a:fillRect/>
          </a:stretch>
        </p:blipFill>
        <p:spPr>
          <a:xfrm>
            <a:off x="9199358" y="4453917"/>
            <a:ext cx="2712009" cy="240408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id="11" name="图片 10" descr="1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379470" y="2174565"/>
            <a:ext cx="7040880" cy="239365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265170" y="2383056"/>
            <a:ext cx="7269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spc="600" dirty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新型冠状病毒</a:t>
            </a:r>
            <a:endParaRPr kumimoji="1" lang="zh-CN" altLang="en-US" sz="6000" spc="600" dirty="0">
              <a:gradFill>
                <a:gsLst>
                  <a:gs pos="0">
                    <a:srgbClr val="1FCEF9"/>
                  </a:gs>
                  <a:gs pos="86000">
                    <a:srgbClr val="4B6CC0"/>
                  </a:gs>
                </a:gsLst>
                <a:lin ang="5400000" scaled="0"/>
              </a:gra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  <a:p>
            <a:pPr algn="ctr"/>
            <a:r>
              <a:rPr kumimoji="1" lang="zh-CN" altLang="en-US" sz="6000" spc="600" dirty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感染肺炎预防知识</a:t>
            </a:r>
            <a:endParaRPr kumimoji="1" lang="zh-CN" altLang="en-US" sz="6000" spc="600" dirty="0">
              <a:gradFill>
                <a:gsLst>
                  <a:gs pos="0">
                    <a:srgbClr val="1FCEF9"/>
                  </a:gs>
                  <a:gs pos="86000">
                    <a:srgbClr val="4B6CC0"/>
                  </a:gs>
                </a:gsLst>
                <a:lin ang="5400000" scaled="0"/>
              </a:gra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此次疫情的病例特点</a:t>
            </a:r>
            <a:endParaRPr kumimoji="1" lang="zh-CN" altLang="en-US" sz="2800" b="1" spc="300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8549" y="2272066"/>
            <a:ext cx="4567451" cy="286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患者年龄集中在 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40~60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岁，并有低年龄儿童患者。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♥高危人群多为老年人、有基础病者。</a:t>
            </a:r>
            <a:endParaRPr lang="zh-CN" altLang="en-US" sz="16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♥危重症约占 </a:t>
            </a:r>
            <a:r>
              <a:rPr lang="en-US" altLang="zh-CN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15%</a:t>
            </a: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。</a:t>
            </a:r>
            <a:endParaRPr lang="zh-CN" altLang="zh-CN" sz="16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6" name="PA-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 l="9785" r="9859"/>
          <a:stretch>
            <a:fillRect/>
          </a:stretch>
        </p:blipFill>
        <p:spPr>
          <a:xfrm>
            <a:off x="6632812" y="1151742"/>
            <a:ext cx="4408227" cy="5485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99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entr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1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3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04</a:t>
            </a:r>
            <a:endParaRPr kumimoji="1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52440" y="3110998"/>
            <a:ext cx="8424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4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4800" b="1" spc="300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8" name="图片 7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screen"/>
          <a:srcRect t="10506" b="22546"/>
          <a:stretch>
            <a:fillRect/>
          </a:stretch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spc="300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grpSp>
        <p:nvGrpSpPr>
          <p:cNvPr id="6" name="Group 11"/>
          <p:cNvGrpSpPr>
            <a:grpSpLocks noChangeAspect="1"/>
          </p:cNvGrpSpPr>
          <p:nvPr/>
        </p:nvGrpSpPr>
        <p:grpSpPr bwMode="auto">
          <a:xfrm>
            <a:off x="4921653" y="4524008"/>
            <a:ext cx="406400" cy="558800"/>
            <a:chOff x="1787" y="2114"/>
            <a:chExt cx="277" cy="381"/>
          </a:xfrm>
          <a:solidFill>
            <a:srgbClr val="3E95A1"/>
          </a:solidFill>
        </p:grpSpPr>
        <p:sp>
          <p:nvSpPr>
            <p:cNvPr id="48" name="Freeform 12"/>
            <p:cNvSpPr>
              <a:spLocks noEditPoints="1"/>
            </p:cNvSpPr>
            <p:nvPr/>
          </p:nvSpPr>
          <p:spPr bwMode="auto">
            <a:xfrm>
              <a:off x="1787" y="2114"/>
              <a:ext cx="277" cy="381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2"/>
                </a:cxn>
                <a:cxn ang="0">
                  <a:pos x="45" y="12"/>
                </a:cxn>
                <a:cxn ang="0">
                  <a:pos x="46" y="9"/>
                </a:cxn>
                <a:cxn ang="0">
                  <a:pos x="37" y="0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21" y="12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6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6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2" y="9"/>
                </a:cxn>
                <a:cxn ang="0">
                  <a:pos x="37" y="3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34" y="12"/>
                </a:cxn>
                <a:cxn ang="0">
                  <a:pos x="32" y="9"/>
                </a:cxn>
                <a:cxn ang="0">
                  <a:pos x="66" y="92"/>
                </a:cxn>
                <a:cxn ang="0">
                  <a:pos x="62" y="95"/>
                </a:cxn>
                <a:cxn ang="0">
                  <a:pos x="10" y="95"/>
                </a:cxn>
                <a:cxn ang="0">
                  <a:pos x="7" y="92"/>
                </a:cxn>
                <a:cxn ang="0">
                  <a:pos x="7" y="30"/>
                </a:cxn>
                <a:cxn ang="0">
                  <a:pos x="10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2" y="26"/>
                </a:cxn>
                <a:cxn ang="0">
                  <a:pos x="66" y="30"/>
                </a:cxn>
                <a:cxn ang="0">
                  <a:pos x="66" y="92"/>
                </a:cxn>
                <a:cxn ang="0">
                  <a:pos x="66" y="92"/>
                </a:cxn>
                <a:cxn ang="0">
                  <a:pos x="66" y="92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3" y="12"/>
                    <a:pt x="51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6" y="4"/>
                    <a:pt x="42" y="0"/>
                    <a:pt x="37" y="0"/>
                  </a:cubicBezTo>
                  <a:cubicBezTo>
                    <a:pt x="33" y="0"/>
                    <a:pt x="29" y="4"/>
                    <a:pt x="29" y="9"/>
                  </a:cubicBezTo>
                  <a:cubicBezTo>
                    <a:pt x="29" y="10"/>
                    <a:pt x="29" y="11"/>
                    <a:pt x="3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2"/>
                    <a:pt x="0" y="2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2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2" y="9"/>
                  </a:moveTo>
                  <a:cubicBezTo>
                    <a:pt x="32" y="6"/>
                    <a:pt x="35" y="3"/>
                    <a:pt x="37" y="3"/>
                  </a:cubicBezTo>
                  <a:cubicBezTo>
                    <a:pt x="40" y="3"/>
                    <a:pt x="42" y="6"/>
                    <a:pt x="42" y="9"/>
                  </a:cubicBezTo>
                  <a:cubicBezTo>
                    <a:pt x="42" y="10"/>
                    <a:pt x="42" y="11"/>
                    <a:pt x="41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1"/>
                    <a:pt x="32" y="10"/>
                    <a:pt x="32" y="9"/>
                  </a:cubicBezTo>
                  <a:close/>
                  <a:moveTo>
                    <a:pt x="66" y="92"/>
                  </a:moveTo>
                  <a:cubicBezTo>
                    <a:pt x="66" y="94"/>
                    <a:pt x="64" y="95"/>
                    <a:pt x="62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9" y="95"/>
                    <a:pt x="7" y="94"/>
                    <a:pt x="7" y="9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8"/>
                    <a:pt x="9" y="26"/>
                    <a:pt x="1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4" y="26"/>
                    <a:pt x="66" y="28"/>
                    <a:pt x="66" y="30"/>
                  </a:cubicBezTo>
                  <a:lnTo>
                    <a:pt x="66" y="92"/>
                  </a:lnTo>
                  <a:close/>
                  <a:moveTo>
                    <a:pt x="66" y="92"/>
                  </a:moveTo>
                  <a:cubicBezTo>
                    <a:pt x="66" y="92"/>
                    <a:pt x="66" y="92"/>
                    <a:pt x="66" y="9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1874" y="2304"/>
              <a:ext cx="99" cy="75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2" y="20"/>
                </a:cxn>
                <a:cxn ang="0">
                  <a:pos x="25" y="6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</a:cxnLst>
              <a:rect l="0" t="0" r="r" b="b"/>
              <a:pathLst>
                <a:path w="26" h="20">
                  <a:moveTo>
                    <a:pt x="11" y="12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3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1" y="0"/>
                    <a:pt x="21" y="1"/>
                    <a:pt x="20" y="1"/>
                  </a:cubicBezTo>
                  <a:lnTo>
                    <a:pt x="11" y="12"/>
                  </a:ln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50" name="Freeform 14"/>
            <p:cNvSpPr>
              <a:spLocks noEditPoints="1"/>
            </p:cNvSpPr>
            <p:nvPr/>
          </p:nvSpPr>
          <p:spPr bwMode="auto">
            <a:xfrm>
              <a:off x="1829" y="2245"/>
              <a:ext cx="193" cy="18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5"/>
                </a:cxn>
                <a:cxn ang="0">
                  <a:pos x="25" y="50"/>
                </a:cxn>
                <a:cxn ang="0">
                  <a:pos x="51" y="25"/>
                </a:cxn>
                <a:cxn ang="0">
                  <a:pos x="25" y="0"/>
                </a:cxn>
                <a:cxn ang="0">
                  <a:pos x="25" y="44"/>
                </a:cxn>
                <a:cxn ang="0">
                  <a:pos x="7" y="25"/>
                </a:cxn>
                <a:cxn ang="0">
                  <a:pos x="25" y="7"/>
                </a:cxn>
                <a:cxn ang="0">
                  <a:pos x="44" y="25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25" y="44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1" y="39"/>
                    <a:pt x="51" y="25"/>
                  </a:cubicBezTo>
                  <a:cubicBezTo>
                    <a:pt x="51" y="11"/>
                    <a:pt x="39" y="0"/>
                    <a:pt x="25" y="0"/>
                  </a:cubicBezTo>
                  <a:close/>
                  <a:moveTo>
                    <a:pt x="25" y="44"/>
                  </a:moveTo>
                  <a:cubicBezTo>
                    <a:pt x="15" y="44"/>
                    <a:pt x="7" y="35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ubicBezTo>
                    <a:pt x="35" y="7"/>
                    <a:pt x="44" y="15"/>
                    <a:pt x="44" y="25"/>
                  </a:cubicBezTo>
                  <a:cubicBezTo>
                    <a:pt x="44" y="35"/>
                    <a:pt x="35" y="44"/>
                    <a:pt x="25" y="44"/>
                  </a:cubicBezTo>
                  <a:close/>
                  <a:moveTo>
                    <a:pt x="25" y="44"/>
                  </a:moveTo>
                  <a:cubicBezTo>
                    <a:pt x="25" y="44"/>
                    <a:pt x="25" y="44"/>
                    <a:pt x="2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cxnSp>
        <p:nvCxnSpPr>
          <p:cNvPr id="42" name="Elbow Connector 102"/>
          <p:cNvCxnSpPr/>
          <p:nvPr/>
        </p:nvCxnSpPr>
        <p:spPr>
          <a:xfrm rot="10800000" flipH="1">
            <a:off x="3667296" y="1920304"/>
            <a:ext cx="1097526" cy="103189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3" name="Elbow Connector 113"/>
          <p:cNvCxnSpPr/>
          <p:nvPr/>
        </p:nvCxnSpPr>
        <p:spPr>
          <a:xfrm>
            <a:off x="3667296" y="3773846"/>
            <a:ext cx="1097526" cy="103189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4" name="Elbow Connector 114"/>
          <p:cNvCxnSpPr/>
          <p:nvPr/>
        </p:nvCxnSpPr>
        <p:spPr>
          <a:xfrm>
            <a:off x="3543082" y="3499997"/>
            <a:ext cx="1221740" cy="401687"/>
          </a:xfrm>
          <a:prstGeom prst="bentConnector3">
            <a:avLst>
              <a:gd name="adj1" fmla="val 71517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5" name="Elbow Connector 125"/>
          <p:cNvCxnSpPr/>
          <p:nvPr/>
        </p:nvCxnSpPr>
        <p:spPr>
          <a:xfrm rot="10800000" flipH="1">
            <a:off x="3543082" y="2826989"/>
            <a:ext cx="1221740" cy="401687"/>
          </a:xfrm>
          <a:prstGeom prst="bentConnector3">
            <a:avLst>
              <a:gd name="adj1" fmla="val 71517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grpSp>
        <p:nvGrpSpPr>
          <p:cNvPr id="9" name="组合 2"/>
          <p:cNvGrpSpPr>
            <a:grpSpLocks noChangeAspect="1"/>
          </p:cNvGrpSpPr>
          <p:nvPr/>
        </p:nvGrpSpPr>
        <p:grpSpPr>
          <a:xfrm>
            <a:off x="1213267" y="2315274"/>
            <a:ext cx="2211705" cy="1739265"/>
            <a:chOff x="626801" y="2632167"/>
            <a:chExt cx="2664802" cy="2095304"/>
          </a:xfrm>
        </p:grpSpPr>
        <p:sp>
          <p:nvSpPr>
            <p:cNvPr id="38" name="Freeform 5"/>
            <p:cNvSpPr>
              <a:spLocks noEditPoints="1"/>
            </p:cNvSpPr>
            <p:nvPr/>
          </p:nvSpPr>
          <p:spPr bwMode="auto">
            <a:xfrm>
              <a:off x="626801" y="2632167"/>
              <a:ext cx="2664802" cy="655456"/>
            </a:xfrm>
            <a:custGeom>
              <a:avLst/>
              <a:gdLst/>
              <a:ahLst/>
              <a:cxnLst>
                <a:cxn ang="0">
                  <a:pos x="96" y="14"/>
                </a:cxn>
                <a:cxn ang="0">
                  <a:pos x="72" y="14"/>
                </a:cxn>
                <a:cxn ang="0">
                  <a:pos x="72" y="3"/>
                </a:cxn>
                <a:cxn ang="0">
                  <a:pos x="68" y="0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32" y="14"/>
                </a:cxn>
                <a:cxn ang="0">
                  <a:pos x="7" y="14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102" y="25"/>
                </a:cxn>
                <a:cxn ang="0">
                  <a:pos x="102" y="20"/>
                </a:cxn>
                <a:cxn ang="0">
                  <a:pos x="96" y="14"/>
                </a:cxn>
                <a:cxn ang="0">
                  <a:pos x="65" y="14"/>
                </a:cxn>
                <a:cxn ang="0">
                  <a:pos x="39" y="14"/>
                </a:cxn>
                <a:cxn ang="0">
                  <a:pos x="39" y="7"/>
                </a:cxn>
                <a:cxn ang="0">
                  <a:pos x="65" y="7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5" y="14"/>
                </a:cxn>
              </a:cxnLst>
              <a:rect l="0" t="0" r="r" b="b"/>
              <a:pathLst>
                <a:path w="102" h="25">
                  <a:moveTo>
                    <a:pt x="96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0" y="0"/>
                    <a:pt x="6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2" y="2"/>
                    <a:pt x="32" y="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17"/>
                    <a:pt x="100" y="14"/>
                    <a:pt x="96" y="14"/>
                  </a:cubicBezTo>
                  <a:close/>
                  <a:moveTo>
                    <a:pt x="65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65" y="7"/>
                    <a:pt x="65" y="7"/>
                    <a:pt x="65" y="7"/>
                  </a:cubicBezTo>
                  <a:lnTo>
                    <a:pt x="65" y="14"/>
                  </a:lnTo>
                  <a:close/>
                  <a:moveTo>
                    <a:pt x="65" y="14"/>
                  </a:moveTo>
                  <a:cubicBezTo>
                    <a:pt x="65" y="14"/>
                    <a:pt x="65" y="14"/>
                    <a:pt x="65" y="14"/>
                  </a:cubicBezTo>
                </a:path>
              </a:pathLst>
            </a:custGeom>
            <a:solidFill>
              <a:srgbClr val="0AACB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626801" y="3384326"/>
              <a:ext cx="2664802" cy="1343145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5" y="51"/>
                </a:cxn>
                <a:cxn ang="0">
                  <a:pos x="97" y="51"/>
                </a:cxn>
                <a:cxn ang="0">
                  <a:pos x="102" y="46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46"/>
                </a:cxn>
                <a:cxn ang="0">
                  <a:pos x="51" y="7"/>
                </a:cxn>
                <a:cxn ang="0">
                  <a:pos x="69" y="25"/>
                </a:cxn>
                <a:cxn ang="0">
                  <a:pos x="51" y="43"/>
                </a:cxn>
                <a:cxn ang="0">
                  <a:pos x="33" y="25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7"/>
                </a:cxn>
              </a:cxnLst>
              <a:rect l="0" t="0" r="r" b="b"/>
              <a:pathLst>
                <a:path w="102" h="51">
                  <a:moveTo>
                    <a:pt x="0" y="46"/>
                  </a:moveTo>
                  <a:cubicBezTo>
                    <a:pt x="0" y="49"/>
                    <a:pt x="2" y="51"/>
                    <a:pt x="5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1"/>
                    <a:pt x="102" y="48"/>
                    <a:pt x="102" y="46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6"/>
                  </a:lnTo>
                  <a:close/>
                  <a:moveTo>
                    <a:pt x="51" y="7"/>
                  </a:moveTo>
                  <a:cubicBezTo>
                    <a:pt x="61" y="7"/>
                    <a:pt x="69" y="15"/>
                    <a:pt x="69" y="25"/>
                  </a:cubicBezTo>
                  <a:cubicBezTo>
                    <a:pt x="69" y="35"/>
                    <a:pt x="61" y="43"/>
                    <a:pt x="51" y="43"/>
                  </a:cubicBezTo>
                  <a:cubicBezTo>
                    <a:pt x="41" y="43"/>
                    <a:pt x="33" y="35"/>
                    <a:pt x="33" y="25"/>
                  </a:cubicBezTo>
                  <a:cubicBezTo>
                    <a:pt x="33" y="15"/>
                    <a:pt x="41" y="7"/>
                    <a:pt x="51" y="7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close/>
                  <a:moveTo>
                    <a:pt x="20" y="59"/>
                  </a:moveTo>
                  <a:lnTo>
                    <a:pt x="2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1" name="Freeform 8"/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moveTo>
                    <a:pt x="20" y="59"/>
                  </a:moveTo>
                  <a:lnTo>
                    <a:pt x="20" y="59"/>
                  </a:ln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sp>
        <p:nvSpPr>
          <p:cNvPr id="53" name="PA-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09397" y="1559038"/>
            <a:ext cx="4567451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增强卫生健康意识</a:t>
            </a:r>
            <a:endParaRPr lang="zh-CN" altLang="en-US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55" name="图形 54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6208" y="1636645"/>
            <a:ext cx="517451" cy="517451"/>
          </a:xfrm>
          <a:prstGeom prst="rect">
            <a:avLst/>
          </a:prstGeom>
        </p:spPr>
      </p:pic>
      <p:sp>
        <p:nvSpPr>
          <p:cNvPr id="56" name="PA-矩形 55"/>
          <p:cNvSpPr/>
          <p:nvPr>
            <p:custDataLst>
              <p:tags r:id="rId4"/>
            </p:custDataLst>
          </p:nvPr>
        </p:nvSpPr>
        <p:spPr>
          <a:xfrm>
            <a:off x="5809397" y="2436253"/>
            <a:ext cx="1236236" cy="50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加强锻炼</a:t>
            </a:r>
            <a:endParaRPr lang="zh-CN" altLang="en-US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58" name="图形 57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47997" y="2504344"/>
            <a:ext cx="813038" cy="618280"/>
          </a:xfrm>
          <a:prstGeom prst="rect">
            <a:avLst/>
          </a:prstGeom>
        </p:spPr>
      </p:pic>
      <p:sp>
        <p:nvSpPr>
          <p:cNvPr id="59" name="PA-矩形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09397" y="3577260"/>
            <a:ext cx="4567451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规律休息</a:t>
            </a:r>
            <a:endParaRPr lang="zh-CN" altLang="en-US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60" name="PA-矩形 59"/>
          <p:cNvSpPr/>
          <p:nvPr>
            <p:custDataLst>
              <p:tags r:id="rId8"/>
            </p:custDataLst>
          </p:nvPr>
        </p:nvSpPr>
        <p:spPr>
          <a:xfrm>
            <a:off x="5809397" y="4564952"/>
            <a:ext cx="2338316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提高自身免疫力</a:t>
            </a:r>
            <a:endParaRPr lang="zh-CN" altLang="en-US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62" name="图形 61"/>
          <p:cNvPicPr>
            <a:picLocks noChangeAspect="1"/>
          </p:cNvPicPr>
          <p:nvPr/>
        </p:nvPicPr>
        <p:blipFill>
          <a:blip r:embed="rId9" cstate="screen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2932" y="3558177"/>
            <a:ext cx="618280" cy="618280"/>
          </a:xfrm>
          <a:prstGeom prst="rect">
            <a:avLst/>
          </a:prstGeom>
        </p:spPr>
      </p:pic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1288587" y="5261649"/>
            <a:ext cx="6275676" cy="128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目前正处于呼吸道传染病高发季节，广大官兵要增强卫生健康意识，加强锻炼，规律休息，提高自身免疫力，避免到疫区出差。</a:t>
            </a:r>
            <a:endParaRPr lang="zh-CN" altLang="zh-CN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65" name="PA-图片 64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 cstate="screen"/>
          <a:srcRect t="21519" b="-1"/>
          <a:stretch>
            <a:fillRect/>
          </a:stretch>
        </p:blipFill>
        <p:spPr>
          <a:xfrm>
            <a:off x="7406948" y="2952203"/>
            <a:ext cx="5002036" cy="3925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89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6" grpId="0"/>
      <p:bldP spid="59" grpId="0"/>
      <p:bldP spid="60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43473" y="2565779"/>
            <a:ext cx="5854890" cy="26613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3E9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06017" y="2786581"/>
            <a:ext cx="4729803" cy="221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注意保持室内空气流通，尽量避免到封闭、空气不流通的公众场合和人员密集地方。部队避免集中组织集会，集中居住人员要做好自身防护。</a:t>
            </a:r>
            <a:endParaRPr lang="zh-CN" altLang="en-US" b="1" dirty="0">
              <a:solidFill>
                <a:schemeClr val="bg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27895" t="17148" r="21329" b="25349"/>
          <a:stretch>
            <a:fillRect/>
          </a:stretch>
        </p:blipFill>
        <p:spPr>
          <a:xfrm>
            <a:off x="1002813" y="1665026"/>
            <a:ext cx="3940660" cy="4462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99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 l="10038"/>
          <a:stretch>
            <a:fillRect/>
          </a:stretch>
        </p:blipFill>
        <p:spPr>
          <a:xfrm>
            <a:off x="-1" y="1801505"/>
            <a:ext cx="7816823" cy="50564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59773" y="1997402"/>
            <a:ext cx="4999630" cy="221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春节探亲途中乘坐交通工具要做好防护工作，春节返营后要加强体温监测，如有发热和其他呼吸道感染症状，特别是持续发热不退，及时到医疗机构就诊。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6" name="PA-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0" y="2387039"/>
            <a:ext cx="5622878" cy="346183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96000" y="3276426"/>
            <a:ext cx="4932844" cy="204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餐前便后、外出回家、接触垃圾、抚摸动物后，要记得洗手。洗手时，要注意流动水和使用肥皂（皂液）洗手，揉搓时间不少于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秒。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31268" y="2387039"/>
            <a:ext cx="837853" cy="836457"/>
            <a:chOff x="2065866" y="2013358"/>
            <a:chExt cx="1515535" cy="1513009"/>
          </a:xfrm>
        </p:grpSpPr>
        <p:sp>
          <p:nvSpPr>
            <p:cNvPr id="9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1</a:t>
              </a: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677511" y="2359128"/>
            <a:ext cx="515591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勤洗手，强防护，注意手卫生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99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9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99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7374" y="4630889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双手掌心相对摩擦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27640" y="3891855"/>
            <a:ext cx="16448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第一步</a:t>
            </a:r>
            <a:endParaRPr lang="zh-CN" altLang="en-US" sz="28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98451" y="1762817"/>
            <a:ext cx="3613150" cy="203350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30160" y="4564173"/>
            <a:ext cx="39359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双手掌心向下相叠，十指交叉，摩擦指缝和手背；双手位置交换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73638" y="3891855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第二步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30160" y="1859946"/>
            <a:ext cx="3182555" cy="193637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572499" y="4564173"/>
            <a:ext cx="29210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十指相握，相对摩擦指尖和甲沟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29460" y="3891855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第三步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86359" y="1708049"/>
            <a:ext cx="2589831" cy="2167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99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9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99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99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99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99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99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99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0925" y="5018063"/>
            <a:ext cx="2905125" cy="8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一只手握对侧手拇指摩擦，再交换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850" y="4239984"/>
            <a:ext cx="285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第四步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87400" y="1434723"/>
            <a:ext cx="3619500" cy="30455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05350" y="1353319"/>
            <a:ext cx="3314020" cy="293210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26000" y="5016759"/>
            <a:ext cx="3581021" cy="87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弯曲手指关节，让指尖合拢后在另一手掌心旋转揉搓，然后换边。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34870" y="4239984"/>
            <a:ext cx="285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第五步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090025" y="5016759"/>
            <a:ext cx="2537868" cy="8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一只手摩擦对侧手腕，再交换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69400" y="4239984"/>
            <a:ext cx="2063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第六步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02700" y="1434723"/>
            <a:ext cx="2244738" cy="2850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99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9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99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99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99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99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99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 l="28067" t="8460" r="34078"/>
          <a:stretch>
            <a:fillRect/>
          </a:stretch>
        </p:blipFill>
        <p:spPr>
          <a:xfrm>
            <a:off x="7110484" y="1258484"/>
            <a:ext cx="4039735" cy="54270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08632" y="2909161"/>
            <a:ext cx="4830777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戴口罩是阻断呼吸道分泌物传播的有效手段，选择医用外科口罩能很好地预防呼吸道疾病。一次性医用口罩佩戴时，要将折面完全展开，将嘴、鼻、下颌完全包住，然后压紧鼻夹，使口罩与面部完全贴合。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76869" y="1849162"/>
            <a:ext cx="2079415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正确佩戴口罩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41781" y="1989714"/>
            <a:ext cx="700061" cy="698895"/>
            <a:chOff x="2065866" y="2013358"/>
            <a:chExt cx="1515535" cy="1513009"/>
          </a:xfrm>
        </p:grpSpPr>
        <p:sp>
          <p:nvSpPr>
            <p:cNvPr id="8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99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9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23665" y="1550024"/>
            <a:ext cx="3710711" cy="44140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90866" y="2224585"/>
            <a:ext cx="5636525" cy="3480180"/>
          </a:xfrm>
          <a:prstGeom prst="rect">
            <a:avLst/>
          </a:prstGeom>
          <a:noFill/>
          <a:ln w="25400" cap="flat" cmpd="sng" algn="ctr">
            <a:solidFill>
              <a:srgbClr val="3E95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12736" y="2779427"/>
            <a:ext cx="5307431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戴口罩前应洗手，或者在戴口罩过程中避免手接触到口罩内侧面，减少口罩被污染的可能。分清口罩的内外、上下，浅色面为内，应该贴着嘴鼻，深色面朝外；金属条（鼻夹）一端是口罩的上方。不可戴反，更不能两面轮流戴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51423" y="2374711"/>
            <a:ext cx="3229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如何正确佩戴口罩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65" y="610870"/>
            <a:ext cx="11177905" cy="5737225"/>
          </a:xfrm>
          <a:prstGeom prst="rect">
            <a:avLst/>
          </a:prstGeom>
        </p:spPr>
      </p:pic>
      <p:pic>
        <p:nvPicPr>
          <p:cNvPr id="3" name="图片 2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25666" y="2290522"/>
            <a:ext cx="15570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6000" spc="60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defRPr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495726" y="3363972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24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CONTENTS</a:t>
            </a:r>
            <a:endParaRPr kumimoji="1" lang="en-US" altLang="zh-CN" sz="2400" b="1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03773" y="1644214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01</a:t>
            </a:r>
            <a:endParaRPr kumimoji="1" lang="en-US" altLang="zh-CN" sz="3600" b="1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45670" y="1721881"/>
            <a:ext cx="296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  <a:endParaRPr kumimoji="1" lang="zh-CN" altLang="en-US" sz="2800" spc="300" dirty="0">
              <a:solidFill>
                <a:srgbClr val="000000">
                  <a:lumMod val="65000"/>
                  <a:lumOff val="35000"/>
                </a:srgbClr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03773" y="2717641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02</a:t>
            </a:r>
            <a:endParaRPr kumimoji="1" lang="en-US" altLang="zh-CN" sz="3600" b="1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61266" y="2798080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感染患者的临床表现</a:t>
            </a:r>
            <a:endParaRPr kumimoji="1" lang="zh-CN" altLang="en-US" sz="2800" spc="300" dirty="0">
              <a:solidFill>
                <a:srgbClr val="000000">
                  <a:lumMod val="65000"/>
                  <a:lumOff val="35000"/>
                </a:srgbClr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03773" y="3792338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03</a:t>
            </a:r>
            <a:endParaRPr kumimoji="1" lang="en-US" altLang="zh-CN" sz="3600" b="1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45670" y="3831542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此次疫情的病例特点</a:t>
            </a:r>
            <a:endParaRPr kumimoji="1" lang="zh-CN" altLang="en-US" sz="2800" spc="300" dirty="0">
              <a:solidFill>
                <a:srgbClr val="000000">
                  <a:lumMod val="65000"/>
                  <a:lumOff val="35000"/>
                </a:srgbClr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03773" y="4781945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04</a:t>
            </a:r>
            <a:endParaRPr kumimoji="1" lang="en-US" altLang="zh-CN" sz="3600" b="1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61266" y="4874509"/>
            <a:ext cx="495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spc="300" dirty="0">
              <a:solidFill>
                <a:srgbClr val="000000">
                  <a:lumMod val="65000"/>
                  <a:lumOff val="35000"/>
                </a:srgbClr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18" name="图片 17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21" name="图片 20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4215" y="109855"/>
            <a:ext cx="1367155" cy="19951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469170" y="3860368"/>
            <a:ext cx="5375720" cy="3357137"/>
          </a:xfrm>
          <a:prstGeom prst="rect">
            <a:avLst/>
          </a:prstGeom>
        </p:spPr>
      </p:pic>
      <p:pic>
        <p:nvPicPr>
          <p:cNvPr id="20" name="图片 19" descr="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788164" y="4291623"/>
            <a:ext cx="1308346" cy="142668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848192" y="409974"/>
            <a:ext cx="1373888" cy="1394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9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8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8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3" name="PA-1022132" descr="图片包含 游戏机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5575772" y="1739705"/>
            <a:ext cx="6383951" cy="45083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1668" y="2210937"/>
            <a:ext cx="11035960" cy="3480180"/>
          </a:xfrm>
          <a:prstGeom prst="rect">
            <a:avLst/>
          </a:prstGeom>
          <a:noFill/>
          <a:ln w="25400" cap="flat" cmpd="sng" algn="ctr">
            <a:solidFill>
              <a:srgbClr val="3E95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3537" y="2765779"/>
            <a:ext cx="5307431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如果去人员密集的公众场合，应佩戴医用外科口罩。照顾呼吸道感染患者时，应佩戴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N95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等医用防护口罩。需要注意的是，不管什么类型的口罩，防护效果都是有限的，需要定期更换。建议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小时更换一次，遇污染或潮湿，应及时更换。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2224" y="2361063"/>
            <a:ext cx="3229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如何正确佩戴口罩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631055" y="1669829"/>
            <a:ext cx="5305462" cy="46900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50341" y="2868799"/>
            <a:ext cx="5561159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）保持清洁，熟食品交替处理的过程中注意洗手。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）使用器皿储存食物以避免生熟食物相互接触， </a:t>
            </a:r>
            <a:endParaRPr lang="en-US" altLang="zh-CN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 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处理生食和熟食的刀具、砧板要分开，避免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 交叉污染。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3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）生鲜、禽类、肉类、蛋类彻底烧熟煮透。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1575" y="1894909"/>
            <a:ext cx="393707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避免食源性感染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586487" y="2035461"/>
            <a:ext cx="700061" cy="698895"/>
            <a:chOff x="2065866" y="2013358"/>
            <a:chExt cx="1515535" cy="1513009"/>
          </a:xfrm>
        </p:grpSpPr>
        <p:sp>
          <p:nvSpPr>
            <p:cNvPr id="8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9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99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99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 l="21806" r="22908"/>
          <a:stretch>
            <a:fillRect/>
          </a:stretch>
        </p:blipFill>
        <p:spPr>
          <a:xfrm>
            <a:off x="8347691" y="1143000"/>
            <a:ext cx="31877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572232" y="2185663"/>
            <a:ext cx="6971267" cy="419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）如何保持食物的安全温度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绝大多数微生物喜欢室温环境。熟食在室温下不得存放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小时以上；所有熟食和易腐烂的食物应及时冷藏（最好在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5℃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以下）。冰箱并不是保险箱，即使在冰箱中也不能过久储存食物。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）不吃过期变质食品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注意生产日期和保质期，并在规定时间内食用。打开时应注意有无腐败，变质。发现食品感官异常，请立即停止食用。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到生鲜市场采购接触动物和动物产品后，用肥皂和清水洗手。避免触摸眼、鼻、口；避免与生病的动物和变质的肉接触；避免与市场里的流动动物、垃圾废水接触。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07259" y="1389942"/>
            <a:ext cx="393707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避免食源性感染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72171" y="1530494"/>
            <a:ext cx="700061" cy="698895"/>
            <a:chOff x="2065866" y="2013358"/>
            <a:chExt cx="1515535" cy="1513009"/>
          </a:xfrm>
        </p:grpSpPr>
        <p:sp>
          <p:nvSpPr>
            <p:cNvPr id="7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99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99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9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 l="26999" r="29997"/>
          <a:stretch>
            <a:fillRect/>
          </a:stretch>
        </p:blipFill>
        <p:spPr>
          <a:xfrm>
            <a:off x="7913662" y="1282890"/>
            <a:ext cx="3149822" cy="51725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07259" y="2916581"/>
            <a:ext cx="5510955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．集中居住官兵的隔离：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集中居住的官兵中出现发热、咳嗽等急性呼吸道症状时，采取单间隔离，日常用品专用，加强居室通风，环境表面清洁消毒。隔离期间限制人员探视，接触人员应佩戴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N95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口罩，以免通过呼吸飞沫传播。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07259" y="1995248"/>
            <a:ext cx="5985372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身边出现患者后，该采取何种措施？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72171" y="2135800"/>
            <a:ext cx="700061" cy="698895"/>
            <a:chOff x="2065866" y="2013358"/>
            <a:chExt cx="1515535" cy="1513009"/>
          </a:xfrm>
        </p:grpSpPr>
        <p:sp>
          <p:nvSpPr>
            <p:cNvPr id="8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99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9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 l="24667" t="20358" r="3555" b="20753"/>
          <a:stretch>
            <a:fillRect/>
          </a:stretch>
        </p:blipFill>
        <p:spPr>
          <a:xfrm>
            <a:off x="396923" y="1807569"/>
            <a:ext cx="4902200" cy="402192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28632" y="2501792"/>
            <a:ext cx="5880896" cy="332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2.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家庭成员的隔离：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家庭成员中出现发热、咳嗽等急性呼吸道症状时，加强居室开窗通风，对其采取家庭隔离，隔离以分开吃、分开用、分开住、分开洗为重点，餐具每天洗刷后煮沸消毒，其他物品能煮沸的也可以进行消毒，煮沸时间为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30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分钟，不能煮沸消毒的，采取日光暴晒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6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小时。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28632" y="1680032"/>
            <a:ext cx="5985372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身边出现患者后，该采取何种措施？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93544" y="1820584"/>
            <a:ext cx="700061" cy="698895"/>
            <a:chOff x="2065866" y="2013358"/>
            <a:chExt cx="1515535" cy="1513009"/>
          </a:xfrm>
        </p:grpSpPr>
        <p:sp>
          <p:nvSpPr>
            <p:cNvPr id="7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99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99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9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grpSp>
        <p:nvGrpSpPr>
          <p:cNvPr id="12" name="PA-组合 11"/>
          <p:cNvGrpSpPr/>
          <p:nvPr>
            <p:custDataLst>
              <p:tags r:id="rId1"/>
            </p:custDataLst>
          </p:nvPr>
        </p:nvGrpSpPr>
        <p:grpSpPr>
          <a:xfrm>
            <a:off x="6392231" y="1163374"/>
            <a:ext cx="5121422" cy="5196482"/>
            <a:chOff x="6392231" y="1163374"/>
            <a:chExt cx="5121422" cy="5196482"/>
          </a:xfrm>
        </p:grpSpPr>
        <p:pic>
          <p:nvPicPr>
            <p:cNvPr id="4" name="PA-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3" cstate="screen"/>
            <a:srcRect l="16269" t="17481" r="15671" b="3937"/>
            <a:stretch>
              <a:fillRect/>
            </a:stretch>
          </p:blipFill>
          <p:spPr>
            <a:xfrm>
              <a:off x="6392231" y="1569491"/>
              <a:ext cx="4148921" cy="4790365"/>
            </a:xfrm>
            <a:prstGeom prst="rect">
              <a:avLst/>
            </a:prstGeom>
          </p:spPr>
        </p:pic>
        <p:pic>
          <p:nvPicPr>
            <p:cNvPr id="6" name="PA-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screen"/>
            <a:stretch>
              <a:fillRect/>
            </a:stretch>
          </p:blipFill>
          <p:spPr>
            <a:xfrm>
              <a:off x="8586012" y="1163374"/>
              <a:ext cx="2927641" cy="2927641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650848" y="3001924"/>
            <a:ext cx="3895607" cy="221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出现发热（腋下体温≧ 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37.3℃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）、乏力、咳嗽（以干咳为主）等急性呼吸道感染症状，发病前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周内有武汉出行史。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59032" y="2033398"/>
            <a:ext cx="4148921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什么情况下需要就诊？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23944" y="2107187"/>
            <a:ext cx="700061" cy="698895"/>
            <a:chOff x="2065866" y="2013358"/>
            <a:chExt cx="1515535" cy="1513009"/>
          </a:xfrm>
        </p:grpSpPr>
        <p:sp>
          <p:nvSpPr>
            <p:cNvPr id="10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5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99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9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pic>
        <p:nvPicPr>
          <p:cNvPr id="15" name="图片 14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图片 15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图片 16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 l="53238" t="2593"/>
          <a:stretch>
            <a:fillRect/>
          </a:stretch>
        </p:blipFill>
        <p:spPr>
          <a:xfrm>
            <a:off x="9199358" y="4453917"/>
            <a:ext cx="2712009" cy="240408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id="11" name="图片 10" descr="1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379470" y="2174565"/>
            <a:ext cx="7040880" cy="239365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79038" y="2620981"/>
            <a:ext cx="6441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80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感谢观看</a:t>
            </a:r>
            <a:endParaRPr kumimoji="1" lang="zh-CN" altLang="en-US" sz="8000" b="0" i="0" u="none" strike="noStrike" kern="1200" cap="none" spc="600" normalizeH="0" baseline="0" noProof="0" dirty="0">
              <a:ln>
                <a:noFill/>
              </a:ln>
              <a:gradFill>
                <a:gsLst>
                  <a:gs pos="0">
                    <a:srgbClr val="1FCEF9"/>
                  </a:gs>
                  <a:gs pos="86000">
                    <a:srgbClr val="4B6CC0"/>
                  </a:gs>
                </a:gsLst>
                <a:lin ang="5400000" scaled="0"/>
              </a:gra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01</a:t>
            </a:r>
            <a:endParaRPr kumimoji="1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00159" y="3195597"/>
            <a:ext cx="5985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  <a:endParaRPr kumimoji="1" lang="zh-CN" altLang="en-US" sz="5400" b="1" spc="300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8" name="图片 7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screen"/>
          <a:srcRect t="10506" b="22546"/>
          <a:stretch>
            <a:fillRect/>
          </a:stretch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  <a:endParaRPr kumimoji="1" lang="zh-CN" altLang="en-US" sz="2800" b="1" spc="300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 l="28375" t="15920" r="29237" b="10846"/>
          <a:stretch>
            <a:fillRect/>
          </a:stretch>
        </p:blipFill>
        <p:spPr>
          <a:xfrm>
            <a:off x="7915700" y="1323833"/>
            <a:ext cx="2906973" cy="50223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22985" y="1144414"/>
            <a:ext cx="5201795" cy="5201795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341931" y="2208705"/>
            <a:ext cx="4163901" cy="21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冠状病毒是自然界广泛存在的一类病毒，因形态在电镜下观察类似王冠而得名。目前为止发现，冠状病毒仅感染脊柱动物，可引起人和动物呼吸道、消化道和神经系统疾病。</a:t>
            </a:r>
            <a:endParaRPr lang="zh-CN" altLang="zh-CN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7" name="PA-102215" descr="图片包含 室内, 电视, 桌子, 屏幕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 l="21753" t="13241" r="17663" b="14599"/>
          <a:stretch>
            <a:fillRect/>
          </a:stretch>
        </p:blipFill>
        <p:spPr>
          <a:xfrm>
            <a:off x="641445" y="1487605"/>
            <a:ext cx="5460543" cy="458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273419" y="2354513"/>
            <a:ext cx="4863153" cy="307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除本次发现的新型冠状病毒（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WHO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已命名为“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2019-nCOV”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，即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2019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新型冠状病毒）外，已知感染人的还有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6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种。</a:t>
            </a:r>
            <a:endParaRPr lang="en-US" altLang="zh-CN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其中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种致病性较低，另外两种是我们熟知的</a:t>
            </a:r>
            <a:r>
              <a:rPr lang="en-US" altLang="zh-CN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冠状病毒和</a:t>
            </a:r>
            <a:r>
              <a:rPr lang="en-US" altLang="zh-CN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MERS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冠状病毒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。</a:t>
            </a:r>
            <a:endParaRPr lang="zh-CN" altLang="zh-CN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t="11531" b="7555"/>
          <a:stretch>
            <a:fillRect/>
          </a:stretch>
        </p:blipFill>
        <p:spPr>
          <a:xfrm>
            <a:off x="6519756" y="1303362"/>
            <a:ext cx="4675572" cy="5356746"/>
          </a:xfrm>
          <a:prstGeom prst="rect">
            <a:avLst/>
          </a:prstGeom>
        </p:spPr>
      </p:pic>
      <p:sp>
        <p:nvSpPr>
          <p:cNvPr id="5" name="对话气泡: 圆角矩形 4"/>
          <p:cNvSpPr/>
          <p:nvPr/>
        </p:nvSpPr>
        <p:spPr>
          <a:xfrm>
            <a:off x="1133293" y="1897039"/>
            <a:ext cx="4962707" cy="3411940"/>
          </a:xfrm>
          <a:prstGeom prst="wedgeRoundRectCallout">
            <a:avLst>
              <a:gd name="adj1" fmla="val 63869"/>
              <a:gd name="adj2" fmla="val -29678"/>
              <a:gd name="adj3" fmla="val 16667"/>
            </a:avLst>
          </a:prstGeom>
          <a:noFill/>
          <a:ln w="25400">
            <a:solidFill>
              <a:srgbClr val="3E9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11196" y="2064927"/>
            <a:ext cx="4406900" cy="307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但这次发现的新型冠状病毒与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冠病毒和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MERS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冠状病毒有很大不同。新型冠状病毒虽然是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近亲，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但还未表现出</a:t>
            </a:r>
            <a:r>
              <a:rPr lang="en-US" altLang="zh-CN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那么可怕的特性，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因此，不必为此感到恐慌。</a:t>
            </a:r>
            <a:endParaRPr lang="zh-CN" altLang="zh-CN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02</a:t>
            </a:r>
            <a:endParaRPr kumimoji="1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30682" y="3160367"/>
            <a:ext cx="690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感染患者的临床表现</a:t>
            </a:r>
            <a:endParaRPr kumimoji="1" lang="zh-CN" altLang="en-US" sz="5400" b="1" spc="300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8" name="图片 7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screen"/>
          <a:srcRect t="10506" b="22546"/>
          <a:stretch>
            <a:fillRect/>
          </a:stretch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感染患者的临床表现</a:t>
            </a:r>
            <a:endParaRPr kumimoji="1" lang="zh-CN" altLang="en-US" sz="2800" b="1" spc="300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grpSp>
        <p:nvGrpSpPr>
          <p:cNvPr id="10" name="PA-组合 9"/>
          <p:cNvGrpSpPr/>
          <p:nvPr>
            <p:custDataLst>
              <p:tags r:id="rId1"/>
            </p:custDataLst>
          </p:nvPr>
        </p:nvGrpSpPr>
        <p:grpSpPr>
          <a:xfrm>
            <a:off x="891918" y="1199046"/>
            <a:ext cx="10107002" cy="3798862"/>
            <a:chOff x="891918" y="1199046"/>
            <a:chExt cx="10107002" cy="3798862"/>
          </a:xfrm>
        </p:grpSpPr>
        <p:pic>
          <p:nvPicPr>
            <p:cNvPr id="4" name="PA-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3" cstate="screen"/>
            <a:srcRect t="24278" b="16816"/>
            <a:stretch>
              <a:fillRect/>
            </a:stretch>
          </p:blipFill>
          <p:spPr>
            <a:xfrm>
              <a:off x="891918" y="1660676"/>
              <a:ext cx="4276694" cy="3148555"/>
            </a:xfrm>
            <a:prstGeom prst="rect">
              <a:avLst/>
            </a:prstGeom>
          </p:spPr>
        </p:pic>
        <p:pic>
          <p:nvPicPr>
            <p:cNvPr id="6" name="PA-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 cstate="screen"/>
            <a:srcRect l="16424" t="4807" r="17654" b="5712"/>
            <a:stretch>
              <a:fillRect/>
            </a:stretch>
          </p:blipFill>
          <p:spPr>
            <a:xfrm>
              <a:off x="8200248" y="1199046"/>
              <a:ext cx="2798672" cy="3798862"/>
            </a:xfrm>
            <a:prstGeom prst="rect">
              <a:avLst/>
            </a:prstGeom>
          </p:spPr>
        </p:pic>
        <p:sp>
          <p:nvSpPr>
            <p:cNvPr id="7" name="PA-云形 6"/>
            <p:cNvSpPr/>
            <p:nvPr>
              <p:custDataLst>
                <p:tags r:id="rId6"/>
              </p:custDataLst>
            </p:nvPr>
          </p:nvSpPr>
          <p:spPr>
            <a:xfrm>
              <a:off x="4876426" y="2003245"/>
              <a:ext cx="3093711" cy="2492088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rgbClr val="3E95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PA-矩形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109470" y="2128817"/>
              <a:ext cx="2627621" cy="2212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anose="040F0509000000000000" pitchFamily="81" charset="-122"/>
                  <a:ea typeface="华康少女" panose="040F0509000000000000" pitchFamily="81" charset="-122"/>
                  <a:cs typeface="华康少女" panose="040F0509000000000000" pitchFamily="81" charset="-122"/>
                </a:rPr>
                <a:t>发热</a:t>
              </a:r>
              <a:endParaRPr lang="en-US" altLang="zh-CN" sz="32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anose="040F0509000000000000" pitchFamily="81" charset="-122"/>
                  <a:ea typeface="华康少女" panose="040F0509000000000000" pitchFamily="81" charset="-122"/>
                  <a:cs typeface="华康少女" panose="040F0509000000000000" pitchFamily="81" charset="-122"/>
                </a:rPr>
                <a:t>乏力</a:t>
              </a:r>
              <a:endParaRPr lang="en-US" altLang="zh-CN" sz="32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anose="040F0509000000000000" pitchFamily="81" charset="-122"/>
                  <a:ea typeface="华康少女" panose="040F0509000000000000" pitchFamily="81" charset="-122"/>
                  <a:cs typeface="华康少女" panose="040F0509000000000000" pitchFamily="81" charset="-122"/>
                </a:rPr>
                <a:t>干咳</a:t>
              </a:r>
              <a:endParaRPr lang="zh-CN" altLang="zh-CN" sz="32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endParaRPr>
            </a:p>
          </p:txBody>
        </p:sp>
      </p:grpSp>
      <p:sp>
        <p:nvSpPr>
          <p:cNvPr id="9" name="PA-矩形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1918" y="4997908"/>
            <a:ext cx="10408163" cy="115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一般症状包括发热、乏力、干咳、逐渐出现呼吸困难等，部分患者起病症状轻微，可无发热。严重者可出现急性呼吸窘迫综合征、脓毒症休克、难以纠正的代谢性酸中毒、出凝血功能障碍等。多数患者症状为轻、中度，预后良好，少数患者病情危重，甚至死亡。</a:t>
            </a:r>
            <a:endParaRPr lang="zh-CN" altLang="zh-CN" sz="16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03</a:t>
            </a:r>
            <a:endParaRPr kumimoji="1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30682" y="3160367"/>
            <a:ext cx="690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此次疫情的病例特点</a:t>
            </a:r>
            <a:endParaRPr kumimoji="1" lang="zh-CN" altLang="en-US" sz="5400" b="1" spc="300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8" name="图片 7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screen"/>
          <a:srcRect t="10506" b="22546"/>
          <a:stretch>
            <a:fillRect/>
          </a:stretch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p="http://schemas.openxmlformats.org/presentationml/2006/main">
  <p:tag name="PA" val="v5.2.9"/>
</p:tagLst>
</file>

<file path=ppt/tags/tag10.xml><?xml version="1.0" encoding="utf-8"?>
<p:tagLst xmlns:p="http://schemas.openxmlformats.org/presentationml/2006/main">
  <p:tag name="PA" val="v5.2.7"/>
</p:tagLst>
</file>

<file path=ppt/tags/tag11.xml><?xml version="1.0" encoding="utf-8"?>
<p:tagLst xmlns:p="http://schemas.openxmlformats.org/presentationml/2006/main">
  <p:tag name="PA" val="v5.2.7"/>
</p:tagLst>
</file>

<file path=ppt/tags/tag12.xml><?xml version="1.0" encoding="utf-8"?>
<p:tagLst xmlns:p="http://schemas.openxmlformats.org/presentationml/2006/main">
  <p:tag name="PA" val="v5.2.7"/>
  <p:tag name="RESOURCELIBID_ANIM" val="438"/>
</p:tagLst>
</file>

<file path=ppt/tags/tag13.xml><?xml version="1.0" encoding="utf-8"?>
<p:tagLst xmlns:p="http://schemas.openxmlformats.org/presentationml/2006/main">
  <p:tag name="PA" val="v5.2.9"/>
</p:tagLst>
</file>

<file path=ppt/tags/tag14.xml><?xml version="1.0" encoding="utf-8"?>
<p:tagLst xmlns:p="http://schemas.openxmlformats.org/presentationml/2006/main">
  <p:tag name="PA" val="v5.2.9"/>
</p:tagLst>
</file>

<file path=ppt/tags/tag15.xml><?xml version="1.0" encoding="utf-8"?>
<p:tagLst xmlns:p="http://schemas.openxmlformats.org/presentationml/2006/main">
  <p:tag name="PA" val="v5.2.7"/>
  <p:tag name="RESOURCELIBID_ANIM" val="449"/>
</p:tagLst>
</file>

<file path=ppt/tags/tag16.xml><?xml version="1.0" encoding="utf-8"?>
<p:tagLst xmlns:p="http://schemas.openxmlformats.org/presentationml/2006/main">
  <p:tag name="PA" val="v5.2.9"/>
</p:tagLst>
</file>

<file path=ppt/tags/tag17.xml><?xml version="1.0" encoding="utf-8"?>
<p:tagLst xmlns:p="http://schemas.openxmlformats.org/presentationml/2006/main">
  <p:tag name="PA" val="v5.2.9"/>
</p:tagLst>
</file>

<file path=ppt/tags/tag18.xml><?xml version="1.0" encoding="utf-8"?>
<p:tagLst xmlns:p="http://schemas.openxmlformats.org/presentationml/2006/main">
  <p:tag name="PA" val="v5.2.7"/>
  <p:tag name="RESOURCELIBID_ANIM" val="460"/>
</p:tagLst>
</file>

<file path=ppt/tags/tag19.xml><?xml version="1.0" encoding="utf-8"?>
<p:tagLst xmlns:p="http://schemas.openxmlformats.org/presentationml/2006/main">
  <p:tag name="PA" val="v5.2.7"/>
  <p:tag name="RESOURCELIBID_ANIM" val="460"/>
</p:tagLst>
</file>

<file path=ppt/tags/tag2.xml><?xml version="1.0" encoding="utf-8"?>
<p:tagLst xmlns:p="http://schemas.openxmlformats.org/presentationml/2006/main">
  <p:tag name="PA" val="v5.2.9"/>
</p:tagLst>
</file>

<file path=ppt/tags/tag20.xml><?xml version="1.0" encoding="utf-8"?>
<p:tagLst xmlns:p="http://schemas.openxmlformats.org/presentationml/2006/main">
  <p:tag name="PA" val="v5.2.7"/>
  <p:tag name="RESOURCELIBID_ANIM" val="460"/>
</p:tagLst>
</file>

<file path=ppt/tags/tag21.xml><?xml version="1.0" encoding="utf-8"?>
<p:tagLst xmlns:p="http://schemas.openxmlformats.org/presentationml/2006/main">
  <p:tag name="PA" val="v5.2.7"/>
  <p:tag name="RESOURCELIBID_ANIM" val="460"/>
</p:tagLst>
</file>

<file path=ppt/tags/tag22.xml><?xml version="1.0" encoding="utf-8"?>
<p:tagLst xmlns:p="http://schemas.openxmlformats.org/presentationml/2006/main">
  <p:tag name="PA" val="v5.2.7"/>
  <p:tag name="RESOURCELIBID_ANIM" val="450"/>
</p:tagLst>
</file>

<file path=ppt/tags/tag23.xml><?xml version="1.0" encoding="utf-8"?>
<p:tagLst xmlns:p="http://schemas.openxmlformats.org/presentationml/2006/main">
  <p:tag name="PA" val="v5.2.7"/>
  <p:tag name="RESOURCELIBID_ANIM" val="460"/>
</p:tagLst>
</file>

<file path=ppt/tags/tag24.xml><?xml version="1.0" encoding="utf-8"?>
<p:tagLst xmlns:p="http://schemas.openxmlformats.org/presentationml/2006/main">
  <p:tag name="PA" val="v5.2.7"/>
  <p:tag name="RESOURCELIBID_ANIM" val="460"/>
</p:tagLst>
</file>

<file path=ppt/tags/tag25.xml><?xml version="1.0" encoding="utf-8"?>
<p:tagLst xmlns:p="http://schemas.openxmlformats.org/presentationml/2006/main">
  <p:tag name="PA" val="v5.2.7"/>
  <p:tag name="RESOURCELIBID_ANIM" val="460"/>
</p:tagLst>
</file>

<file path=ppt/tags/tag26.xml><?xml version="1.0" encoding="utf-8"?>
<p:tagLst xmlns:p="http://schemas.openxmlformats.org/presentationml/2006/main">
  <p:tag name="PA" val="v5.2.9"/>
</p:tagLst>
</file>

<file path=ppt/tags/tag27.xml><?xml version="1.0" encoding="utf-8"?>
<p:tagLst xmlns:p="http://schemas.openxmlformats.org/presentationml/2006/main">
  <p:tag name="PA" val="v5.2.7"/>
  <p:tag name="RESOURCELIBID_ANIM" val="458"/>
</p:tagLst>
</file>

<file path=ppt/tags/tag28.xml><?xml version="1.0" encoding="utf-8"?>
<p:tagLst xmlns:p="http://schemas.openxmlformats.org/presentationml/2006/main">
  <p:tag name="PA" val="v5.2.7"/>
  <p:tag name="RESOURCELIBID_ANIM" val="438"/>
</p:tagLst>
</file>

<file path=ppt/tags/tag29.xml><?xml version="1.0" encoding="utf-8"?>
<p:tagLst xmlns:p="http://schemas.openxmlformats.org/presentationml/2006/main">
  <p:tag name="PA" val="v5.2.7"/>
  <p:tag name="RESOURCELIBID_ANIM" val="438"/>
</p:tagLst>
</file>

<file path=ppt/tags/tag3.xml><?xml version="1.0" encoding="utf-8"?>
<p:tagLst xmlns:p="http://schemas.openxmlformats.org/presentationml/2006/main">
  <p:tag name="PA" val="v5.2.7"/>
  <p:tag name="RESOURCELIBID_ANIM" val="460"/>
</p:tagLst>
</file>

<file path=ppt/tags/tag30.xml><?xml version="1.0" encoding="utf-8"?>
<p:tagLst xmlns:p="http://schemas.openxmlformats.org/presentationml/2006/main">
  <p:tag name="PA" val="v5.2.7"/>
</p:tagLst>
</file>

<file path=ppt/tags/tag31.xml><?xml version="1.0" encoding="utf-8"?>
<p:tagLst xmlns:p="http://schemas.openxmlformats.org/presentationml/2006/main">
  <p:tag name="PA" val="v5.2.7"/>
</p:tagLst>
</file>

<file path=ppt/tags/tag4.xml><?xml version="1.0" encoding="utf-8"?>
<p:tagLst xmlns:p="http://schemas.openxmlformats.org/presentationml/2006/main">
  <p:tag name="PA" val="v5.2.7"/>
  <p:tag name="RESOURCELIBID_ANIM" val="453"/>
</p:tagLst>
</file>

<file path=ppt/tags/tag5.xml><?xml version="1.0" encoding="utf-8"?>
<p:tagLst xmlns:p="http://schemas.openxmlformats.org/presentationml/2006/main">
  <p:tag name="PA" val="v5.2.9"/>
</p:tagLst>
</file>

<file path=ppt/tags/tag6.xml><?xml version="1.0" encoding="utf-8"?>
<p:tagLst xmlns:p="http://schemas.openxmlformats.org/presentationml/2006/main">
  <p:tag name="PA" val="v5.2.9"/>
</p:tagLst>
</file>

<file path=ppt/tags/tag7.xml><?xml version="1.0" encoding="utf-8"?>
<p:tagLst xmlns:p="http://schemas.openxmlformats.org/presentationml/2006/main">
  <p:tag name="PA" val="v5.2.7"/>
  <p:tag name="RESOURCELIBID_ANIM" val="460"/>
</p:tagLst>
</file>

<file path=ppt/tags/tag8.xml><?xml version="1.0" encoding="utf-8"?>
<p:tagLst xmlns:p="http://schemas.openxmlformats.org/presentationml/2006/main">
  <p:tag name="PA" val="v5.2.7"/>
</p:tagLst>
</file>

<file path=ppt/tags/tag9.xml><?xml version="1.0" encoding="utf-8"?>
<p:tagLst xmlns:p="http://schemas.openxmlformats.org/presentationml/2006/main">
  <p:tag name="PA" val="v5.2.7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2206</Words>
  <Application>WPS 演示</Application>
  <PresentationFormat>自定义</PresentationFormat>
  <Paragraphs>194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华康POP2体W9(P)</vt:lpstr>
      <vt:lpstr>字魂59号-创粗黑</vt:lpstr>
      <vt:lpstr>华康少女</vt:lpstr>
      <vt:lpstr>微软雅黑</vt:lpstr>
      <vt:lpstr>Arial Unicode MS</vt:lpstr>
      <vt:lpstr>等线 Light</vt:lpstr>
      <vt:lpstr>等线</vt:lpstr>
      <vt:lpstr>思源黑体 CN Heavy</vt:lpstr>
      <vt:lpstr>Arial</vt:lpstr>
      <vt:lpstr>黑体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新型冠状病毒</dc:title>
  <dc:creator>第一PPT</dc:creator>
  <cp:keywords>www.1ppt.com</cp:keywords>
  <dc:description>www.1ppt.com</dc:description>
  <cp:lastModifiedBy>ASUS</cp:lastModifiedBy>
  <cp:revision>53</cp:revision>
  <dcterms:created xsi:type="dcterms:W3CDTF">2020-01-27T15:25:00Z</dcterms:created>
  <dcterms:modified xsi:type="dcterms:W3CDTF">2020-03-04T08:15:13Z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