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5300830" r:id="rId4"/>
    <p:sldId id="5301009" r:id="rId6"/>
    <p:sldId id="5300975" r:id="rId7"/>
    <p:sldId id="5300943" r:id="rId8"/>
    <p:sldId id="5300897" r:id="rId9"/>
    <p:sldId id="5300898" r:id="rId10"/>
    <p:sldId id="5300914" r:id="rId11"/>
    <p:sldId id="5300915" r:id="rId12"/>
    <p:sldId id="5300912" r:id="rId13"/>
    <p:sldId id="5300913" r:id="rId14"/>
    <p:sldId id="5300894" r:id="rId15"/>
    <p:sldId id="5300734" r:id="rId16"/>
    <p:sldId id="5300840" r:id="rId17"/>
    <p:sldId id="5300901" r:id="rId18"/>
    <p:sldId id="5300923" r:id="rId19"/>
    <p:sldId id="5300900" r:id="rId20"/>
    <p:sldId id="5300899" r:id="rId21"/>
    <p:sldId id="5300903" r:id="rId22"/>
    <p:sldId id="5300813" r:id="rId23"/>
    <p:sldId id="5300906" r:id="rId24"/>
    <p:sldId id="5300926" r:id="rId25"/>
    <p:sldId id="5300928" r:id="rId26"/>
    <p:sldId id="5300929" r:id="rId27"/>
    <p:sldId id="5300930" r:id="rId28"/>
    <p:sldId id="5300931" r:id="rId29"/>
    <p:sldId id="5301010" r:id="rId30"/>
    <p:sldId id="5301011" r:id="rId31"/>
    <p:sldId id="5300932" r:id="rId32"/>
    <p:sldId id="5300933" r:id="rId33"/>
    <p:sldId id="5300934" r:id="rId34"/>
    <p:sldId id="5300935" r:id="rId35"/>
    <p:sldId id="5300936" r:id="rId36"/>
    <p:sldId id="5300937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45F"/>
    <a:srgbClr val="1C1B34"/>
    <a:srgbClr val="756551"/>
    <a:srgbClr val="9F824F"/>
    <a:srgbClr val="75634D"/>
    <a:srgbClr val="1C1A31"/>
    <a:srgbClr val="DB777A"/>
    <a:srgbClr val="EFEBE9"/>
    <a:srgbClr val="C7AA85"/>
    <a:srgbClr val="DAD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7" autoAdjust="0"/>
    <p:restoredTop sz="94660" autoAdjust="0"/>
  </p:normalViewPr>
  <p:slideViewPr>
    <p:cSldViewPr snapToGrid="0" showGuides="1">
      <p:cViewPr>
        <p:scale>
          <a:sx n="66" d="100"/>
          <a:sy n="66" d="100"/>
        </p:scale>
        <p:origin x="1404" y="816"/>
      </p:cViewPr>
      <p:guideLst>
        <p:guide orient="horz" pos="2159"/>
        <p:guide pos="3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2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B6984-00C1-47DA-8760-49F5EB2B5F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B460-8EAD-46F3-B95C-ABAD26059C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稻壳儿佳誉设计原创店铺链接：</a:t>
            </a:r>
            <a:r>
              <a:rPr lang="en-US" altLang="zh-CN" dirty="0"/>
              <a:t>http://chn.docer.com/works?userid=219874625_4_16_5_4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B460-8EAD-46F3-B95C-ABAD26059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稻壳儿佳誉设计原创店铺链接：</a:t>
            </a:r>
            <a:r>
              <a:rPr lang="en-US" altLang="zh-CN" dirty="0"/>
              <a:t>http://chn.docer.com/works?userid=219874625_4_16_5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8241B8-02B3-44F5-A3C0-988462670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稻壳儿佳誉设计原创店铺链接：</a:t>
            </a:r>
            <a:r>
              <a:rPr lang="en-US" altLang="zh-CN" dirty="0"/>
              <a:t>http://chn.docer.com/works?userid=219874625_4_16_5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8241B8-02B3-44F5-A3C0-988462670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稻壳儿佳誉设计原创店铺链接：</a:t>
            </a:r>
            <a:r>
              <a:rPr lang="en-US" altLang="zh-CN" dirty="0"/>
              <a:t>http://chn.docer.com/works?userid=219874625_4_16_5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8241B8-02B3-44F5-A3C0-988462670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稻壳儿佳誉设计原创店铺链接：</a:t>
            </a:r>
            <a:r>
              <a:rPr lang="en-US" altLang="zh-CN" dirty="0"/>
              <a:t>http://chn.docer.com/works?userid=219874625_4_16_5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8241B8-02B3-44F5-A3C0-988462670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D9E84F-CDFB-4D59-BBF8-F03EAAC113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D9E84F-CDFB-4D59-BBF8-F03EAAC113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D9E84F-CDFB-4D59-BBF8-F03EAAC113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D9E84F-CDFB-4D59-BBF8-F03EAAC113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D9E84F-CDFB-4D59-BBF8-F03EAAC113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稻壳儿佳誉设计原创店铺链接：</a:t>
            </a:r>
            <a:r>
              <a:rPr lang="en-US" altLang="zh-CN" dirty="0"/>
              <a:t>http://chn.docer.com/works?userid=219874625_4_16_5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8241B8-02B3-44F5-A3C0-988462670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稻壳儿佳誉设计原创店铺链接：</a:t>
            </a:r>
            <a:r>
              <a:rPr lang="en-US" altLang="zh-CN" dirty="0"/>
              <a:t>http://chn.docer.com/works?userid=219874625_4_16_5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8241B8-02B3-44F5-A3C0-988462670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9D523-F46A-4D8E-BF04-72659B41C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73308-D8DA-4F02-8E72-2B4A7C14CD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887195-C912-4D77-B572-24614B5345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E75DB-149A-49C1-8C80-88946C48BE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A06-BFBD-4C07-91CD-F562F7E498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7D1F-F3EB-4212-828C-D4C6565441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1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Click="0" advTm="3000">
        <p15:prstTrans prst="origami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tags" Target="../tags/tag8.xml"/><Relationship Id="rId2" Type="http://schemas.openxmlformats.org/officeDocument/2006/relationships/image" Target="../media/image3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pic>
        <p:nvPicPr>
          <p:cNvPr id="21" name="wps稻壳儿佳誉设计原创店铺链接：http://chn.docer.com/works?userid=219874625_4_16_5_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6642" y="-1281013"/>
            <a:ext cx="609412" cy="6094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42832" r="21445" b="20104"/>
          <a:stretch>
            <a:fillRect/>
          </a:stretch>
        </p:blipFill>
        <p:spPr>
          <a:xfrm>
            <a:off x="7223721" y="4337494"/>
            <a:ext cx="4540251" cy="22896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6" t="19598" r="49307" b="54247"/>
          <a:stretch>
            <a:fillRect/>
          </a:stretch>
        </p:blipFill>
        <p:spPr>
          <a:xfrm>
            <a:off x="1524114" y="1139372"/>
            <a:ext cx="2819400" cy="161568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60729" y="1374045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FEBE9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33370" y="1266372"/>
            <a:ext cx="4325260" cy="4325256"/>
          </a:xfrm>
          <a:prstGeom prst="ellipse">
            <a:avLst/>
          </a:prstGeom>
          <a:noFill/>
          <a:ln w="28575">
            <a:solidFill>
              <a:srgbClr val="B094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FEBE9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wps稻壳儿佳誉设计原创店铺链接：http://chn.docer.com/works?userid=219874625_4_16_5_5"/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55741" r="27173" b="17555"/>
          <a:stretch>
            <a:fillRect/>
          </a:stretch>
        </p:blipFill>
        <p:spPr>
          <a:xfrm>
            <a:off x="6744775" y="4303313"/>
            <a:ext cx="369917" cy="4056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31460" y="1744345"/>
            <a:ext cx="1413510" cy="3368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第一课</a:t>
            </a:r>
            <a:endParaRPr kumimoji="0" lang="zh-CN" alt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ps稻壳儿佳誉设计原创链接：http://chn.docer.com/works?userid=219874625_1"/>
          <p:cNvSpPr/>
          <p:nvPr/>
        </p:nvSpPr>
        <p:spPr>
          <a:xfrm>
            <a:off x="-12700" y="1419860"/>
            <a:ext cx="12192000" cy="4791075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4418" b="44165"/>
          <a:stretch>
            <a:fillRect/>
          </a:stretch>
        </p:blipFill>
        <p:spPr>
          <a:xfrm flipH="1">
            <a:off x="3342" y="-81639"/>
            <a:ext cx="3103320" cy="3002515"/>
          </a:xfrm>
          <a:prstGeom prst="rect">
            <a:avLst/>
          </a:prstGeom>
        </p:spPr>
      </p:pic>
      <p:sp>
        <p:nvSpPr>
          <p:cNvPr id="245" name="文本框 244"/>
          <p:cNvSpPr txBox="1"/>
          <p:nvPr>
            <p:custDataLst>
              <p:tags r:id="rId2"/>
            </p:custDataLst>
          </p:nvPr>
        </p:nvSpPr>
        <p:spPr>
          <a:xfrm>
            <a:off x="509270" y="1687830"/>
            <a:ext cx="11392535" cy="19196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我步入丛林，因为我希望生活的有意义，我希望活的深刻，并汲取生命中所有的精华。然后从中学习，以免让我在生命终结时，却发现自己从来没有活过。</a:t>
            </a:r>
            <a:endParaRPr lang="zh-CN" altLang="en-US" sz="3200" b="1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00050" y="3725545"/>
            <a:ext cx="11392535" cy="220980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每一个清晨，都是一个令人欣喜的邀请，令我的生活与大自然同样的朴实，也许我能说，像大自然本身一样纯真无暇。</a:t>
            </a:r>
            <a:endParaRPr lang="zh-CN" altLang="en-US" sz="3200" b="1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r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200" b="1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梭罗《瓦尔登湖》</a:t>
            </a:r>
            <a:endParaRPr lang="zh-CN" altLang="en-US" sz="3200" b="1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12016" y="1345017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04342" y="1237344"/>
            <a:ext cx="4325260" cy="4325256"/>
          </a:xfrm>
          <a:prstGeom prst="ellipse">
            <a:avLst/>
          </a:prstGeom>
          <a:noFill/>
          <a:ln w="28575">
            <a:solidFill>
              <a:srgbClr val="B094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wps稻壳儿佳誉设计原创店铺链接：http://chn.docer.com/works?userid=219874625_4_16_5_2"/>
          <p:cNvSpPr/>
          <p:nvPr/>
        </p:nvSpPr>
        <p:spPr>
          <a:xfrm>
            <a:off x="3703252" y="3735788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4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wps稻壳儿佳誉设计原创店铺链接：http://chn.docer.com/works?userid=219874625_4_16_5_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7579" r="70202" b="23662"/>
          <a:stretch>
            <a:fillRect/>
          </a:stretch>
        </p:blipFill>
        <p:spPr>
          <a:xfrm>
            <a:off x="2722126" y="1660848"/>
            <a:ext cx="1558982" cy="675104"/>
          </a:xfrm>
          <a:prstGeom prst="rect">
            <a:avLst/>
          </a:prstGeom>
        </p:spPr>
      </p:pic>
      <p:pic>
        <p:nvPicPr>
          <p:cNvPr id="18" name="wps稻壳儿佳誉设计原创店铺链接：http://chn.docer.com/works?userid=219874625_4_16_5_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57424" r="71518" b="28222"/>
          <a:stretch>
            <a:fillRect/>
          </a:stretch>
        </p:blipFill>
        <p:spPr>
          <a:xfrm>
            <a:off x="7514771" y="4732351"/>
            <a:ext cx="1334190" cy="427282"/>
          </a:xfrm>
          <a:prstGeom prst="rect">
            <a:avLst/>
          </a:prstGeom>
        </p:spPr>
      </p:pic>
      <p:sp>
        <p:nvSpPr>
          <p:cNvPr id="20" name="wps稻壳儿佳誉设计原创店铺链接：http://chn.docer.com/works?userid=219874625_4_16_5_6"/>
          <p:cNvSpPr txBox="1"/>
          <p:nvPr/>
        </p:nvSpPr>
        <p:spPr>
          <a:xfrm>
            <a:off x="4482464" y="2813666"/>
            <a:ext cx="32662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珍爱生命</a:t>
            </a:r>
            <a:endParaRPr kumimoji="0" lang="zh-CN" altLang="en-US" sz="6000" b="1" i="0" u="none" strike="noStrike" cap="none" spc="0" normalizeH="0" baseline="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</p:txBody>
      </p:sp>
      <p:pic>
        <p:nvPicPr>
          <p:cNvPr id="26" name="wps稻壳儿佳誉设计原创店铺链接：http://chn.docer.com/works?userid=219874625_4_16_5_7"/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55741" r="27173" b="17555"/>
          <a:stretch>
            <a:fillRect/>
          </a:stretch>
        </p:blipFill>
        <p:spPr>
          <a:xfrm>
            <a:off x="4851451" y="3891736"/>
            <a:ext cx="346404" cy="37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店铺链接：http://chn.docer.com/works?userid=219874625_4_16_5_1"/>
          <p:cNvSpPr/>
          <p:nvPr/>
        </p:nvSpPr>
        <p:spPr>
          <a:xfrm>
            <a:off x="0" y="986638"/>
            <a:ext cx="12192000" cy="4379138"/>
          </a:xfrm>
          <a:prstGeom prst="rect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EBE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图片包含 鲜花, 花瓶, 植物, 餐桌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5" t="76296"/>
          <a:stretch>
            <a:fillRect/>
          </a:stretch>
        </p:blipFill>
        <p:spPr>
          <a:xfrm>
            <a:off x="8532030" y="5232402"/>
            <a:ext cx="3829050" cy="16255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6"/>
          <a:stretch>
            <a:fillRect/>
          </a:stretch>
        </p:blipFill>
        <p:spPr>
          <a:xfrm>
            <a:off x="8530" y="4920342"/>
            <a:ext cx="4535953" cy="1937657"/>
          </a:xfrm>
          <a:prstGeom prst="rect">
            <a:avLst/>
          </a:prstGeom>
        </p:spPr>
      </p:pic>
      <p:sp>
        <p:nvSpPr>
          <p:cNvPr id="9" name="Title 6"/>
          <p:cNvSpPr txBox="1"/>
          <p:nvPr>
            <p:custDataLst>
              <p:tags r:id="rId3"/>
            </p:custDataLst>
          </p:nvPr>
        </p:nvSpPr>
        <p:spPr>
          <a:xfrm>
            <a:off x="155575" y="1021080"/>
            <a:ext cx="5685155" cy="431101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z="36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确诊人数为：</a:t>
            </a:r>
            <a:r>
              <a:rPr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80174</a:t>
            </a:r>
            <a:endParaRPr altLang="zh-CN" sz="36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疑似人数为：</a:t>
            </a:r>
            <a:r>
              <a:rPr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715</a:t>
            </a:r>
            <a:endParaRPr altLang="zh-CN" sz="36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治愈人数为：</a:t>
            </a:r>
            <a:r>
              <a:rPr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44576</a:t>
            </a:r>
            <a:endParaRPr altLang="zh-CN" sz="36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死亡人数为：</a:t>
            </a:r>
            <a:r>
              <a:rPr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2915</a:t>
            </a:r>
            <a:endParaRPr altLang="zh-CN" sz="36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Title 6"/>
          <p:cNvSpPr txBox="1"/>
          <p:nvPr>
            <p:custDataLst>
              <p:tags r:id="rId4"/>
            </p:custDataLst>
          </p:nvPr>
        </p:nvSpPr>
        <p:spPr>
          <a:xfrm>
            <a:off x="6073775" y="1329690"/>
            <a:ext cx="5238750" cy="35909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4400" b="1" u="none" strike="noStrike" spc="382" baseline="0" dirty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不要只关注数据，更要看到数据背后的具体的活生生的“人”！</a:t>
            </a:r>
            <a:endParaRPr lang="zh-CN" altLang="en-US" sz="4400" b="1" u="none" strike="noStrike" spc="382" baseline="0" dirty="0">
              <a:ln w="3175">
                <a:noFill/>
                <a:prstDash val="dash"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41070" y="1864995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7635" y="2185035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607685" y="2439035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541520" y="847090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32455" y="3054985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753860" y="499110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167880" y="4201795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879975" y="4030980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693660" y="2185035"/>
            <a:ext cx="1560195" cy="1337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044180" y="2439035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167880" y="847090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241925" y="4350385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958205" y="2693035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482975" y="3391535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879975" y="1138555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517765" y="4521200"/>
            <a:ext cx="859790" cy="69850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400" b="1" spc="382" dirty="0" smtClean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链接：http://chn.docer.com/works?userid=219874625"/>
          <p:cNvSpPr/>
          <p:nvPr/>
        </p:nvSpPr>
        <p:spPr>
          <a:xfrm>
            <a:off x="-48895" y="80010"/>
            <a:ext cx="12240895" cy="6697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 dirty="0">
              <a:solidFill>
                <a:srgbClr val="715E41"/>
              </a:solidFill>
              <a:latin typeface="迷你简小隶书" panose="02010609000101010101" pitchFamily="49" charset="-122"/>
              <a:ea typeface="迷你简小隶书" panose="02010609000101010101" pitchFamily="49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3" t="74684" r="118"/>
          <a:stretch>
            <a:fillRect/>
          </a:stretch>
        </p:blipFill>
        <p:spPr>
          <a:xfrm>
            <a:off x="14514" y="5377544"/>
            <a:ext cx="3929652" cy="1480456"/>
          </a:xfrm>
          <a:custGeom>
            <a:avLst/>
            <a:gdLst>
              <a:gd name="connsiteX0" fmla="*/ 1124147 w 5695950"/>
              <a:gd name="connsiteY0" fmla="*/ 545448 h 5847954"/>
              <a:gd name="connsiteX1" fmla="*/ 1124147 w 5695950"/>
              <a:gd name="connsiteY1" fmla="*/ 1768726 h 5847954"/>
              <a:gd name="connsiteX2" fmla="*/ 4199742 w 5695950"/>
              <a:gd name="connsiteY2" fmla="*/ 1768726 h 5847954"/>
              <a:gd name="connsiteX3" fmla="*/ 4199742 w 5695950"/>
              <a:gd name="connsiteY3" fmla="*/ 545448 h 5847954"/>
              <a:gd name="connsiteX4" fmla="*/ 0 w 5695950"/>
              <a:gd name="connsiteY4" fmla="*/ 0 h 5847954"/>
              <a:gd name="connsiteX5" fmla="*/ 5695950 w 5695950"/>
              <a:gd name="connsiteY5" fmla="*/ 0 h 5847954"/>
              <a:gd name="connsiteX6" fmla="*/ 5695950 w 5695950"/>
              <a:gd name="connsiteY6" fmla="*/ 5847954 h 5847954"/>
              <a:gd name="connsiteX7" fmla="*/ 0 w 5695950"/>
              <a:gd name="connsiteY7" fmla="*/ 5847954 h 58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5847954">
                <a:moveTo>
                  <a:pt x="1124147" y="545448"/>
                </a:moveTo>
                <a:lnTo>
                  <a:pt x="1124147" y="1768726"/>
                </a:lnTo>
                <a:lnTo>
                  <a:pt x="4199742" y="1768726"/>
                </a:lnTo>
                <a:lnTo>
                  <a:pt x="4199742" y="545448"/>
                </a:lnTo>
                <a:close/>
                <a:moveTo>
                  <a:pt x="0" y="0"/>
                </a:moveTo>
                <a:lnTo>
                  <a:pt x="5695950" y="0"/>
                </a:lnTo>
                <a:lnTo>
                  <a:pt x="5695950" y="5847954"/>
                </a:lnTo>
                <a:lnTo>
                  <a:pt x="0" y="5847954"/>
                </a:lnTo>
                <a:close/>
              </a:path>
            </a:pathLst>
          </a:custGeom>
        </p:spPr>
      </p:pic>
      <p:sp>
        <p:nvSpPr>
          <p:cNvPr id="53" name="文本框 49"/>
          <p:cNvSpPr txBox="1">
            <a:spLocks noChangeArrowheads="1"/>
          </p:cNvSpPr>
          <p:nvPr/>
        </p:nvSpPr>
        <p:spPr bwMode="auto">
          <a:xfrm>
            <a:off x="202565" y="276225"/>
            <a:ext cx="11989435" cy="661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lnSpc>
                <a:spcPct val="200000"/>
              </a:lnSpc>
              <a:defRPr/>
            </a:pPr>
            <a:r>
              <a:rPr lang="zh-CN" altLang="en-US" sz="3200" b="1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打捞悲剧中的“个”</a:t>
            </a:r>
            <a:endParaRPr lang="zh-CN" altLang="en-US" sz="3200" b="1" kern="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 defTabSz="1219200">
              <a:lnSpc>
                <a:spcPct val="200000"/>
              </a:lnSpc>
              <a:defRPr/>
            </a:pPr>
            <a:r>
              <a:rPr lang="zh-CN" altLang="en-US" sz="1200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王开岭</a:t>
            </a:r>
            <a:endParaRPr lang="zh-CN" altLang="en-US" sz="1200" kern="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 defTabSz="1219200" fontAlgn="auto">
              <a:lnSpc>
                <a:spcPct val="200000"/>
              </a:lnSpc>
              <a:defRPr/>
            </a:pPr>
            <a:r>
              <a:rPr lang="zh-CN" altLang="en-US" sz="1400" b="1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犹太裔汉学家舒衡哲在《第二次世界大战：在博物馆的光照之外》一文中认为，今天常说纳粹杀了六百万犹太人，日本兵在南京杀了三十万人，实际上以数字和术语的方式把大屠杀给抽象化了。他说：“抽象是记忆最疯狂的敌人。它杀死记忆，因为抽象鼓吹拉开距离并且常常赞许淡漠。而我们必须提醒自己牢记在心的是：大屠杀意味着的不是六百万这个数字，而是一个人，加一个人，再加一个人……只有这样，大屠杀的意义才是可以理解的。”    ……</a:t>
            </a:r>
            <a:endParaRPr lang="zh-CN" altLang="en-US" sz="1400" b="1" kern="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 defTabSz="1219200" fontAlgn="auto">
              <a:lnSpc>
                <a:spcPct val="200000"/>
              </a:lnSpc>
              <a:defRPr/>
            </a:pPr>
            <a:r>
              <a:rPr lang="zh-CN" altLang="en-US" sz="1400" b="1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同样，叙述灾难和悲剧，也必须降落到实体和细节上，才有丰满的血肉，才有惊心动魄的痛感和震撼，它方不失为一个真正的悲剧，悲剧的人性和价值才不致白白流失。</a:t>
            </a:r>
            <a:endParaRPr lang="zh-CN" altLang="en-US" sz="1400" b="1" kern="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 defTabSz="1219200" fontAlgn="auto">
              <a:lnSpc>
                <a:spcPct val="200000"/>
              </a:lnSpc>
              <a:defRPr/>
            </a:pPr>
            <a:r>
              <a:rPr lang="zh-CN" altLang="en-US" sz="1400" b="1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一百年前的“泰坦尼克”海难，在世人眼里之所以触目惊心，是因为《冰海沉船》和《泰坦尼克》两部电影让人们触摸到了那些长眠于海底的“个”，从集体遗容中打捞起了一张张鲜活的生命面孔 ；美国华盛顿的“犹太人遇难者纪念馆”，在设计上注重了“个”的清晰，费尽心机搜录了大量个体遇难者的信息，让你可以进入到他们的生涯故事中去体验那些欢笑和泪水、安乐和恐怖、幸福和屈辱……</a:t>
            </a:r>
            <a:endParaRPr lang="zh-CN" altLang="en-US" sz="1400" b="1" kern="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457200" algn="l" defTabSz="1219200" fontAlgn="auto">
              <a:lnSpc>
                <a:spcPct val="200000"/>
              </a:lnSpc>
              <a:defRPr/>
            </a:pPr>
            <a:r>
              <a:rPr lang="zh-CN" altLang="en-US" sz="1400" b="1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视那不幸人群中的“个”，爱护生也爱护死，严肃对待世上的每一份痛苦，这对每个人来说都意义重大。它教会我们一种打量生活、对待同胞、判断事物的方法和价值观，这是我们认知生命的起点，也是一个生命对另一生命的最正常态度。在世界眼里，我们也是一个“个”，忽视了这个“个”，也就丧失了对人和生命最深沉的感受。</a:t>
            </a:r>
            <a:r>
              <a:rPr lang="zh-CN" altLang="en-US" sz="1400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  </a:t>
            </a:r>
            <a:endParaRPr lang="zh-CN" altLang="en-US" sz="1400" kern="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3" t="74684" r="118"/>
          <a:stretch>
            <a:fillRect/>
          </a:stretch>
        </p:blipFill>
        <p:spPr>
          <a:xfrm>
            <a:off x="8370066" y="5127264"/>
            <a:ext cx="3929652" cy="1480456"/>
          </a:xfrm>
          <a:custGeom>
            <a:avLst/>
            <a:gdLst>
              <a:gd name="connsiteX0" fmla="*/ 1124147 w 5695950"/>
              <a:gd name="connsiteY0" fmla="*/ 545448 h 5847954"/>
              <a:gd name="connsiteX1" fmla="*/ 1124147 w 5695950"/>
              <a:gd name="connsiteY1" fmla="*/ 1768726 h 5847954"/>
              <a:gd name="connsiteX2" fmla="*/ 4199742 w 5695950"/>
              <a:gd name="connsiteY2" fmla="*/ 1768726 h 5847954"/>
              <a:gd name="connsiteX3" fmla="*/ 4199742 w 5695950"/>
              <a:gd name="connsiteY3" fmla="*/ 545448 h 5847954"/>
              <a:gd name="connsiteX4" fmla="*/ 0 w 5695950"/>
              <a:gd name="connsiteY4" fmla="*/ 0 h 5847954"/>
              <a:gd name="connsiteX5" fmla="*/ 5695950 w 5695950"/>
              <a:gd name="connsiteY5" fmla="*/ 0 h 5847954"/>
              <a:gd name="connsiteX6" fmla="*/ 5695950 w 5695950"/>
              <a:gd name="connsiteY6" fmla="*/ 5847954 h 5847954"/>
              <a:gd name="connsiteX7" fmla="*/ 0 w 5695950"/>
              <a:gd name="connsiteY7" fmla="*/ 5847954 h 58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5847954">
                <a:moveTo>
                  <a:pt x="1124147" y="545448"/>
                </a:moveTo>
                <a:lnTo>
                  <a:pt x="1124147" y="1768726"/>
                </a:lnTo>
                <a:lnTo>
                  <a:pt x="4199742" y="1768726"/>
                </a:lnTo>
                <a:lnTo>
                  <a:pt x="4199742" y="545448"/>
                </a:lnTo>
                <a:close/>
                <a:moveTo>
                  <a:pt x="0" y="0"/>
                </a:moveTo>
                <a:lnTo>
                  <a:pt x="5695950" y="0"/>
                </a:lnTo>
                <a:lnTo>
                  <a:pt x="5695950" y="5847954"/>
                </a:lnTo>
                <a:lnTo>
                  <a:pt x="0" y="5847954"/>
                </a:lnTo>
                <a:close/>
              </a:path>
            </a:pathLst>
          </a:custGeom>
        </p:spPr>
      </p:pic>
      <p:sp>
        <p:nvSpPr>
          <p:cNvPr id="2" name="wps稻壳儿佳誉设计原创店铺链接：http://chn.docer.com/works?userid=219874625_4_16_5_1"/>
          <p:cNvSpPr/>
          <p:nvPr/>
        </p:nvSpPr>
        <p:spPr>
          <a:xfrm>
            <a:off x="676910" y="1901825"/>
            <a:ext cx="11515090" cy="1917700"/>
          </a:xfrm>
          <a:prstGeom prst="rect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EBE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wps稻壳儿佳誉设计原创链接：http://chn.docer.com/works?userid=219874625矩形 9_11"/>
          <p:cNvSpPr txBox="1"/>
          <p:nvPr/>
        </p:nvSpPr>
        <p:spPr>
          <a:xfrm>
            <a:off x="5000892" y="4063352"/>
            <a:ext cx="276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输入你的标题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00892" y="4487619"/>
            <a:ext cx="4955908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竹雨松风琴韵，茶烟梧月书声。一杯春露暂留客，两腋清风几欲仙。竹雨松风琴韵，茶烟梧月书声。一杯春露暂留客，两腋清风几欲仙。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12920" y="2056765"/>
            <a:ext cx="28428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生命为重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人民为重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7" name="wps稻壳儿佳誉设计原创链接：http://chn.docer.com/works?userid=219874625_8_3"/>
          <p:cNvPicPr>
            <a:picLocks noChangeAspect="1"/>
          </p:cNvPicPr>
          <p:nvPr/>
        </p:nvPicPr>
        <p:blipFill rotWithShape="1">
          <a:blip r:embed="rId2" cstate="email"/>
          <a:srcRect t="9676"/>
          <a:stretch>
            <a:fillRect/>
          </a:stretch>
        </p:blipFill>
        <p:spPr>
          <a:xfrm flipH="1">
            <a:off x="10052790" y="0"/>
            <a:ext cx="2139209" cy="316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12016" y="1345017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04342" y="1237344"/>
            <a:ext cx="4325260" cy="4325256"/>
          </a:xfrm>
          <a:prstGeom prst="ellipse">
            <a:avLst/>
          </a:prstGeom>
          <a:noFill/>
          <a:ln w="28575">
            <a:solidFill>
              <a:srgbClr val="B094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wps稻壳儿佳誉设计原创店铺链接：http://chn.docer.com/works?userid=219874625_4_16_5_2"/>
          <p:cNvSpPr/>
          <p:nvPr/>
        </p:nvSpPr>
        <p:spPr>
          <a:xfrm>
            <a:off x="3703252" y="3735788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4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wps稻壳儿佳誉设计原创店铺链接：http://chn.docer.com/works?userid=219874625_4_16_5_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7579" r="70202" b="23662"/>
          <a:stretch>
            <a:fillRect/>
          </a:stretch>
        </p:blipFill>
        <p:spPr>
          <a:xfrm>
            <a:off x="2722126" y="1660848"/>
            <a:ext cx="1558982" cy="675104"/>
          </a:xfrm>
          <a:prstGeom prst="rect">
            <a:avLst/>
          </a:prstGeom>
        </p:spPr>
      </p:pic>
      <p:pic>
        <p:nvPicPr>
          <p:cNvPr id="18" name="wps稻壳儿佳誉设计原创店铺链接：http://chn.docer.com/works?userid=219874625_4_16_5_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57424" r="71518" b="28222"/>
          <a:stretch>
            <a:fillRect/>
          </a:stretch>
        </p:blipFill>
        <p:spPr>
          <a:xfrm>
            <a:off x="7514771" y="4732351"/>
            <a:ext cx="1334190" cy="427282"/>
          </a:xfrm>
          <a:prstGeom prst="rect">
            <a:avLst/>
          </a:prstGeom>
        </p:spPr>
      </p:pic>
      <p:sp>
        <p:nvSpPr>
          <p:cNvPr id="20" name="wps稻壳儿佳誉设计原创店铺链接：http://chn.docer.com/works?userid=219874625_4_16_5_6"/>
          <p:cNvSpPr txBox="1"/>
          <p:nvPr/>
        </p:nvSpPr>
        <p:spPr>
          <a:xfrm>
            <a:off x="4482464" y="2813666"/>
            <a:ext cx="32662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直面人性</a:t>
            </a:r>
            <a:endParaRPr kumimoji="0" lang="zh-CN" altLang="en-US" sz="6000" b="1" i="0" u="none" strike="noStrike" cap="none" spc="0" normalizeH="0" baseline="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</p:txBody>
      </p:sp>
      <p:pic>
        <p:nvPicPr>
          <p:cNvPr id="26" name="wps稻壳儿佳誉设计原创店铺链接：http://chn.docer.com/works?userid=219874625_4_16_5_7"/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55741" r="27173" b="17555"/>
          <a:stretch>
            <a:fillRect/>
          </a:stretch>
        </p:blipFill>
        <p:spPr>
          <a:xfrm>
            <a:off x="4851451" y="3891736"/>
            <a:ext cx="346404" cy="37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链接：http://chn.docer.com/works?userid=219874625"/>
          <p:cNvSpPr/>
          <p:nvPr/>
        </p:nvSpPr>
        <p:spPr>
          <a:xfrm>
            <a:off x="-48683" y="1480456"/>
            <a:ext cx="12240683" cy="4020458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15E41"/>
              </a:solidFill>
              <a:effectLst/>
              <a:uLnTx/>
              <a:uFillTx/>
              <a:latin typeface="迷你简小隶书" panose="02010609000101010101" pitchFamily="49" charset="-122"/>
              <a:ea typeface="迷你简小隶书" panose="02010609000101010101" pitchFamily="49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1" r="118" b="72120"/>
          <a:stretch>
            <a:fillRect/>
          </a:stretch>
        </p:blipFill>
        <p:spPr>
          <a:xfrm>
            <a:off x="10465941" y="0"/>
            <a:ext cx="1740376" cy="1810395"/>
          </a:xfrm>
          <a:custGeom>
            <a:avLst/>
            <a:gdLst>
              <a:gd name="connsiteX0" fmla="*/ 0 w 1567345"/>
              <a:gd name="connsiteY0" fmla="*/ 0 h 1630403"/>
              <a:gd name="connsiteX1" fmla="*/ 1567345 w 1567345"/>
              <a:gd name="connsiteY1" fmla="*/ 0 h 1630403"/>
              <a:gd name="connsiteX2" fmla="*/ 1567345 w 1567345"/>
              <a:gd name="connsiteY2" fmla="*/ 1630403 h 1630403"/>
              <a:gd name="connsiteX3" fmla="*/ 0 w 1567345"/>
              <a:gd name="connsiteY3" fmla="*/ 1630403 h 1630403"/>
              <a:gd name="connsiteX4" fmla="*/ 0 w 1567345"/>
              <a:gd name="connsiteY4" fmla="*/ 493119 h 1630403"/>
              <a:gd name="connsiteX5" fmla="*/ 198673 w 1567345"/>
              <a:gd name="connsiteY5" fmla="*/ 493119 h 1630403"/>
              <a:gd name="connsiteX6" fmla="*/ 198673 w 1567345"/>
              <a:gd name="connsiteY6" fmla="*/ 152070 h 1630403"/>
              <a:gd name="connsiteX7" fmla="*/ 0 w 1567345"/>
              <a:gd name="connsiteY7" fmla="*/ 152070 h 16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345" h="1630403">
                <a:moveTo>
                  <a:pt x="0" y="0"/>
                </a:moveTo>
                <a:lnTo>
                  <a:pt x="1567345" y="0"/>
                </a:lnTo>
                <a:lnTo>
                  <a:pt x="1567345" y="1630403"/>
                </a:lnTo>
                <a:lnTo>
                  <a:pt x="0" y="1630403"/>
                </a:lnTo>
                <a:lnTo>
                  <a:pt x="0" y="493119"/>
                </a:lnTo>
                <a:lnTo>
                  <a:pt x="198673" y="493119"/>
                </a:lnTo>
                <a:lnTo>
                  <a:pt x="198673" y="152070"/>
                </a:lnTo>
                <a:lnTo>
                  <a:pt x="0" y="15207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3" t="74684" r="118"/>
          <a:stretch>
            <a:fillRect/>
          </a:stretch>
        </p:blipFill>
        <p:spPr>
          <a:xfrm>
            <a:off x="435429" y="5014687"/>
            <a:ext cx="3929652" cy="1480456"/>
          </a:xfrm>
          <a:custGeom>
            <a:avLst/>
            <a:gdLst>
              <a:gd name="connsiteX0" fmla="*/ 1124147 w 5695950"/>
              <a:gd name="connsiteY0" fmla="*/ 545448 h 5847954"/>
              <a:gd name="connsiteX1" fmla="*/ 1124147 w 5695950"/>
              <a:gd name="connsiteY1" fmla="*/ 1768726 h 5847954"/>
              <a:gd name="connsiteX2" fmla="*/ 4199742 w 5695950"/>
              <a:gd name="connsiteY2" fmla="*/ 1768726 h 5847954"/>
              <a:gd name="connsiteX3" fmla="*/ 4199742 w 5695950"/>
              <a:gd name="connsiteY3" fmla="*/ 545448 h 5847954"/>
              <a:gd name="connsiteX4" fmla="*/ 0 w 5695950"/>
              <a:gd name="connsiteY4" fmla="*/ 0 h 5847954"/>
              <a:gd name="connsiteX5" fmla="*/ 5695950 w 5695950"/>
              <a:gd name="connsiteY5" fmla="*/ 0 h 5847954"/>
              <a:gd name="connsiteX6" fmla="*/ 5695950 w 5695950"/>
              <a:gd name="connsiteY6" fmla="*/ 5847954 h 5847954"/>
              <a:gd name="connsiteX7" fmla="*/ 0 w 5695950"/>
              <a:gd name="connsiteY7" fmla="*/ 5847954 h 58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5847954">
                <a:moveTo>
                  <a:pt x="1124147" y="545448"/>
                </a:moveTo>
                <a:lnTo>
                  <a:pt x="1124147" y="1768726"/>
                </a:lnTo>
                <a:lnTo>
                  <a:pt x="4199742" y="1768726"/>
                </a:lnTo>
                <a:lnTo>
                  <a:pt x="4199742" y="545448"/>
                </a:lnTo>
                <a:close/>
                <a:moveTo>
                  <a:pt x="0" y="0"/>
                </a:moveTo>
                <a:lnTo>
                  <a:pt x="5695950" y="0"/>
                </a:lnTo>
                <a:lnTo>
                  <a:pt x="5695950" y="5847954"/>
                </a:lnTo>
                <a:lnTo>
                  <a:pt x="0" y="5847954"/>
                </a:lnTo>
                <a:close/>
              </a:path>
            </a:pathLst>
          </a:custGeom>
        </p:spPr>
      </p:pic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309245" y="1584960"/>
            <a:ext cx="1102677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1219200">
              <a:lnSpc>
                <a:spcPct val="20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面对疫情之下医疗用品的短缺，有人高价回收二手口罩，奸商小作坊生产黑心假口罩，有的淘宝商家随便上架个写着“武汉爱心捐款”的</a:t>
            </a:r>
            <a:r>
              <a:rPr lang="zh-CN" altLang="en-US" sz="2000" b="1" kern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商品</a:t>
            </a: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，一天牟利</a:t>
            </a:r>
            <a:r>
              <a:rPr lang="zh-CN" altLang="en-US" sz="6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800多万</a:t>
            </a: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49"/>
          <p:cNvSpPr txBox="1">
            <a:spLocks noChangeArrowheads="1"/>
          </p:cNvSpPr>
          <p:nvPr/>
        </p:nvSpPr>
        <p:spPr bwMode="auto">
          <a:xfrm>
            <a:off x="173355" y="2200910"/>
            <a:ext cx="1102677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1219200">
              <a:lnSpc>
                <a:spcPct val="20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很多人嘴上高喊着“武汉加油！”但只要一碰到身边有武汉人，就立马变脸，唯恐避之不及，甚至出现“悬赏”、驱逐武汉人的闹剧。</a:t>
            </a:r>
            <a:endParaRPr lang="zh-CN" altLang="en-US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链接：http://chn.docer.com/works?userid=219874625_1"/>
          <p:cNvSpPr/>
          <p:nvPr/>
        </p:nvSpPr>
        <p:spPr>
          <a:xfrm>
            <a:off x="0" y="1509488"/>
            <a:ext cx="12192000" cy="4435499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solidFill>
                <a:srgbClr val="715E41"/>
              </a:solidFill>
              <a:latin typeface="迷你简小隶书" panose="02010609000101010101" pitchFamily="49" charset="-122"/>
              <a:ea typeface="迷你简小隶书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62" y="1285750"/>
            <a:ext cx="4258980" cy="4746322"/>
          </a:xfrm>
          <a:prstGeom prst="rect">
            <a:avLst/>
          </a:prstGeom>
        </p:spPr>
      </p:pic>
      <p:pic>
        <p:nvPicPr>
          <p:cNvPr id="8" name="wps稻壳儿佳誉设计原创店铺链接：http://chn.docer.com/works?userid=219874625_4_16_5_4" descr="图片包含 鲜花, 花瓶, 植物, 餐桌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5" t="76296"/>
          <a:stretch>
            <a:fillRect/>
          </a:stretch>
        </p:blipFill>
        <p:spPr>
          <a:xfrm>
            <a:off x="8532030" y="5232402"/>
            <a:ext cx="3829050" cy="162559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345440" y="2361565"/>
            <a:ext cx="7161530" cy="28708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8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穿着防护服和尿不湿与病魔斗争的一线</a:t>
            </a:r>
            <a:r>
              <a:rPr lang="zh-CN" altLang="en-US" sz="2800" u="none" strike="noStrike" spc="382" baseline="0" dirty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医生</a:t>
            </a:r>
            <a:r>
              <a:rPr lang="zh-CN" altLang="en-US" sz="28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，丢下父母、爱人和孩子悄悄报名驰援武汉的</a:t>
            </a:r>
            <a:r>
              <a:rPr lang="zh-CN" altLang="en-US" sz="2800" u="none" strike="noStrike" spc="382" baseline="0" dirty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救援队员</a:t>
            </a:r>
            <a:r>
              <a:rPr lang="zh-CN" altLang="en-US" sz="28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，把五吨蔬菜免费从河南逆行运到湖北火神山医院工地的</a:t>
            </a:r>
            <a:r>
              <a:rPr lang="zh-CN" altLang="en-US" sz="2800" u="none" strike="noStrike" spc="382" baseline="0" dirty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退伍军人</a:t>
            </a:r>
            <a:r>
              <a:rPr lang="zh-CN" altLang="en-US" sz="28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endParaRPr lang="zh-CN" altLang="en-US" sz="28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2" y="5502393"/>
            <a:ext cx="5457348" cy="93693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748079" y="1771538"/>
            <a:ext cx="7637385" cy="3314833"/>
          </a:xfrm>
          <a:prstGeom prst="rect">
            <a:avLst/>
          </a:prstGeom>
          <a:solidFill>
            <a:srgbClr val="B09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2"/>
          <a:stretch>
            <a:fillRect/>
          </a:stretch>
        </p:blipFill>
        <p:spPr>
          <a:xfrm flipV="1">
            <a:off x="0" y="-107516"/>
            <a:ext cx="4192710" cy="2996299"/>
          </a:xfrm>
          <a:prstGeom prst="rect">
            <a:avLst/>
          </a:prstGeom>
        </p:spPr>
      </p:pic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4192905" y="2194560"/>
            <a:ext cx="6971030" cy="246951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400" b="1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什么是精致利己，什么是以身许国；</a:t>
            </a:r>
            <a:endParaRPr lang="zh-CN" altLang="en-US" sz="2400" b="1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400" b="1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什么是推波助澜，什么是力挽狂澜；</a:t>
            </a:r>
            <a:endParaRPr lang="zh-CN" altLang="en-US" sz="2400" b="1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400" b="1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什么是见利忘义，什么是公而忘私；</a:t>
            </a:r>
            <a:endParaRPr lang="zh-CN" altLang="en-US" sz="2400" b="1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400" b="1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什么是趁机而逃，什么是逆向而行。</a:t>
            </a:r>
            <a:endParaRPr lang="zh-CN" altLang="en-US" sz="2400" b="1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椭圆 16"/>
          <p:cNvSpPr/>
          <p:nvPr/>
        </p:nvSpPr>
        <p:spPr>
          <a:xfrm>
            <a:off x="4060729" y="1374045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FEBE9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5740" y="2164080"/>
            <a:ext cx="1659890" cy="2529840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9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活着</a:t>
            </a:r>
            <a:endParaRPr lang="zh-CN" altLang="en-US" sz="9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42832" r="21445" b="20104"/>
          <a:stretch>
            <a:fillRect/>
          </a:stretch>
        </p:blipFill>
        <p:spPr>
          <a:xfrm>
            <a:off x="5742266" y="3090989"/>
            <a:ext cx="4540251" cy="22896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6" t="19598" r="49307" b="54247"/>
          <a:stretch>
            <a:fillRect/>
          </a:stretch>
        </p:blipFill>
        <p:spPr>
          <a:xfrm>
            <a:off x="1524114" y="1139372"/>
            <a:ext cx="2819400" cy="161568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41044" y="1374045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33370" y="1266372"/>
            <a:ext cx="4325260" cy="4325256"/>
          </a:xfrm>
          <a:prstGeom prst="ellipse">
            <a:avLst/>
          </a:prstGeom>
          <a:noFill/>
          <a:ln w="28575">
            <a:solidFill>
              <a:srgbClr val="B094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12260" y="2934335"/>
            <a:ext cx="39674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文化反思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链接：http://chn.docer.com/works?userid=219874625_1"/>
          <p:cNvSpPr/>
          <p:nvPr/>
        </p:nvSpPr>
        <p:spPr>
          <a:xfrm>
            <a:off x="0" y="1509488"/>
            <a:ext cx="12192000" cy="4435499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solidFill>
                <a:srgbClr val="715E41"/>
              </a:solidFill>
              <a:latin typeface="迷你简小隶书" panose="02010609000101010101" pitchFamily="49" charset="-122"/>
              <a:ea typeface="迷你简小隶书" panose="02010609000101010101" pitchFamily="49" charset="-122"/>
            </a:endParaRPr>
          </a:p>
        </p:txBody>
      </p:sp>
      <p:pic>
        <p:nvPicPr>
          <p:cNvPr id="8" name="wps稻壳儿佳誉设计原创店铺链接：http://chn.docer.com/works?userid=219874625_4_16_5_4" descr="图片包含 鲜花, 花瓶, 植物, 餐桌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5" t="76296"/>
          <a:stretch>
            <a:fillRect/>
          </a:stretch>
        </p:blipFill>
        <p:spPr>
          <a:xfrm>
            <a:off x="8532030" y="5232402"/>
            <a:ext cx="3829050" cy="1625598"/>
          </a:xfrm>
          <a:prstGeom prst="rect">
            <a:avLst/>
          </a:prstGeom>
        </p:spPr>
      </p:pic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290195" y="1629410"/>
            <a:ext cx="5906770" cy="295148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200" u="none" strike="noStrike" spc="382" baseline="0" dirty="0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日本两批捐赠物资上分别写着</a:t>
            </a:r>
            <a:endParaRPr lang="zh-CN" altLang="en-US" sz="3200" u="none" strike="noStrike" spc="382" baseline="0" dirty="0">
              <a:ln w="3175">
                <a:noFill/>
                <a:prstDash val="dash"/>
              </a:ln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200" u="none" strike="noStrike" spc="382" baseline="0" dirty="0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“山川异域，风月同天”①，</a:t>
            </a:r>
            <a:endParaRPr lang="zh-CN" altLang="en-US" sz="3200" u="none" strike="noStrike" spc="382" baseline="0" dirty="0">
              <a:ln w="3175">
                <a:noFill/>
                <a:prstDash val="dash"/>
              </a:ln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3200" u="none" strike="noStrike" spc="382" baseline="0" dirty="0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“岂曰无衣，与子同裳”②。</a:t>
            </a:r>
            <a:endParaRPr lang="zh-CN" altLang="en-US" sz="3200" u="none" strike="noStrike" spc="382" baseline="0" dirty="0">
              <a:ln w="3175">
                <a:noFill/>
                <a:prstDash val="dash"/>
              </a:ln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6508750" y="1629410"/>
            <a:ext cx="5683250" cy="3520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auto">
              <a:lnSpc>
                <a:spcPct val="130000"/>
              </a:lnSpc>
              <a:spcBef>
                <a:spcPts val="710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400" u="none" strike="noStrike" spc="115" baseline="0" dirty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【注】①出自《绣袈裟衣缘》，不同山川疆域，共享清风明月。唐代中日佛教交往密切，日本长屋亲王赠送大唐千件袈裟，在袈裟边缘绣上此诗，鉴真和尚深为感动，东渡弘扬佛法。</a:t>
            </a:r>
            <a:endParaRPr lang="zh-CN" altLang="en-US" sz="2400" u="none" strike="noStrike" spc="115" baseline="0" dirty="0">
              <a:ln w="3175">
                <a:noFill/>
                <a:prstDash val="dash"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30000"/>
              </a:lnSpc>
              <a:spcBef>
                <a:spcPts val="710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400" u="none" strike="noStrike" spc="115" baseline="0" dirty="0">
                <a:ln w="3175">
                  <a:noFill/>
                  <a:prstDash val="dash"/>
                </a:ln>
                <a:solidFill>
                  <a:schemeClr val="bg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②出自《诗经·秦风·无衣》，怎能说没有战衣,愿与你共穿战袍。</a:t>
            </a:r>
            <a:endParaRPr lang="zh-CN" altLang="en-US" sz="2400" u="none" strike="noStrike" spc="115" baseline="0" dirty="0">
              <a:ln w="3175">
                <a:noFill/>
                <a:prstDash val="dash"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2" y="5502393"/>
            <a:ext cx="5457348" cy="93693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747770" y="250825"/>
            <a:ext cx="7637145" cy="6300470"/>
          </a:xfrm>
          <a:prstGeom prst="rect">
            <a:avLst/>
          </a:prstGeom>
          <a:solidFill>
            <a:srgbClr val="B09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2"/>
          <a:stretch>
            <a:fillRect/>
          </a:stretch>
        </p:blipFill>
        <p:spPr>
          <a:xfrm flipV="1">
            <a:off x="0" y="-107516"/>
            <a:ext cx="4192710" cy="2996299"/>
          </a:xfrm>
          <a:prstGeom prst="rect">
            <a:avLst/>
          </a:prstGeom>
        </p:spPr>
      </p:pic>
      <p:pic>
        <p:nvPicPr>
          <p:cNvPr id="2" name="图片 1" descr="微信图片_20200212174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35" y="106680"/>
            <a:ext cx="7514590" cy="644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42832" r="21445" b="20104"/>
          <a:stretch>
            <a:fillRect/>
          </a:stretch>
        </p:blipFill>
        <p:spPr>
          <a:xfrm>
            <a:off x="5742266" y="3090989"/>
            <a:ext cx="4540251" cy="22896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6" t="19598" r="49307" b="54247"/>
          <a:stretch>
            <a:fillRect/>
          </a:stretch>
        </p:blipFill>
        <p:spPr>
          <a:xfrm>
            <a:off x="1524114" y="1139372"/>
            <a:ext cx="2819400" cy="161568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41044" y="1374045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33370" y="1266372"/>
            <a:ext cx="4325260" cy="4325256"/>
          </a:xfrm>
          <a:prstGeom prst="ellipse">
            <a:avLst/>
          </a:prstGeom>
          <a:noFill/>
          <a:ln w="28575">
            <a:solidFill>
              <a:srgbClr val="B094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83380" y="2934335"/>
            <a:ext cx="39674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家国情怀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链接：http://chn.docer.com/works?userid=219874625"/>
          <p:cNvSpPr/>
          <p:nvPr/>
        </p:nvSpPr>
        <p:spPr>
          <a:xfrm>
            <a:off x="0" y="1546860"/>
            <a:ext cx="7846695" cy="2044700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15E41"/>
              </a:solidFill>
              <a:effectLst/>
              <a:uLnTx/>
              <a:uFillTx/>
              <a:latin typeface="迷你简小隶书" panose="02010609000101010101" pitchFamily="49" charset="-122"/>
              <a:ea typeface="迷你简小隶书" panose="02010609000101010101" pitchFamily="49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1" r="118" b="72120"/>
          <a:stretch>
            <a:fillRect/>
          </a:stretch>
        </p:blipFill>
        <p:spPr>
          <a:xfrm>
            <a:off x="10465941" y="0"/>
            <a:ext cx="1740376" cy="1810395"/>
          </a:xfrm>
          <a:custGeom>
            <a:avLst/>
            <a:gdLst>
              <a:gd name="connsiteX0" fmla="*/ 0 w 1567345"/>
              <a:gd name="connsiteY0" fmla="*/ 0 h 1630403"/>
              <a:gd name="connsiteX1" fmla="*/ 1567345 w 1567345"/>
              <a:gd name="connsiteY1" fmla="*/ 0 h 1630403"/>
              <a:gd name="connsiteX2" fmla="*/ 1567345 w 1567345"/>
              <a:gd name="connsiteY2" fmla="*/ 1630403 h 1630403"/>
              <a:gd name="connsiteX3" fmla="*/ 0 w 1567345"/>
              <a:gd name="connsiteY3" fmla="*/ 1630403 h 1630403"/>
              <a:gd name="connsiteX4" fmla="*/ 0 w 1567345"/>
              <a:gd name="connsiteY4" fmla="*/ 493119 h 1630403"/>
              <a:gd name="connsiteX5" fmla="*/ 198673 w 1567345"/>
              <a:gd name="connsiteY5" fmla="*/ 493119 h 1630403"/>
              <a:gd name="connsiteX6" fmla="*/ 198673 w 1567345"/>
              <a:gd name="connsiteY6" fmla="*/ 152070 h 1630403"/>
              <a:gd name="connsiteX7" fmla="*/ 0 w 1567345"/>
              <a:gd name="connsiteY7" fmla="*/ 152070 h 16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7345" h="1630403">
                <a:moveTo>
                  <a:pt x="0" y="0"/>
                </a:moveTo>
                <a:lnTo>
                  <a:pt x="1567345" y="0"/>
                </a:lnTo>
                <a:lnTo>
                  <a:pt x="1567345" y="1630403"/>
                </a:lnTo>
                <a:lnTo>
                  <a:pt x="0" y="1630403"/>
                </a:lnTo>
                <a:lnTo>
                  <a:pt x="0" y="493119"/>
                </a:lnTo>
                <a:lnTo>
                  <a:pt x="198673" y="493119"/>
                </a:lnTo>
                <a:lnTo>
                  <a:pt x="198673" y="152070"/>
                </a:lnTo>
                <a:lnTo>
                  <a:pt x="0" y="15207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3" t="74684" r="118"/>
          <a:stretch>
            <a:fillRect/>
          </a:stretch>
        </p:blipFill>
        <p:spPr>
          <a:xfrm>
            <a:off x="435429" y="5014687"/>
            <a:ext cx="3929652" cy="1480456"/>
          </a:xfrm>
          <a:custGeom>
            <a:avLst/>
            <a:gdLst>
              <a:gd name="connsiteX0" fmla="*/ 1124147 w 5695950"/>
              <a:gd name="connsiteY0" fmla="*/ 545448 h 5847954"/>
              <a:gd name="connsiteX1" fmla="*/ 1124147 w 5695950"/>
              <a:gd name="connsiteY1" fmla="*/ 1768726 h 5847954"/>
              <a:gd name="connsiteX2" fmla="*/ 4199742 w 5695950"/>
              <a:gd name="connsiteY2" fmla="*/ 1768726 h 5847954"/>
              <a:gd name="connsiteX3" fmla="*/ 4199742 w 5695950"/>
              <a:gd name="connsiteY3" fmla="*/ 545448 h 5847954"/>
              <a:gd name="connsiteX4" fmla="*/ 0 w 5695950"/>
              <a:gd name="connsiteY4" fmla="*/ 0 h 5847954"/>
              <a:gd name="connsiteX5" fmla="*/ 5695950 w 5695950"/>
              <a:gd name="connsiteY5" fmla="*/ 0 h 5847954"/>
              <a:gd name="connsiteX6" fmla="*/ 5695950 w 5695950"/>
              <a:gd name="connsiteY6" fmla="*/ 5847954 h 5847954"/>
              <a:gd name="connsiteX7" fmla="*/ 0 w 5695950"/>
              <a:gd name="connsiteY7" fmla="*/ 5847954 h 58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5847954">
                <a:moveTo>
                  <a:pt x="1124147" y="545448"/>
                </a:moveTo>
                <a:lnTo>
                  <a:pt x="1124147" y="1768726"/>
                </a:lnTo>
                <a:lnTo>
                  <a:pt x="4199742" y="1768726"/>
                </a:lnTo>
                <a:lnTo>
                  <a:pt x="4199742" y="545448"/>
                </a:lnTo>
                <a:close/>
                <a:moveTo>
                  <a:pt x="0" y="0"/>
                </a:moveTo>
                <a:lnTo>
                  <a:pt x="5695950" y="0"/>
                </a:lnTo>
                <a:lnTo>
                  <a:pt x="5695950" y="5847954"/>
                </a:lnTo>
                <a:lnTo>
                  <a:pt x="0" y="5847954"/>
                </a:lnTo>
                <a:close/>
              </a:path>
            </a:pathLst>
          </a:custGeom>
        </p:spPr>
      </p:pic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209550" y="1457960"/>
            <a:ext cx="709739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1219200">
              <a:lnSpc>
                <a:spcPct val="200000"/>
              </a:lnSpc>
              <a:defRPr/>
            </a:pPr>
            <a:r>
              <a:rPr lang="zh-CN" altLang="en-US" sz="6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我有国士，天下无双！</a:t>
            </a:r>
            <a:endParaRPr lang="zh-CN" altLang="en-US" sz="6000" b="1" kern="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 descr="4d2c-intiarn8827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90" y="382270"/>
            <a:ext cx="4438015" cy="609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3" t="74684" r="118"/>
          <a:stretch>
            <a:fillRect/>
          </a:stretch>
        </p:blipFill>
        <p:spPr>
          <a:xfrm>
            <a:off x="8370066" y="5127264"/>
            <a:ext cx="3929652" cy="1480456"/>
          </a:xfrm>
          <a:custGeom>
            <a:avLst/>
            <a:gdLst>
              <a:gd name="connsiteX0" fmla="*/ 1124147 w 5695950"/>
              <a:gd name="connsiteY0" fmla="*/ 545448 h 5847954"/>
              <a:gd name="connsiteX1" fmla="*/ 1124147 w 5695950"/>
              <a:gd name="connsiteY1" fmla="*/ 1768726 h 5847954"/>
              <a:gd name="connsiteX2" fmla="*/ 4199742 w 5695950"/>
              <a:gd name="connsiteY2" fmla="*/ 1768726 h 5847954"/>
              <a:gd name="connsiteX3" fmla="*/ 4199742 w 5695950"/>
              <a:gd name="connsiteY3" fmla="*/ 545448 h 5847954"/>
              <a:gd name="connsiteX4" fmla="*/ 0 w 5695950"/>
              <a:gd name="connsiteY4" fmla="*/ 0 h 5847954"/>
              <a:gd name="connsiteX5" fmla="*/ 5695950 w 5695950"/>
              <a:gd name="connsiteY5" fmla="*/ 0 h 5847954"/>
              <a:gd name="connsiteX6" fmla="*/ 5695950 w 5695950"/>
              <a:gd name="connsiteY6" fmla="*/ 5847954 h 5847954"/>
              <a:gd name="connsiteX7" fmla="*/ 0 w 5695950"/>
              <a:gd name="connsiteY7" fmla="*/ 5847954 h 58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5847954">
                <a:moveTo>
                  <a:pt x="1124147" y="545448"/>
                </a:moveTo>
                <a:lnTo>
                  <a:pt x="1124147" y="1768726"/>
                </a:lnTo>
                <a:lnTo>
                  <a:pt x="4199742" y="1768726"/>
                </a:lnTo>
                <a:lnTo>
                  <a:pt x="4199742" y="545448"/>
                </a:lnTo>
                <a:close/>
                <a:moveTo>
                  <a:pt x="0" y="0"/>
                </a:moveTo>
                <a:lnTo>
                  <a:pt x="5695950" y="0"/>
                </a:lnTo>
                <a:lnTo>
                  <a:pt x="5695950" y="5847954"/>
                </a:lnTo>
                <a:lnTo>
                  <a:pt x="0" y="5847954"/>
                </a:lnTo>
                <a:close/>
              </a:path>
            </a:pathLst>
          </a:custGeom>
        </p:spPr>
      </p:pic>
      <p:sp>
        <p:nvSpPr>
          <p:cNvPr id="2" name="wps稻壳儿佳誉设计原创店铺链接：http://chn.docer.com/works?userid=219874625_4_16_5_1"/>
          <p:cNvSpPr/>
          <p:nvPr/>
        </p:nvSpPr>
        <p:spPr>
          <a:xfrm>
            <a:off x="676910" y="592455"/>
            <a:ext cx="11515090" cy="4836160"/>
          </a:xfrm>
          <a:prstGeom prst="rect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EBE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2980" y="933450"/>
            <a:ext cx="893508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这就是生我养我的国家，她虽然还不够健康美丽，但作为她的儿女更需用自己的行动让她变得强盛和文明。做一个建设者，远比做一个破坏者来得更难，也更有价值！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7" name="wps稻壳儿佳誉设计原创链接：http://chn.docer.com/works?userid=219874625_8_3"/>
          <p:cNvPicPr>
            <a:picLocks noChangeAspect="1"/>
          </p:cNvPicPr>
          <p:nvPr/>
        </p:nvPicPr>
        <p:blipFill rotWithShape="1">
          <a:blip r:embed="rId2" cstate="email"/>
          <a:srcRect t="9676"/>
          <a:stretch>
            <a:fillRect/>
          </a:stretch>
        </p:blipFill>
        <p:spPr>
          <a:xfrm flipH="1">
            <a:off x="10052790" y="0"/>
            <a:ext cx="2139209" cy="316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20E814D978B4C1E451FC35F6BF877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4460" y="81915"/>
            <a:ext cx="6665595" cy="6694170"/>
          </a:xfrm>
          <a:prstGeom prst="rect">
            <a:avLst/>
          </a:prstGeom>
        </p:spPr>
      </p:pic>
      <p:pic>
        <p:nvPicPr>
          <p:cNvPr id="3" name="图片 2" descr="DF1E77752EFA3B5DDE1956BD34CBA8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55" y="-11430"/>
            <a:ext cx="3818255" cy="6787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E6FB5F8434F1771F52F95C121C86ED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84455"/>
            <a:ext cx="9820910" cy="6441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42832" r="21445" b="20104"/>
          <a:stretch>
            <a:fillRect/>
          </a:stretch>
        </p:blipFill>
        <p:spPr>
          <a:xfrm>
            <a:off x="5742266" y="3090989"/>
            <a:ext cx="4540251" cy="22896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6" t="19598" r="49307" b="54247"/>
          <a:stretch>
            <a:fillRect/>
          </a:stretch>
        </p:blipFill>
        <p:spPr>
          <a:xfrm>
            <a:off x="1524114" y="1139372"/>
            <a:ext cx="2819400" cy="161568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41044" y="1374045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33370" y="1266372"/>
            <a:ext cx="4325260" cy="4325256"/>
          </a:xfrm>
          <a:prstGeom prst="ellipse">
            <a:avLst/>
          </a:prstGeom>
          <a:noFill/>
          <a:ln w="28575">
            <a:solidFill>
              <a:srgbClr val="B094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83380" y="2934335"/>
            <a:ext cx="39674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独立思考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店铺链接：http://chn.docer.com/works?userid=219874625_4_16_5_1"/>
          <p:cNvSpPr/>
          <p:nvPr/>
        </p:nvSpPr>
        <p:spPr>
          <a:xfrm>
            <a:off x="0" y="986638"/>
            <a:ext cx="12192000" cy="4379138"/>
          </a:xfrm>
          <a:prstGeom prst="rect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EBE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图片包含 鲜花, 花瓶, 植物, 餐桌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5" t="76296"/>
          <a:stretch>
            <a:fillRect/>
          </a:stretch>
        </p:blipFill>
        <p:spPr>
          <a:xfrm>
            <a:off x="8532030" y="5232402"/>
            <a:ext cx="3829050" cy="16255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6"/>
          <a:stretch>
            <a:fillRect/>
          </a:stretch>
        </p:blipFill>
        <p:spPr>
          <a:xfrm>
            <a:off x="8530" y="4920342"/>
            <a:ext cx="4535953" cy="1937657"/>
          </a:xfrm>
          <a:prstGeom prst="rect">
            <a:avLst/>
          </a:prstGeom>
        </p:spPr>
      </p:pic>
      <p:sp>
        <p:nvSpPr>
          <p:cNvPr id="9" name="Title 6"/>
          <p:cNvSpPr txBox="1"/>
          <p:nvPr>
            <p:custDataLst>
              <p:tags r:id="rId3"/>
            </p:custDataLst>
          </p:nvPr>
        </p:nvSpPr>
        <p:spPr>
          <a:xfrm>
            <a:off x="312420" y="986790"/>
            <a:ext cx="11567160" cy="36728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zh-CN" sz="3600" u="none" strike="noStrike" spc="382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冠病毒感染初期，有8位武汉市民被称为“造谣者”，被武汉警方约谈调查。而随着疫情愈演愈烈，事情又有了反转：专家发声，说8人是可敬的，可以给他们很高的评价，最高人民法院为武汉8名“造谣者”正名。</a:t>
            </a:r>
            <a:endParaRPr lang="zh-CN" altLang="zh-CN" sz="36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1092200" y="960755"/>
            <a:ext cx="9845675" cy="40735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just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4000" spc="160" dirty="0">
                <a:ln w="3175">
                  <a:noFill/>
                  <a:prstDash val="dash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作为一个词语，“ 活着”在我们中国的语言里充满了力量，它的力量不是来自于喊叫，也不是来自于进攻，而是忍受，去忍受生命赋予我们的责任，去忍受现实给予我们的幸福和苦难、无聊和平庸。</a:t>
            </a:r>
            <a:endParaRPr lang="zh-CN" altLang="en-US" sz="4000" spc="160" dirty="0">
              <a:ln w="3175">
                <a:noFill/>
                <a:prstDash val="dash"/>
              </a:ln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店铺链接：http://chn.docer.com/works?userid=219874625_4_16_5_1"/>
          <p:cNvSpPr/>
          <p:nvPr/>
        </p:nvSpPr>
        <p:spPr>
          <a:xfrm>
            <a:off x="0" y="986638"/>
            <a:ext cx="12192000" cy="4379138"/>
          </a:xfrm>
          <a:prstGeom prst="rect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EBE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图片包含 鲜花, 花瓶, 植物, 餐桌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5" t="76296"/>
          <a:stretch>
            <a:fillRect/>
          </a:stretch>
        </p:blipFill>
        <p:spPr>
          <a:xfrm>
            <a:off x="8532030" y="5232402"/>
            <a:ext cx="3829050" cy="16255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6"/>
          <a:stretch>
            <a:fillRect/>
          </a:stretch>
        </p:blipFill>
        <p:spPr>
          <a:xfrm>
            <a:off x="8530" y="4920342"/>
            <a:ext cx="4535953" cy="1937657"/>
          </a:xfrm>
          <a:prstGeom prst="rect">
            <a:avLst/>
          </a:prstGeom>
        </p:spPr>
      </p:pic>
      <p:sp>
        <p:nvSpPr>
          <p:cNvPr id="9" name="Title 6"/>
          <p:cNvSpPr txBox="1"/>
          <p:nvPr>
            <p:custDataLst>
              <p:tags r:id="rId3"/>
            </p:custDataLst>
          </p:nvPr>
        </p:nvSpPr>
        <p:spPr>
          <a:xfrm>
            <a:off x="257175" y="2059940"/>
            <a:ext cx="11677015" cy="22326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zh-CN" sz="3600" spc="382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罗素说：“人是轻信的动物，人必须相信一些什么。在没有好的理由可以相信的时候，人便满足于相信糟糕的理由。”</a:t>
            </a:r>
            <a:endParaRPr lang="zh-CN" altLang="zh-CN" sz="3600" u="none" strike="noStrike" spc="382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ps稻壳儿佳誉设计原创店铺链接：http://chn.docer.com/works?userid=219874625_4_16_5_1"/>
          <p:cNvSpPr/>
          <p:nvPr/>
        </p:nvSpPr>
        <p:spPr>
          <a:xfrm>
            <a:off x="0" y="986638"/>
            <a:ext cx="12192000" cy="4379138"/>
          </a:xfrm>
          <a:prstGeom prst="rect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FEBE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图片包含 鲜花, 花瓶, 植物, 餐桌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5" t="76296"/>
          <a:stretch>
            <a:fillRect/>
          </a:stretch>
        </p:blipFill>
        <p:spPr>
          <a:xfrm>
            <a:off x="8532030" y="5232402"/>
            <a:ext cx="3829050" cy="16255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6"/>
          <a:stretch>
            <a:fillRect/>
          </a:stretch>
        </p:blipFill>
        <p:spPr>
          <a:xfrm>
            <a:off x="8530" y="4920342"/>
            <a:ext cx="4535953" cy="1937657"/>
          </a:xfrm>
          <a:prstGeom prst="rect">
            <a:avLst/>
          </a:prstGeom>
        </p:spPr>
      </p:pic>
      <p:sp>
        <p:nvSpPr>
          <p:cNvPr id="9" name="Title 6"/>
          <p:cNvSpPr txBox="1"/>
          <p:nvPr>
            <p:custDataLst>
              <p:tags r:id="rId3"/>
            </p:custDataLst>
          </p:nvPr>
        </p:nvSpPr>
        <p:spPr>
          <a:xfrm>
            <a:off x="135255" y="1116330"/>
            <a:ext cx="11677015" cy="38322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zh-CN" sz="3600" spc="382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法国存在主义哲学家加缪在一首诗中曾这样写道：“不要走在我后面，因为我可能不会引路；不要走在我前面，因为我可能不会跟随；请走在我的身边，做我的朋友。”</a:t>
            </a:r>
            <a:endParaRPr lang="zh-CN" altLang="zh-CN" sz="3600" spc="382">
              <a:ln w="3175">
                <a:noFill/>
                <a:prstDash val="dash"/>
              </a:ln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1605" lvl="0" indent="0" algn="l" fontAlgn="auto">
              <a:lnSpc>
                <a:spcPct val="130000"/>
              </a:lnSpc>
              <a:spcBef>
                <a:spcPts val="124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zh-CN" sz="3600" spc="382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有独立人格的人才能拥有真正的知己。</a:t>
            </a:r>
            <a:endParaRPr lang="zh-CN" altLang="zh-CN" sz="3600" spc="382">
              <a:ln w="3175">
                <a:noFill/>
                <a:prstDash val="dash"/>
              </a:ln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sp>
        <p:nvSpPr>
          <p:cNvPr id="13" name="wps稻壳儿佳誉设计原创店铺链接：http://chn.docer.com/works?userid=219874625_4_16_5_2"/>
          <p:cNvSpPr/>
          <p:nvPr/>
        </p:nvSpPr>
        <p:spPr>
          <a:xfrm>
            <a:off x="3703252" y="3735788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4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wps稻壳儿佳誉设计原创店铺链接：http://chn.docer.com/works?userid=219874625_4_16_5_6"/>
          <p:cNvSpPr txBox="1"/>
          <p:nvPr/>
        </p:nvSpPr>
        <p:spPr>
          <a:xfrm>
            <a:off x="723265" y="0"/>
            <a:ext cx="10785475" cy="606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在这场战“疫”中，我在哪?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比如，“戴口罩”“勤洗手”，虽然是细微之事，但祸患起于忽微。护防自己，提醒家人防护，也是对社会的积极贡献。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比如，随时关注疫情发展态势，用作品传递爱与勇气。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比如，……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可以足不出户，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不可闭目塞听。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整个世界，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都与你息息相关。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你的样子，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就是世界的样子。</a:t>
            </a:r>
            <a:endParaRPr kumimoji="0" lang="zh-CN" altLang="en-US" sz="36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sp>
        <p:nvSpPr>
          <p:cNvPr id="13" name="wps稻壳儿佳誉设计原创店铺链接：http://chn.docer.com/works?userid=219874625_4_16_5_2"/>
          <p:cNvSpPr/>
          <p:nvPr/>
        </p:nvSpPr>
        <p:spPr>
          <a:xfrm>
            <a:off x="3703252" y="3735788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4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wps稻壳儿佳誉设计原创店铺链接：http://chn.docer.com/works?userid=219874625_4_16_5_6"/>
          <p:cNvSpPr txBox="1"/>
          <p:nvPr/>
        </p:nvSpPr>
        <p:spPr>
          <a:xfrm>
            <a:off x="2987675" y="1298575"/>
            <a:ext cx="66973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语文，</a:t>
            </a:r>
            <a:endParaRPr kumimoji="0" lang="zh-CN" altLang="en-US" sz="60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能让你与整个世界，</a:t>
            </a:r>
            <a:endParaRPr kumimoji="0" lang="zh-CN" altLang="en-US" sz="60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与一个真实的自我，</a:t>
            </a:r>
            <a:endParaRPr kumimoji="0" lang="zh-CN" altLang="en-US" sz="60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结结实实地拥抱！</a:t>
            </a:r>
            <a:endParaRPr kumimoji="0" lang="zh-CN" altLang="en-US" sz="6000" b="1" i="0" u="none" strike="noStrike" cap="none" spc="0" normalizeH="0" baseline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ps稻壳儿佳誉设计原创链接：http://chn.docer.com/works?userid=219874625_1"/>
          <p:cNvSpPr/>
          <p:nvPr/>
        </p:nvSpPr>
        <p:spPr>
          <a:xfrm>
            <a:off x="3107055" y="720725"/>
            <a:ext cx="5128895" cy="5840095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4418" b="44165"/>
          <a:stretch>
            <a:fillRect/>
          </a:stretch>
        </p:blipFill>
        <p:spPr>
          <a:xfrm flipH="1">
            <a:off x="3342" y="-81639"/>
            <a:ext cx="3103320" cy="3002515"/>
          </a:xfrm>
          <a:prstGeom prst="rect">
            <a:avLst/>
          </a:prstGeom>
        </p:spPr>
      </p:pic>
      <p:sp>
        <p:nvSpPr>
          <p:cNvPr id="245" name="文本框 244"/>
          <p:cNvSpPr txBox="1"/>
          <p:nvPr>
            <p:custDataLst>
              <p:tags r:id="rId3"/>
            </p:custDataLst>
          </p:nvPr>
        </p:nvSpPr>
        <p:spPr>
          <a:xfrm>
            <a:off x="3934460" y="1235075"/>
            <a:ext cx="4168775" cy="481076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第一单元：敬畏自然</a:t>
            </a:r>
            <a:endParaRPr lang="zh-CN" altLang="en-US" sz="28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第二单元：珍爱生命</a:t>
            </a:r>
            <a:endParaRPr lang="zh-CN" altLang="en-US" sz="28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第三单元：直面人性</a:t>
            </a:r>
            <a:endParaRPr lang="zh-CN" altLang="en-US" sz="28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第四单元：文化反思</a:t>
            </a:r>
            <a:endParaRPr lang="zh-CN" altLang="en-US" sz="28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第五单元：家国情怀</a:t>
            </a:r>
            <a:endParaRPr lang="zh-CN" altLang="en-US" sz="28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第六单元：独立思考</a:t>
            </a:r>
            <a:endParaRPr lang="zh-CN" altLang="en-US" sz="28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" y="152400"/>
            <a:ext cx="11949457" cy="6578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7"/>
          <a:stretch>
            <a:fillRect/>
          </a:stretch>
        </p:blipFill>
        <p:spPr>
          <a:xfrm>
            <a:off x="0" y="733791"/>
            <a:ext cx="4724390" cy="61242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/>
          <a:stretch>
            <a:fillRect/>
          </a:stretch>
        </p:blipFill>
        <p:spPr>
          <a:xfrm>
            <a:off x="8909153" y="450010"/>
            <a:ext cx="3282847" cy="6177401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12016" y="1345017"/>
            <a:ext cx="4109911" cy="4109909"/>
          </a:xfrm>
          <a:prstGeom prst="ellipse">
            <a:avLst/>
          </a:prstGeom>
          <a:solidFill>
            <a:srgbClr val="B094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04342" y="1237344"/>
            <a:ext cx="4325260" cy="4325256"/>
          </a:xfrm>
          <a:prstGeom prst="ellipse">
            <a:avLst/>
          </a:prstGeom>
          <a:noFill/>
          <a:ln w="28575">
            <a:solidFill>
              <a:srgbClr val="B094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wps稻壳儿佳誉设计原创店铺链接：http://chn.docer.com/works?userid=219874625_4_16_5_2"/>
          <p:cNvSpPr/>
          <p:nvPr/>
        </p:nvSpPr>
        <p:spPr>
          <a:xfrm>
            <a:off x="3703252" y="3735788"/>
            <a:ext cx="4517279" cy="1972548"/>
          </a:xfrm>
          <a:custGeom>
            <a:avLst/>
            <a:gdLst>
              <a:gd name="connsiteX0" fmla="*/ 0 w 5232911"/>
              <a:gd name="connsiteY0" fmla="*/ 0 h 2270681"/>
              <a:gd name="connsiteX1" fmla="*/ 5232911 w 5232911"/>
              <a:gd name="connsiteY1" fmla="*/ 0 h 2270681"/>
              <a:gd name="connsiteX2" fmla="*/ 5208821 w 5232911"/>
              <a:gd name="connsiteY2" fmla="*/ 157842 h 2270681"/>
              <a:gd name="connsiteX3" fmla="*/ 2616455 w 5232911"/>
              <a:gd name="connsiteY3" fmla="*/ 2270681 h 2270681"/>
              <a:gd name="connsiteX4" fmla="*/ 24089 w 5232911"/>
              <a:gd name="connsiteY4" fmla="*/ 157842 h 227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2911" h="2270681">
                <a:moveTo>
                  <a:pt x="0" y="0"/>
                </a:moveTo>
                <a:lnTo>
                  <a:pt x="5232911" y="0"/>
                </a:lnTo>
                <a:lnTo>
                  <a:pt x="5208821" y="157842"/>
                </a:lnTo>
                <a:cubicBezTo>
                  <a:pt x="4962080" y="1363637"/>
                  <a:pt x="3895193" y="2270681"/>
                  <a:pt x="2616455" y="2270681"/>
                </a:cubicBezTo>
                <a:cubicBezTo>
                  <a:pt x="1337717" y="2270681"/>
                  <a:pt x="270830" y="1363637"/>
                  <a:pt x="24089" y="157842"/>
                </a:cubicBezTo>
                <a:close/>
              </a:path>
            </a:pathLst>
          </a:custGeom>
          <a:blipFill dpi="0" rotWithShape="1">
            <a:blip r:embed="rId4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wps稻壳儿佳誉设计原创店铺链接：http://chn.docer.com/works?userid=219874625_4_16_5_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7579" r="70202" b="23662"/>
          <a:stretch>
            <a:fillRect/>
          </a:stretch>
        </p:blipFill>
        <p:spPr>
          <a:xfrm>
            <a:off x="2722126" y="1660848"/>
            <a:ext cx="1558982" cy="675104"/>
          </a:xfrm>
          <a:prstGeom prst="rect">
            <a:avLst/>
          </a:prstGeom>
        </p:spPr>
      </p:pic>
      <p:pic>
        <p:nvPicPr>
          <p:cNvPr id="18" name="wps稻壳儿佳誉设计原创店铺链接：http://chn.docer.com/works?userid=219874625_4_16_5_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57424" r="71518" b="28222"/>
          <a:stretch>
            <a:fillRect/>
          </a:stretch>
        </p:blipFill>
        <p:spPr>
          <a:xfrm>
            <a:off x="7514771" y="4732351"/>
            <a:ext cx="1334190" cy="427282"/>
          </a:xfrm>
          <a:prstGeom prst="rect">
            <a:avLst/>
          </a:prstGeom>
        </p:spPr>
      </p:pic>
      <p:sp>
        <p:nvSpPr>
          <p:cNvPr id="20" name="wps稻壳儿佳誉设计原创店铺链接：http://chn.docer.com/works?userid=219874625_4_16_5_6"/>
          <p:cNvSpPr txBox="1"/>
          <p:nvPr/>
        </p:nvSpPr>
        <p:spPr>
          <a:xfrm>
            <a:off x="4482464" y="2813666"/>
            <a:ext cx="32662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lt"/>
              </a:rPr>
              <a:t>敬畏自然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lt"/>
            </a:endParaRPr>
          </a:p>
        </p:txBody>
      </p:sp>
      <p:pic>
        <p:nvPicPr>
          <p:cNvPr id="26" name="wps稻壳儿佳誉设计原创店铺链接：http://chn.docer.com/works?userid=219874625_4_16_5_7"/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55741" r="27173" b="17555"/>
          <a:stretch>
            <a:fillRect/>
          </a:stretch>
        </p:blipFill>
        <p:spPr>
          <a:xfrm>
            <a:off x="4851451" y="3891736"/>
            <a:ext cx="346404" cy="379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ps稻壳儿佳誉设计原创链接：http://chn.docer.com/works?userid=219874625_1"/>
          <p:cNvSpPr/>
          <p:nvPr/>
        </p:nvSpPr>
        <p:spPr>
          <a:xfrm>
            <a:off x="-12700" y="1419619"/>
            <a:ext cx="12192000" cy="4313637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4418" b="44165"/>
          <a:stretch>
            <a:fillRect/>
          </a:stretch>
        </p:blipFill>
        <p:spPr>
          <a:xfrm flipH="1">
            <a:off x="3342" y="-81639"/>
            <a:ext cx="3103320" cy="3002515"/>
          </a:xfrm>
          <a:prstGeom prst="rect">
            <a:avLst/>
          </a:prstGeom>
        </p:spPr>
      </p:pic>
      <p:sp>
        <p:nvSpPr>
          <p:cNvPr id="245" name="文本框 244"/>
          <p:cNvSpPr txBox="1"/>
          <p:nvPr>
            <p:custDataLst>
              <p:tags r:id="rId3"/>
            </p:custDataLst>
          </p:nvPr>
        </p:nvSpPr>
        <p:spPr>
          <a:xfrm>
            <a:off x="262255" y="1897380"/>
            <a:ext cx="6964680" cy="335851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u="none" strike="noStrike" spc="30" baseline="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2019新型冠状病毒（2019-nCoV）因颗粒像一顶帝王皇冠而得名。中科院武汉病毒研究所的石正丽团队发文称，在云南发现一群SARS样冠状病毒的中华菊头蝠，通过测序继续比对，发现该SARS样冠状病毒与2003年爆发的SARS病毒具有高度同源性。</a:t>
            </a:r>
            <a:endParaRPr lang="zh-CN" altLang="en-US" sz="28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81" name="图片 280" descr="139902174879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26935" y="1642745"/>
            <a:ext cx="4752975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ps稻壳儿佳誉设计原创链接：http://chn.docer.com/works?userid=219874625_1"/>
          <p:cNvSpPr/>
          <p:nvPr/>
        </p:nvSpPr>
        <p:spPr>
          <a:xfrm>
            <a:off x="-12700" y="739140"/>
            <a:ext cx="12192000" cy="4994275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4418" b="44165"/>
          <a:stretch>
            <a:fillRect/>
          </a:stretch>
        </p:blipFill>
        <p:spPr>
          <a:xfrm flipH="1">
            <a:off x="3342" y="-81639"/>
            <a:ext cx="3103320" cy="3002515"/>
          </a:xfrm>
          <a:prstGeom prst="rect">
            <a:avLst/>
          </a:prstGeom>
        </p:spPr>
      </p:pic>
      <p:sp>
        <p:nvSpPr>
          <p:cNvPr id="245" name="文本框 244"/>
          <p:cNvSpPr txBox="1"/>
          <p:nvPr>
            <p:custDataLst>
              <p:tags r:id="rId3"/>
            </p:custDataLst>
          </p:nvPr>
        </p:nvSpPr>
        <p:spPr>
          <a:xfrm>
            <a:off x="81280" y="739140"/>
            <a:ext cx="12098020" cy="72009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" dirty="0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武汉华南海鲜市场</a:t>
            </a:r>
            <a:r>
              <a:rPr lang="en-US" altLang="zh-CN" sz="3600" spc="30" dirty="0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200" spc="30" dirty="0">
                <a:ln w="3175">
                  <a:noFill/>
                  <a:prstDash val="dash"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口腹之欲和暴利交织的新冠病毒源头。</a:t>
            </a:r>
            <a:endParaRPr lang="zh-CN" altLang="en-US" sz="3200" u="none" strike="noStrike" spc="30" baseline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 descr="微信图片_20200213200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1544955"/>
            <a:ext cx="12191365" cy="417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a36a8791572949a3a9ce114addeb9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190" y="600075"/>
            <a:ext cx="10058400" cy="534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ps稻壳儿佳誉设计原创链接：http://chn.docer.com/works?userid=219874625_1"/>
          <p:cNvSpPr/>
          <p:nvPr/>
        </p:nvSpPr>
        <p:spPr>
          <a:xfrm>
            <a:off x="-12700" y="543560"/>
            <a:ext cx="12192000" cy="5800090"/>
          </a:xfrm>
          <a:prstGeom prst="rect">
            <a:avLst/>
          </a:prstGeom>
          <a:solidFill>
            <a:srgbClr val="B0945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4418" b="44165"/>
          <a:stretch>
            <a:fillRect/>
          </a:stretch>
        </p:blipFill>
        <p:spPr>
          <a:xfrm flipH="1">
            <a:off x="3342" y="-81639"/>
            <a:ext cx="3103320" cy="3002515"/>
          </a:xfrm>
          <a:prstGeom prst="rect">
            <a:avLst/>
          </a:prstGeom>
        </p:spPr>
      </p:pic>
      <p:sp>
        <p:nvSpPr>
          <p:cNvPr id="245" name="文本框 244"/>
          <p:cNvSpPr txBox="1"/>
          <p:nvPr>
            <p:custDataLst>
              <p:tags r:id="rId2"/>
            </p:custDataLst>
          </p:nvPr>
        </p:nvSpPr>
        <p:spPr>
          <a:xfrm>
            <a:off x="557530" y="1363980"/>
            <a:ext cx="11250930" cy="413004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spc="3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我们需要宇宙自然，而不是宇宙自然需要我们。太阳系只有四十多亿年的历史，宇宙至少已有二百亿年的历史了。</a:t>
            </a:r>
            <a:endParaRPr lang="zh-CN" altLang="en-US" sz="3200" spc="3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spc="30" dirty="0">
                <a:ln w="3175">
                  <a:noFill/>
                  <a:prstDash val="dash"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其实，我们古人对自然一直心怀敬畏之心，很多民族都将动物当作自己民族的图腾来敬祭。孟子曰：“不违农时，谷不可胜食也；数罟不入洿池，鱼鳖不可胜食也；斧斤以时入山林，材木不可胜用也。”</a:t>
            </a:r>
            <a:endParaRPr lang="zh-CN" altLang="en-US" sz="3200" u="none" strike="noStrike" spc="30" baseline="0" dirty="0">
              <a:ln w="3175">
                <a:noFill/>
                <a:prstDash val="dash"/>
              </a:ln>
              <a:solidFill>
                <a:schemeClr val="tx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afd3ac5c-a1e9-48a6-b125-8c72b7e47f1f}"/>
  <p:tag name="KSO_WM_UNIT_TEXTBOXSTYLE_TEMPLATEID" val="3132575"/>
  <p:tag name="KSO_WM_UNIT_TEXTBOXSTYLE_TYPE" val="8"/>
</p:tagLst>
</file>

<file path=ppt/tags/tag10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c0da18d1-18d7-4e38-a115-53c868999888}"/>
  <p:tag name="KSO_WM_UNIT_TEXTBOXSTYLE_TEMPLATEID" val="3139430"/>
  <p:tag name="KSO_WM_UNIT_TEXTBOXSTYLE_TYPE" val="8"/>
</p:tagLst>
</file>

<file path=ppt/tags/tag11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c0da18d1-18d7-4e38-a115-53c868999888}"/>
  <p:tag name="KSO_WM_UNIT_TEXTBOXSTYLE_TEMPLATEID" val="3139430"/>
  <p:tag name="KSO_WM_UNIT_TEXTBOXSTYLE_TYPE" val="8"/>
</p:tagLst>
</file>

<file path=ppt/tags/tag1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537e2036-865b-484c-b2f3-7531c557bb72}"/>
  <p:tag name="KSO_WM_UNIT_TEXTBOXSTYLE_TEMPLATEID" val="3132585"/>
  <p:tag name="KSO_WM_UNIT_TEXTBOXSTYLE_TYPE" val="8"/>
</p:tagLst>
</file>

<file path=ppt/tags/tag1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712df452-8994-4986-8245-7be871911925}"/>
  <p:tag name="KSO_WM_UNIT_TEXTBOXSTYLE_TEMPLATEID" val="3132585"/>
  <p:tag name="KSO_WM_UNIT_TEXTBOXSTYLE_TYPE" val="8"/>
</p:tagLst>
</file>

<file path=ppt/tags/tag1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d7677991-35f9-45aa-a20b-4ddb5d5c2127}"/>
  <p:tag name="KSO_WM_UNIT_TEXTBOXSTYLE_TEMPLATEID" val="3132585"/>
  <p:tag name="KSO_WM_UNIT_TEXTBOXSTYLE_TYPE" val="8"/>
</p:tagLst>
</file>

<file path=ppt/tags/tag1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19e98972-78e9-4870-9df5-560bd0821fab}"/>
  <p:tag name="KSO_WM_UNIT_TEXTBOXSTYLE_TEMPLATEID" val="3132585"/>
  <p:tag name="KSO_WM_UNIT_TEXTBOXSTYLE_TYPE" val="8"/>
</p:tagLst>
</file>

<file path=ppt/tags/tag16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d7677991-35f9-45aa-a20b-4ddb5d5c2127}"/>
  <p:tag name="KSO_WM_UNIT_TEXTBOXSTYLE_TEMPLATEID" val="3132585"/>
  <p:tag name="KSO_WM_UNIT_TEXTBOXSTYLE_TYPE" val="8"/>
</p:tagLst>
</file>

<file path=ppt/tags/tag1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141d4fe5-156b-4714-b404-644729a7c7ac}"/>
  <p:tag name="KSO_WM_UNIT_TEXTBOXSTYLE_TEMPLATEID" val="3132573"/>
  <p:tag name="KSO_WM_UNIT_TEXTBOXSTYLE_TYPE" val="8"/>
</p:tagLst>
</file>

<file path=ppt/tags/tag18.xml><?xml version="1.0" encoding="utf-8"?>
<p:tagLst xmlns:p="http://schemas.openxmlformats.org/presentationml/2006/main">
  <p:tag name="REFSHAPE" val="197732844"/>
  <p:tag name="KSO_WM_UNIT_PLACING_PICTURE_USER_VIEWPORT" val="{&quot;height&quot;:15840,&quot;width&quot;:15774}"/>
</p:tagLst>
</file>

<file path=ppt/tags/tag1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537e2036-865b-484c-b2f3-7531c557bb72}"/>
  <p:tag name="KSO_WM_UNIT_TEXTBOXSTYLE_TEMPLATEID" val="3132585"/>
  <p:tag name="KSO_WM_UNIT_TEXTBOXSTYLE_TYPE" val="8"/>
</p:tagLst>
</file>

<file path=ppt/tags/tag2.xml><?xml version="1.0" encoding="utf-8"?>
<p:tagLst xmlns:p="http://schemas.openxmlformats.org/presentationml/2006/main">
  <p:tag name="KSO_WM_UNIT_PLACING_PICTURE_USER_VIEWPORT" val="{&quot;height&quot;:4728.3700787401576,&quot;width&quot;:4887.1181102362207}"/>
</p:tagLst>
</file>

<file path=ppt/tags/tag20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537e2036-865b-484c-b2f3-7531c557bb72}"/>
  <p:tag name="KSO_WM_UNIT_TEXTBOXSTYLE_TEMPLATEID" val="3132585"/>
  <p:tag name="KSO_WM_UNIT_TEXTBOXSTYLE_TYPE" val="8"/>
</p:tagLst>
</file>

<file path=ppt/tags/tag2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13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537e2036-865b-484c-b2f3-7531c557bb72}"/>
  <p:tag name="KSO_WM_UNIT_TEXTBOXSTYLE_TEMPLATEID" val="3132585"/>
  <p:tag name="KSO_WM_UNIT_TEXTBOXSTYLE_TYPE" val="8"/>
</p:tagLst>
</file>

<file path=ppt/tags/tag22.xml><?xml version="1.0" encoding="utf-8"?>
<p:tagLst xmlns:p="http://schemas.openxmlformats.org/presentationml/2006/main">
  <p:tag name="ISPRING_PRESENTATION_TITLE" val="红色古风中国风1"/>
  <p:tag name="ISPRING_FIRST_PUBLISH" val="1"/>
</p:tagLst>
</file>

<file path=ppt/tags/tag3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c0da18d1-18d7-4e38-a115-53c868999888}"/>
  <p:tag name="KSO_WM_UNIT_TEXTBOXSTYLE_TEMPLATEID" val="3139430"/>
  <p:tag name="KSO_WM_UNIT_TEXTBOXSTYLE_TYPE" val="8"/>
</p:tagLst>
</file>

<file path=ppt/tags/tag4.xml><?xml version="1.0" encoding="utf-8"?>
<p:tagLst xmlns:p="http://schemas.openxmlformats.org/presentationml/2006/main">
  <p:tag name="KSO_WM_UNIT_PLACING_PICTURE_USER_VIEWPORT" val="{&quot;height&quot;:4728.3700787401576,&quot;width&quot;:4887.1181102362207}"/>
</p:tagLst>
</file>

<file path=ppt/tags/tag5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c0da18d1-18d7-4e38-a115-53c868999888}"/>
  <p:tag name="KSO_WM_UNIT_TEXTBOXSTYLE_TEMPLATEID" val="3139430"/>
  <p:tag name="KSO_WM_UNIT_TEXTBOXSTYLE_TYPE" val="8"/>
</p:tagLst>
</file>

<file path=ppt/tags/tag6.xml><?xml version="1.0" encoding="utf-8"?>
<p:tagLst xmlns:p="http://schemas.openxmlformats.org/presentationml/2006/main">
  <p:tag name="REFSHAPE" val="724140900"/>
  <p:tag name="KSO_WM_UNIT_PLACING_PICTURE_USER_VIEWPORT" val="{&quot;height&quot;:5625,&quot;width&quot;:7485}"/>
</p:tagLst>
</file>

<file path=ppt/tags/tag7.xml><?xml version="1.0" encoding="utf-8"?>
<p:tagLst xmlns:p="http://schemas.openxmlformats.org/presentationml/2006/main">
  <p:tag name="KSO_WM_UNIT_PLACING_PICTURE_USER_VIEWPORT" val="{&quot;height&quot;:4728.3700787401576,&quot;width&quot;:4887.1181102362207}"/>
</p:tagLst>
</file>

<file path=ppt/tags/tag8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c0da18d1-18d7-4e38-a115-53c868999888}"/>
  <p:tag name="KSO_WM_UNIT_TEXTBOXSTYLE_TEMPLATEID" val="3139430"/>
  <p:tag name="KSO_WM_UNIT_TEXTBOXSTYLE_TYPE" val="8"/>
</p:tagLst>
</file>

<file path=ppt/tags/tag9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c0da18d1-18d7-4e38-a115-53c868999888}"/>
  <p:tag name="KSO_WM_UNIT_TEXTBOXSTYLE_TEMPLATEID" val="3139430"/>
  <p:tag name="KSO_WM_UNIT_TEXTBOXSTYLE_TYPE" val="8"/>
</p:tagLst>
</file>

<file path=ppt/theme/theme1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 marL="0" marR="0" lvl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 Light"/>
        <a:ea typeface="华文仿宋"/>
        <a:cs typeface=""/>
      </a:majorFont>
      <a:minorFont>
        <a:latin typeface="Calibri Light"/>
        <a:ea typeface="华文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10600030101010101" pitchFamily="2" charset="-122"/>
            <a:ea typeface="等线" panose="02010600030101010101" pitchFamily="2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WPS 演示</Application>
  <PresentationFormat>宽屏</PresentationFormat>
  <Paragraphs>120</Paragraphs>
  <Slides>33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宋体</vt:lpstr>
      <vt:lpstr>Wingdings</vt:lpstr>
      <vt:lpstr>等线</vt:lpstr>
      <vt:lpstr>Segoe UI</vt:lpstr>
      <vt:lpstr>微软雅黑</vt:lpstr>
      <vt:lpstr>楷体</vt:lpstr>
      <vt:lpstr>Calibri</vt:lpstr>
      <vt:lpstr>Arial Unicode MS</vt:lpstr>
      <vt:lpstr>迷你简小隶书</vt:lpstr>
      <vt:lpstr>Calibri</vt:lpstr>
      <vt:lpstr>隶书</vt:lpstr>
      <vt:lpstr>等线</vt:lpstr>
      <vt:lpstr>6_Office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红色古风中国风1</dc:title>
  <dc:creator>Administrator</dc:creator>
  <cp:lastModifiedBy>Administrator</cp:lastModifiedBy>
  <cp:revision>247</cp:revision>
  <dcterms:created xsi:type="dcterms:W3CDTF">2018-11-10T02:03:00Z</dcterms:created>
  <dcterms:modified xsi:type="dcterms:W3CDTF">2020-03-02T06:26:59Z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