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3"/>
    <p:sldId id="263" r:id="rId4"/>
    <p:sldId id="264" r:id="rId5"/>
    <p:sldId id="265" r:id="rId6"/>
    <p:sldId id="268" r:id="rId7"/>
    <p:sldId id="270" r:id="rId8"/>
    <p:sldId id="273" r:id="rId9"/>
    <p:sldId id="271" r:id="rId10"/>
    <p:sldId id="274" r:id="rId11"/>
    <p:sldId id="272" r:id="rId12"/>
    <p:sldId id="275" r:id="rId13"/>
    <p:sldId id="278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79" r:id="rId26"/>
    <p:sldId id="329" r:id="rId27"/>
    <p:sldId id="332" r:id="rId28"/>
    <p:sldId id="330" r:id="rId29"/>
    <p:sldId id="333" r:id="rId30"/>
    <p:sldId id="334" r:id="rId31"/>
    <p:sldId id="335" r:id="rId32"/>
    <p:sldId id="325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5A1"/>
    <a:srgbClr val="5B9BD5"/>
    <a:srgbClr val="4B6CC0"/>
    <a:srgbClr val="1FCEF9"/>
    <a:srgbClr val="C1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8" autoAdjust="0"/>
  </p:normalViewPr>
  <p:slideViewPr>
    <p:cSldViewPr snapToGrid="0" showGuides="1">
      <p:cViewPr varScale="1">
        <p:scale>
          <a:sx n="58" d="100"/>
          <a:sy n="58" d="100"/>
        </p:scale>
        <p:origin x="-78" y="-1428"/>
      </p:cViewPr>
      <p:guideLst>
        <p:guide orient="horz" pos="2115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684466" y="643112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2.png"/><Relationship Id="rId10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7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2.svg"/><Relationship Id="rId5" Type="http://schemas.openxmlformats.org/officeDocument/2006/relationships/image" Target="../media/image29.png"/><Relationship Id="rId4" Type="http://schemas.openxmlformats.org/officeDocument/2006/relationships/tags" Target="../tags/tag21.xml"/><Relationship Id="rId3" Type="http://schemas.openxmlformats.org/officeDocument/2006/relationships/image" Target="../media/image1.svg"/><Relationship Id="rId2" Type="http://schemas.openxmlformats.org/officeDocument/2006/relationships/image" Target="../media/image28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11" Type="http://schemas.openxmlformats.org/officeDocument/2006/relationships/tags" Target="../tags/tag24.xml"/><Relationship Id="rId10" Type="http://schemas.openxmlformats.org/officeDocument/2006/relationships/image" Target="../media/image3.sv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tags" Target="../tags/tag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tags" Target="../tags/tag33.xml"/><Relationship Id="rId3" Type="http://schemas.openxmlformats.org/officeDocument/2006/relationships/image" Target="../media/image48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1.png"/><Relationship Id="rId1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2.png"/><Relationship Id="rId1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3.jpeg"/><Relationship Id="rId1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4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7.png"/><Relationship Id="rId7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tags" Target="../tags/tag5.xml"/><Relationship Id="rId4" Type="http://schemas.openxmlformats.org/officeDocument/2006/relationships/image" Target="../media/image8.png"/><Relationship Id="rId3" Type="http://schemas.openxmlformats.org/officeDocument/2006/relationships/tags" Target="../tags/tag4.xml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image" Target="../media/image24.png"/><Relationship Id="rId4" Type="http://schemas.openxmlformats.org/officeDocument/2006/relationships/tags" Target="../tags/tag14.xml"/><Relationship Id="rId3" Type="http://schemas.openxmlformats.org/officeDocument/2006/relationships/image" Target="../media/image23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4" Type="http://schemas.openxmlformats.org/officeDocument/2006/relationships/tags" Target="../tags/tag18.xml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f3b45d7391c9e7b7a6eea9ba886a4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"/>
            <a:ext cx="12129135" cy="6851650"/>
          </a:xfrm>
          <a:prstGeom prst="rect">
            <a:avLst/>
          </a:prstGeom>
        </p:spPr>
      </p:pic>
      <p:pic>
        <p:nvPicPr>
          <p:cNvPr id="18" name="图片 17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screen"/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3265170" y="2383056"/>
            <a:ext cx="7269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新型冠状病毒</a:t>
            </a:r>
            <a:endParaRPr kumimoji="1" lang="zh-CN" altLang="en-US" sz="60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感染肺炎预防知识</a:t>
            </a:r>
            <a:endParaRPr kumimoji="1" lang="zh-CN" altLang="en-US" sz="6000" spc="600" dirty="0"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234" name="PA_文本框 6"/>
          <p:cNvSpPr txBox="1"/>
          <p:nvPr>
            <p:custDataLst>
              <p:tags r:id="rId10"/>
            </p:custDataLst>
          </p:nvPr>
        </p:nvSpPr>
        <p:spPr>
          <a:xfrm>
            <a:off x="1447800" y="2073737"/>
            <a:ext cx="10904220" cy="449662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vert="horz" wrap="squar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cap="none" spc="-1200" normalizeH="0" baseline="0">
                <a:ln>
                  <a:noFill/>
                </a:ln>
                <a:blipFill dpi="0" rotWithShape="1">
                  <a:blip r:embed="rId11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__________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entr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ppt_h/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27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*sin(rand(360))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*sin(rand(360))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from x="100000" y="100000"/>
                                      <p:to x="300000" y="300000"/>
                                    </p:animScale>
                                    <p:animEffect transition="out" filter="fade">
                                      <p:cBhvr>
                                        <p:cTn id="46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19" grpId="1"/>
      <p:bldP spid="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2440" y="3110998"/>
            <a:ext cx="84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4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4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6" name="图片 5" descr="C:/Users/杜多多/AppData/Local/Temp/kaimatting_20200302213042/output_20200302213049..pngoutput_20200302213049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3" y="3110865"/>
            <a:ext cx="4959350" cy="295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4921653" y="452400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/>
          <p:cNvCxnSpPr/>
          <p:nvPr/>
        </p:nvCxnSpPr>
        <p:spPr>
          <a:xfrm rot="10800000" flipH="1">
            <a:off x="3667296" y="1920304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/>
          <p:cNvCxnSpPr/>
          <p:nvPr/>
        </p:nvCxnSpPr>
        <p:spPr>
          <a:xfrm>
            <a:off x="3667296" y="3773846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/>
          <p:cNvCxnSpPr/>
          <p:nvPr/>
        </p:nvCxnSpPr>
        <p:spPr>
          <a:xfrm>
            <a:off x="3543082" y="3499997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/>
          <p:cNvCxnSpPr/>
          <p:nvPr/>
        </p:nvCxnSpPr>
        <p:spPr>
          <a:xfrm rot="10800000" flipH="1">
            <a:off x="3543082" y="2826989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组合 2"/>
          <p:cNvGrpSpPr>
            <a:grpSpLocks noChangeAspect="1"/>
          </p:cNvGrpSpPr>
          <p:nvPr/>
        </p:nvGrpSpPr>
        <p:grpSpPr>
          <a:xfrm>
            <a:off x="1213267" y="2315274"/>
            <a:ext cx="2211705" cy="1739265"/>
            <a:chOff x="626801" y="2632167"/>
            <a:chExt cx="2664802" cy="2095304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PA-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09397" y="1559038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增强卫生健康意识</a:t>
            </a:r>
            <a:endParaRPr lang="zh-CN" altLang="en-US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55" name="图形 54"/>
          <p:cNvPicPr>
            <a:picLocks noChangeAspect="1"/>
          </p:cNvPicPr>
          <p:nvPr/>
        </p:nvPicPr>
        <p:blipFill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6208" y="1636645"/>
            <a:ext cx="517451" cy="517451"/>
          </a:xfrm>
          <a:prstGeom prst="rect">
            <a:avLst/>
          </a:prstGeom>
        </p:spPr>
      </p:pic>
      <p:sp>
        <p:nvSpPr>
          <p:cNvPr id="56" name="PA-矩形 55"/>
          <p:cNvSpPr/>
          <p:nvPr>
            <p:custDataLst>
              <p:tags r:id="rId4"/>
            </p:custDataLst>
          </p:nvPr>
        </p:nvSpPr>
        <p:spPr>
          <a:xfrm>
            <a:off x="5809397" y="2436253"/>
            <a:ext cx="1236236" cy="5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加强锻炼</a:t>
            </a:r>
            <a:endParaRPr lang="zh-CN" altLang="en-US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58" name="图形 57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47997" y="2504344"/>
            <a:ext cx="813038" cy="618280"/>
          </a:xfrm>
          <a:prstGeom prst="rect">
            <a:avLst/>
          </a:prstGeom>
        </p:spPr>
      </p:pic>
      <p:sp>
        <p:nvSpPr>
          <p:cNvPr id="59" name="PA-矩形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09397" y="3577260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规律休息</a:t>
            </a:r>
            <a:endParaRPr lang="zh-CN" altLang="en-US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0" name="PA-矩形 59"/>
          <p:cNvSpPr/>
          <p:nvPr>
            <p:custDataLst>
              <p:tags r:id="rId8"/>
            </p:custDataLst>
          </p:nvPr>
        </p:nvSpPr>
        <p:spPr>
          <a:xfrm>
            <a:off x="5809397" y="4564952"/>
            <a:ext cx="2338316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提高自身免疫力</a:t>
            </a:r>
            <a:endParaRPr lang="zh-CN" altLang="en-US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2" name="图形 61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2932" y="3558177"/>
            <a:ext cx="618280" cy="618280"/>
          </a:xfrm>
          <a:prstGeom prst="rect">
            <a:avLst/>
          </a:prstGeom>
        </p:spPr>
      </p:pic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1288587" y="5261649"/>
            <a:ext cx="6275676" cy="12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目前正处于呼吸道传染病高发季节，广大官兵要增强卫生健康意识，加强锻炼，规律休息，提高自身免疫力，避免到疫区出差。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5" name="PA-图片 64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 cstate="screen"/>
          <a:srcRect t="21519" b="-1"/>
          <a:stretch>
            <a:fillRect/>
          </a:stretch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89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6" grpId="0"/>
      <p:bldP spid="59" grpId="0"/>
      <p:bldP spid="60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3473" y="2565779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6017" y="2786581"/>
            <a:ext cx="4729803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注意保持室内空气流通，尽量避免到封闭、空气不流通的公众场合和人员密集地方。部队避免集中组织集会，集中居住人员要做好自身防护。</a:t>
            </a:r>
            <a:endParaRPr lang="zh-CN" altLang="en-US" b="1" dirty="0">
              <a:solidFill>
                <a:schemeClr val="bg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27895" t="17148" r="21329" b="25349"/>
          <a:stretch>
            <a:fillRect/>
          </a:stretch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10038"/>
          <a:stretch>
            <a:fillRect/>
          </a:stretch>
        </p:blipFill>
        <p:spPr>
          <a:xfrm>
            <a:off x="-1" y="1801505"/>
            <a:ext cx="7816823" cy="5056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59773" y="1997402"/>
            <a:ext cx="4999630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春节探亲途中乘坐交通工具要做好防护工作，春节返营后要加强体温监测，如有发热和其他呼吸道感染症状，特别是持续发热不退，及时到医疗机构就诊。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0" y="3276426"/>
            <a:ext cx="4932844" cy="20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餐前便后、外出回家、接触垃圾、抚摸动物后，要记得洗手。洗手时，要注意流动水和使用肥皂（皂液）洗手，揉搓时间不少于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秒。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677511" y="2359128"/>
            <a:ext cx="515591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勤洗手，强防护，注意手卫生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99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99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7374" y="4630889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双手掌心相对摩擦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7640" y="3891855"/>
            <a:ext cx="1644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第一步</a:t>
            </a:r>
            <a:endParaRPr lang="zh-CN" altLang="en-US" sz="28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30160" y="4564173"/>
            <a:ext cx="393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双手掌心向下相叠，十指交叉，摩擦指缝和手背；双手位置交换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73638" y="389185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第二步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72499" y="4564173"/>
            <a:ext cx="2921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十指相握，相对摩擦指尖和甲沟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29460" y="3891855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第三步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9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99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99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0925" y="5018063"/>
            <a:ext cx="2905125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一只手握对侧手拇指摩擦，再交换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85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第四步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26000" y="5016759"/>
            <a:ext cx="3581021" cy="8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弯曲手指关节，让指尖合拢后在另一手掌心旋转揉搓，然后换边。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487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第五步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090025" y="5016759"/>
            <a:ext cx="2537868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一只手摩擦对侧手腕，再交换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9400" y="4239984"/>
            <a:ext cx="2063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第六步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9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99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9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9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8067" t="8460" r="34078"/>
          <a:stretch>
            <a:fillRect/>
          </a:stretch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8632" y="2909161"/>
            <a:ext cx="4830777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戴口罩是阻断呼吸道分泌物传播的有效手段，选择医用外科口罩能很好地预防呼吸道疾病。一次性医用口罩佩戴时，要将折面完全展开，将嘴、鼻、下颌完全包住，然后压紧鼻夹，使口罩与面部完全贴合。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76869" y="1849162"/>
            <a:ext cx="2079415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正确佩戴口罩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123665" y="1550024"/>
            <a:ext cx="3710711" cy="44140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0866" y="2224585"/>
            <a:ext cx="5636525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12736" y="2779427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戴口罩前应洗手，或者在戴口罩过程中避免手接触到口罩内侧面，减少口罩被污染的可能。分清口罩的内外、上下，浅色面为内，应该贴着嘴鼻，深色面朝外；金属条（鼻夹）一端是口罩的上方。不可戴反，更不能两面轮流戴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1423" y="2374711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3" name="PA-1022132" descr="图片包含 游戏机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5575772" y="1739705"/>
            <a:ext cx="6383951" cy="45083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1668" y="2210937"/>
            <a:ext cx="11035960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3537" y="2765779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如果去人员密集的公众场合，应佩戴医用外科口罩。照顾呼吸道感染患者时，应佩戴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等医用防护口罩。需要注意的是，不管什么类型的口罩，防护效果都是有限的，需要定期更换。建议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小时更换一次，遇污染或潮湿，应及时更换。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2224" y="2361063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f3b45d7391c9e7b7a6eea9ba886a4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74220" cy="6932930"/>
          </a:xfrm>
          <a:prstGeom prst="rect">
            <a:avLst/>
          </a:prstGeom>
        </p:spPr>
      </p:pic>
      <p:pic>
        <p:nvPicPr>
          <p:cNvPr id="2" name="图片 1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" y="610870"/>
            <a:ext cx="11286490" cy="6443980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0" y="349885"/>
            <a:ext cx="7306310" cy="50749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03773" y="164421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5670" y="1721881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03138" y="2245201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61266" y="224563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03138" y="2891908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60910" y="2891742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03850" y="3415030"/>
            <a:ext cx="9207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05</a:t>
            </a:r>
            <a:endParaRPr kumimoji="1" lang="en-US" altLang="zh-CN" sz="3600" b="1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245391" y="3537834"/>
            <a:ext cx="49072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身边的勇者</a:t>
            </a:r>
            <a:endParaRPr kumimoji="1" lang="zh-CN" altLang="en-US" sz="2800" spc="300" dirty="0">
              <a:solidFill>
                <a:srgbClr val="000000">
                  <a:lumMod val="65000"/>
                  <a:lumOff val="35000"/>
                </a:srgbClr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18" name="图片 17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21" name="图片 20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469170" y="3860368"/>
            <a:ext cx="5375720" cy="3357137"/>
          </a:xfrm>
          <a:prstGeom prst="rect">
            <a:avLst/>
          </a:prstGeom>
        </p:spPr>
      </p:pic>
      <p:pic>
        <p:nvPicPr>
          <p:cNvPr id="20" name="图片 19" descr="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99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99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99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99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50341" y="2868799"/>
            <a:ext cx="5561159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）保持清洁，熟食品交替处理的过程中注意洗手。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）使用器皿储存食物以避免生熟食物相互接触， </a:t>
            </a:r>
            <a:endParaRPr lang="en-US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处理生食和熟食的刀具、砧板要分开，避免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交叉污染。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）生鲜、禽类、肉类、蛋类彻底烧熟煮透。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21575" y="1894909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9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21806" r="22908"/>
          <a:stretch>
            <a:fillRect/>
          </a:stretch>
        </p:blipFill>
        <p:spPr>
          <a:xfrm>
            <a:off x="8347691" y="1143000"/>
            <a:ext cx="3187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572232" y="2185663"/>
            <a:ext cx="6971267" cy="41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）如何保持食物的安全温度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绝大多数微生物喜欢室温环境。熟食在室温下不得存放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小时以上；所有熟食和易腐烂的食物应及时冷藏（最好在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以下）。冰箱并不是保险箱，即使在冰箱中也不能过久储存食物。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）不吃过期变质食品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注意生产日期和保质期，并在规定时间内食用。打开时应注意有无腐败，变质。发现食品感官异常，请立即停止食用。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到生鲜市场采购接触动物和动物产品后，用肥皂和清水洗手。避免触摸眼、鼻、口；避免与生病的动物和变质的肉接触；避免与市场里的流动动物、垃圾废水接触。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07259" y="1389942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72171" y="1530494"/>
            <a:ext cx="700061" cy="698895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6999" r="29997"/>
          <a:stretch>
            <a:fillRect/>
          </a:stretch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7259" y="2916581"/>
            <a:ext cx="5510955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．集中居住官兵的隔离：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集中居住的官兵中出现发热、咳嗽等急性呼吸道症状时，采取单间隔离，日常用品专用，加强居室通风，环境表面清洁消毒。隔离期间限制人员探视，接触人员应佩戴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口罩，以免通过呼吸飞沫传播。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07259" y="1995248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72171" y="2135800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 l="24667" t="20358" r="3555" b="20753"/>
          <a:stretch>
            <a:fillRect/>
          </a:stretch>
        </p:blipFill>
        <p:spPr>
          <a:xfrm>
            <a:off x="396923" y="1807569"/>
            <a:ext cx="4902200" cy="40219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8632" y="2501792"/>
            <a:ext cx="5880896" cy="341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2.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家庭成员的隔离：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家庭成员中出现发热</a:t>
            </a:r>
            <a:r>
              <a:rPr lang="zh-CN" altLang="en-US" b="1" baseline="30000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、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咳嗽等急性呼吸道症状时，加强居室开窗通风，对其采取家庭隔离，隔离以分开吃、分开用、分开住、分开洗为重点，餐具每天洗刷后煮沸消毒，其他物品能煮沸的也可以进行消毒，煮沸时间为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30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分钟，不能煮沸消毒的，采取日光暴晒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8632" y="1680032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93544" y="1820584"/>
            <a:ext cx="700061" cy="698895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grpSp>
        <p:nvGrpSpPr>
          <p:cNvPr id="12" name="PA-组合 11"/>
          <p:cNvGrpSpPr/>
          <p:nvPr>
            <p:custDataLst>
              <p:tags r:id="rId1"/>
            </p:custDataLst>
          </p:nvPr>
        </p:nvGrpSpPr>
        <p:grpSpPr>
          <a:xfrm>
            <a:off x="6392231" y="1163374"/>
            <a:ext cx="5121422" cy="5196482"/>
            <a:chOff x="6392231" y="1163374"/>
            <a:chExt cx="5121422" cy="5196482"/>
          </a:xfrm>
        </p:grpSpPr>
        <p:pic>
          <p:nvPicPr>
            <p:cNvPr id="4" name="PA-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3" cstate="screen"/>
            <a:srcRect l="16269" t="17481" r="15671" b="3937"/>
            <a:stretch>
              <a:fillRect/>
            </a:stretch>
          </p:blipFill>
          <p:spPr>
            <a:xfrm>
              <a:off x="6392231" y="1569491"/>
              <a:ext cx="4148921" cy="4790365"/>
            </a:xfrm>
            <a:prstGeom prst="rect">
              <a:avLst/>
            </a:prstGeom>
          </p:spPr>
        </p:pic>
        <p:pic>
          <p:nvPicPr>
            <p:cNvPr id="6" name="PA-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screen"/>
            <a:stretch>
              <a:fillRect/>
            </a:stretch>
          </p:blipFill>
          <p:spPr>
            <a:xfrm>
              <a:off x="8586012" y="1163374"/>
              <a:ext cx="2927641" cy="292764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650848" y="3001924"/>
            <a:ext cx="3895607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出现发热（腋下体温≧ 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37.3℃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）、乏力、咳嗽（以干咳为主）等急性呼吸道感染症状，发病前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周内有武汉出行史。</a:t>
            </a:r>
            <a:endParaRPr lang="zh-CN" altLang="en-US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9032" y="2033398"/>
            <a:ext cx="4148921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什么情况下需要就诊？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23944" y="2107187"/>
            <a:ext cx="700061" cy="698895"/>
            <a:chOff x="2065866" y="2013358"/>
            <a:chExt cx="1515535" cy="1513009"/>
          </a:xfrm>
        </p:grpSpPr>
        <p:sp>
          <p:nvSpPr>
            <p:cNvPr id="10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&amp;pky8754390547&amp;water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130175"/>
            <a:ext cx="11134725" cy="6597015"/>
          </a:xfrm>
          <a:prstGeom prst="rect">
            <a:avLst/>
          </a:prstGeom>
        </p:spPr>
      </p:pic>
      <p:pic>
        <p:nvPicPr>
          <p:cNvPr id="2" name="图片 1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57151" y="1014993"/>
            <a:ext cx="18846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9360" y="2967990"/>
            <a:ext cx="51809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身边的勇者</a:t>
            </a:r>
            <a:endParaRPr kumimoji="1" lang="zh-CN" altLang="en-US" sz="54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40105" y="457200"/>
            <a:ext cx="3931920" cy="714375"/>
          </a:xfrm>
        </p:spPr>
        <p:txBody>
          <a:bodyPr>
            <a:normAutofit fontScale="90000"/>
          </a:bodyPr>
          <a:p>
            <a:r>
              <a:rPr lang="zh-CN" altLang="en-US" b="1"/>
              <a:t>钟南山院士的默默付出</a:t>
            </a:r>
            <a:endParaRPr lang="zh-CN" altLang="en-US" b="1"/>
          </a:p>
        </p:txBody>
      </p:sp>
      <p:pic>
        <p:nvPicPr>
          <p:cNvPr id="7" name="图片占位符 6" descr="C:/Users/杜多多/AppData/Local/Temp/kaimatting_20200302214417/output_20200302214423..pngoutput_20200302214423.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767320" y="1633855"/>
            <a:ext cx="3489960" cy="3448685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840105" y="1411605"/>
            <a:ext cx="3931920" cy="4457700"/>
          </a:xfrm>
        </p:spPr>
        <p:txBody>
          <a:bodyPr>
            <a:normAutofit fontScale="60000"/>
          </a:bodyPr>
          <a:p>
            <a:r>
              <a:rPr lang="en-US" altLang="zh-CN"/>
              <a:t>       </a:t>
            </a:r>
            <a:r>
              <a:rPr lang="en-US" altLang="zh-CN" sz="2800"/>
              <a:t> </a:t>
            </a:r>
            <a:r>
              <a:rPr lang="zh-CN" altLang="en-US" sz="2800"/>
              <a:t>2003年的北京“非典”事件，有这么一位医学界的“泰斗”，就连国家领导人也曾这样评论他：如果当时不是因为钟南山，可能“非典”的结果可能就不是这样了！他就是值得我们尊敬的钟南山院士！</a:t>
            </a:r>
            <a:endParaRPr lang="zh-CN" altLang="en-US" sz="2800"/>
          </a:p>
          <a:p>
            <a:r>
              <a:rPr lang="zh-CN" altLang="en-US" sz="2800"/>
              <a:t>        在我们中国普通民众的眼中，除了在春节前夕看到钟南山院士的视频，告诉我们这是一种新型的破坏肺部的病毒，肯定是存在“人传人”的情况的。在这以后，就再也没看到钟南山在公共场合露面了。</a:t>
            </a:r>
            <a:endParaRPr lang="zh-CN" altLang="en-US" sz="2800"/>
          </a:p>
          <a:p>
            <a:r>
              <a:rPr lang="zh-CN" altLang="en-US" sz="2800"/>
              <a:t>        当时的2003年是你带领我国医疗队伍力挽狂澜拯救了全中国，今日2020年你又为了全中国的14亿生命，不辞劳苦，加班加点抓紧在为所有中国民众抵御病毒！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0665" y="659130"/>
            <a:ext cx="10515600" cy="838200"/>
          </a:xfrm>
        </p:spPr>
        <p:txBody>
          <a:bodyPr>
            <a:normAutofit fontScale="90000"/>
          </a:bodyPr>
          <a:p>
            <a:r>
              <a:rPr lang="zh-CN" altLang="en-US" b="1"/>
              <a:t>解</a:t>
            </a:r>
            <a:r>
              <a:rPr lang="zh-CN" altLang="en-US" sz="3555" b="1"/>
              <a:t>放军三军医护人员及全国医疗救援队驰援武汉</a:t>
            </a:r>
            <a:endParaRPr lang="zh-CN" altLang="en-US" sz="3555" b="1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454660" y="1328420"/>
            <a:ext cx="7827010" cy="4641850"/>
          </a:xfrm>
        </p:spPr>
        <p:txBody>
          <a:bodyPr>
            <a:noAutofit/>
          </a:bodyPr>
          <a:p>
            <a:r>
              <a:rPr lang="en-US" altLang="zh-CN" sz="36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在2020年1月24晚上，在中国的传统佳节春节的除夕夜，在千千万万个家庭的团年夜，有一部分的人们已经悄然出发！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他们就是解放军三军医院的医护人员。国家的军队，也是别人的儿女，也是别人的父母；却在除夕团年夜，心系人民，行动在一线，不怕危难，不顾生死的前赴一线，支援武汉！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8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随后各地医院也同样成立医疗队，同时也是第一时间赶赴武汉，给受到疾病煎熬的武汉城市注入了一针“强心针”！</a:t>
            </a:r>
            <a:endParaRPr lang="zh-CN" altLang="en-US" sz="1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 descr="C:/Users/杜多多/AppData/Local/Temp/kaimatting_20200302210752/output_20200302210806..pngoutput_20200302210806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110" y="4102100"/>
            <a:ext cx="3238500" cy="224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81330" y="187960"/>
            <a:ext cx="10515600" cy="640715"/>
          </a:xfrm>
        </p:spPr>
        <p:txBody>
          <a:bodyPr/>
          <a:p>
            <a:r>
              <a:rPr lang="zh-CN" altLang="en-US" sz="3200" b="1"/>
              <a:t>各个防疫点的防疫检查人员</a:t>
            </a:r>
            <a:endParaRPr lang="zh-CN" altLang="en-US" sz="3200" b="1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568960" y="1108075"/>
            <a:ext cx="10515600" cy="2200275"/>
          </a:xfrm>
        </p:spPr>
        <p:txBody>
          <a:bodyPr>
            <a:normAutofit fontScale="90000"/>
          </a:bodyPr>
          <a:p>
            <a:r>
              <a:rPr lang="en-US" altLang="zh-CN"/>
              <a:t>   </a:t>
            </a:r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>
                <a:solidFill>
                  <a:schemeClr val="tx1"/>
                </a:solidFill>
              </a:rPr>
              <a:t>我的朋友胡小姐姐是防城区统计局的一员，同时也是两个可爱小朋友的妈妈。在防疫期间，服从党的安排，坚守在自己的防疫检查工作岗位上。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    我的高中同学，杨小哥哥是防城区法院的一员，防疫期间，坚守在自己的防疫检查工作岗位。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    </a:t>
            </a:r>
            <a:r>
              <a:rPr lang="zh-CN" altLang="en-US">
                <a:solidFill>
                  <a:schemeClr val="tx1"/>
                </a:solidFill>
              </a:rPr>
              <a:t>我的老干局小区，大门的工作人员不辞辛苦坚守在自己的防疫检查工作岗位，对小区每一个进出的人员进行检查询问</a:t>
            </a:r>
            <a:r>
              <a:rPr lang="en-US" altLang="zh-CN">
                <a:solidFill>
                  <a:schemeClr val="tx1"/>
                </a:solidFill>
              </a:rPr>
              <a:t>......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c80db35e736d851d07d7e5e6c0fb15e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" y="3430270"/>
            <a:ext cx="3522345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225"/>
            <a:ext cx="10515600" cy="827405"/>
          </a:xfrm>
        </p:spPr>
        <p:txBody>
          <a:bodyPr>
            <a:normAutofit/>
          </a:bodyPr>
          <a:p>
            <a:r>
              <a:rPr lang="zh-CN" altLang="en-US" sz="3110" b="1"/>
              <a:t>疫情期间坚守工作岗位的家庭成员</a:t>
            </a:r>
            <a:endParaRPr lang="zh-CN" altLang="en-US" sz="3110" b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7370" y="1218565"/>
            <a:ext cx="5649595" cy="4980305"/>
          </a:xfrm>
        </p:spPr>
        <p:txBody>
          <a:bodyPr/>
          <a:p>
            <a:r>
              <a:rPr lang="en-US" altLang="zh-CN"/>
              <a:t>    </a:t>
            </a:r>
            <a:r>
              <a:rPr lang="zh-CN" altLang="en-US">
                <a:solidFill>
                  <a:schemeClr val="tx1"/>
                </a:solidFill>
              </a:rPr>
              <a:t>我家的周先生，疫情期间坚守在儿内科的工作岗位。</a:t>
            </a:r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    我家的杜小哥哥和</a:t>
            </a:r>
            <a:r>
              <a:rPr lang="en-US" altLang="zh-CN">
                <a:solidFill>
                  <a:schemeClr val="tx1"/>
                </a:solidFill>
              </a:rPr>
              <a:t>Holiday</a:t>
            </a:r>
            <a:r>
              <a:rPr lang="zh-CN" altLang="en-US">
                <a:solidFill>
                  <a:schemeClr val="tx1"/>
                </a:solidFill>
              </a:rPr>
              <a:t>的外公</a:t>
            </a:r>
            <a:r>
              <a:rPr lang="zh-CN" altLang="en-US">
                <a:solidFill>
                  <a:schemeClr val="tx1"/>
                </a:solidFill>
              </a:rPr>
              <a:t>，疫情期间坚守在医院的工作岗位</a:t>
            </a:r>
            <a:r>
              <a:rPr lang="en-US" altLang="zh-CN">
                <a:solidFill>
                  <a:schemeClr val="tx1"/>
                </a:solidFill>
              </a:rPr>
              <a:t>......</a:t>
            </a:r>
            <a:endParaRPr lang="en-US" altLang="zh-CN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    </a:t>
            </a:r>
            <a:r>
              <a:rPr lang="zh-CN" altLang="en-US">
                <a:solidFill>
                  <a:schemeClr val="tx1"/>
                </a:solidFill>
              </a:rPr>
              <a:t>而在家呆，足不出户的我们，同样也在服从祖国的号召、为疫情的控制工作做着小小的贡献。可以减少人员的接触、可以为在外回归家里的工作家人做一碗热腾腾的饭菜</a:t>
            </a:r>
            <a:r>
              <a:rPr lang="en-US" altLang="zh-CN">
                <a:solidFill>
                  <a:schemeClr val="tx1"/>
                </a:solidFill>
              </a:rPr>
              <a:t>......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C:/Users/杜多多/AppData/Local/Temp/kaimatting_20200302220753/output_20200302220759..pngoutput_20200302220759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315" y="4032250"/>
            <a:ext cx="4822825" cy="2396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2084070" y="212090"/>
            <a:ext cx="8168005" cy="26917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915" b="-20915"/>
            </a:stretch>
          </a:blip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2383009" y="736085"/>
            <a:ext cx="1956360" cy="166362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372" b="-48274"/>
            </a:stretch>
          </a:blip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4685665" y="285750"/>
            <a:ext cx="1956435" cy="2790825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527" r="-12527"/>
            </a:stretch>
          </a:blip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7083569" y="1056776"/>
            <a:ext cx="1956360" cy="166362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746" r="-13746"/>
            </a:stretch>
          </a:blip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9806641" y="4817848"/>
            <a:ext cx="1956360" cy="166362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78" b="-37780"/>
            </a:stretch>
          </a:blip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993140" y="3008630"/>
            <a:ext cx="10324465" cy="1061720"/>
          </a:xfrm>
          <a:prstGeom prst="rect">
            <a:avLst/>
          </a:prstGeom>
        </p:spPr>
        <p:txBody>
          <a:bodyPr wrap="square" anchor="ctr" anchorCtr="0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dirty="0">
                <a:latin typeface="Calibri Light" panose="020F0302020204030204" charset="0"/>
                <a:ea typeface="+mn-ea"/>
                <a:cs typeface="+mn-ea"/>
              </a:rPr>
              <a:t>什么是冠状病毒</a:t>
            </a:r>
            <a:endParaRPr lang="zh-CN" altLang="en-US" sz="2800" b="1" dirty="0">
              <a:latin typeface="Calibri Light" panose="020F0302020204030204" charset="0"/>
              <a:ea typeface="+mn-ea"/>
              <a:cs typeface="+mn-ea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0535" y="516890"/>
            <a:ext cx="10515600" cy="827405"/>
          </a:xfrm>
        </p:spPr>
        <p:txBody>
          <a:bodyPr>
            <a:normAutofit/>
          </a:bodyPr>
          <a:p>
            <a:r>
              <a:rPr lang="zh-CN" altLang="en-US" sz="3110" b="1"/>
              <a:t>学会树立正确的人生观，各司其职、做好自己分内事情</a:t>
            </a:r>
            <a:endParaRPr lang="zh-CN" altLang="en-US" sz="3110" b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8135" y="1711325"/>
            <a:ext cx="6727825" cy="4378325"/>
          </a:xfrm>
        </p:spPr>
        <p:txBody>
          <a:bodyPr/>
          <a:p>
            <a:r>
              <a:rPr lang="en-US" altLang="zh-CN"/>
              <a:t>    </a:t>
            </a:r>
            <a:r>
              <a:rPr lang="zh-CN" altLang="en-US"/>
              <a:t>“人生的道路虽然漫长，但紧要常常只有那么几步，特别是年轻的时候。”因此，必须逐步树立科学人生观，才能把自己培养成为“有理想、有道德、有文化、有纪律”的人才。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“一个人的价值，应当看他贡献什么，而不应当看他取得什么。”爱因斯坦就是在这样人生观指导下，积极工作，对人类做出巨大贡献的。相反，如果一个人没有树立正确的人生观，在人生征途上，就会或彷徨徘徊，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screen"/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79038" y="2620981"/>
            <a:ext cx="644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感谢观看</a:t>
            </a:r>
            <a:endParaRPr kumimoji="1" lang="zh-CN" altLang="en-US" sz="8000" b="0" i="0" u="none" strike="noStrike" kern="1200" cap="none" spc="600" normalizeH="0" baseline="0" noProof="0" dirty="0">
              <a:ln>
                <a:noFill/>
              </a:ln>
              <a:gradFill>
                <a:gsLst>
                  <a:gs pos="0">
                    <a:srgbClr val="1FCEF9"/>
                  </a:gs>
                  <a:gs pos="86000">
                    <a:srgbClr val="4B6CC0"/>
                  </a:gs>
                </a:gsLst>
                <a:lin ang="5400000" scaled="0"/>
              </a:gra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2" name="图片 1" descr="C:/Users/杜多多/AppData/Local/Temp/kaimatting_20200302221533/output_20200302221537..pngoutput_20200302221537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174875"/>
            <a:ext cx="3427095" cy="444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8375" t="15920" r="29237" b="10846"/>
          <a:stretch>
            <a:fillRect/>
          </a:stretch>
        </p:blipFill>
        <p:spPr>
          <a:xfrm>
            <a:off x="7915700" y="1323833"/>
            <a:ext cx="2906973" cy="50223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41931" y="2208705"/>
            <a:ext cx="4163901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3" name="图片 2" descr="&amp;pky8619415060&amp;water&amp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305" y="4803775"/>
            <a:ext cx="2684145" cy="1788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  <a:endParaRPr kumimoji="1" lang="zh-CN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3E95A1"/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7" name="PA-102215" descr="图片包含 室内, 电视, 桌子, 屏幕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21753" t="13241" r="17663" b="14599"/>
          <a:stretch>
            <a:fillRect/>
          </a:stretch>
        </p:blipFill>
        <p:spPr>
          <a:xfrm>
            <a:off x="641445" y="1487605"/>
            <a:ext cx="5460543" cy="45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73419" y="2354513"/>
            <a:ext cx="4863153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除本次发现的新型冠状病毒（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WHO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已命名为“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2019-nCOV”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，即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新型冠状病毒）外，已知感染人的还有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种。</a:t>
            </a:r>
            <a:endParaRPr lang="en-US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其中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种致病性较低，另外两种是我们熟知的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冠状病毒和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  <a:endParaRPr kumimoji="1" lang="zh-CN" altLang="en-US" sz="54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6" name="图片 5" descr="C:/Users/杜多多/AppData/Local/Temp/kaimatting_20200302212318/output_20200302212327..pngoutput_20200302212327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" y="2921000"/>
            <a:ext cx="4859020" cy="3489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grpSp>
        <p:nvGrpSpPr>
          <p:cNvPr id="10" name="PA-组合 9"/>
          <p:cNvGrpSpPr/>
          <p:nvPr>
            <p:custDataLst>
              <p:tags r:id="rId1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3" cstate="screen"/>
            <a:srcRect t="24278" b="16816"/>
            <a:stretch>
              <a:fillRect/>
            </a:stretch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screen"/>
            <a:srcRect l="16424" t="4807" r="17654" b="5712"/>
            <a:stretch>
              <a:fillRect/>
            </a:stretch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/>
            <p:cNvSpPr/>
            <p:nvPr>
              <p:custDataLst>
                <p:tags r:id="rId6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矩形 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09470" y="2128817"/>
              <a:ext cx="2627621" cy="221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发热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乏力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干咳</a:t>
              </a:r>
              <a:endParaRPr lang="zh-CN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</p:txBody>
        </p:sp>
      </p:grpSp>
      <p:sp>
        <p:nvSpPr>
          <p:cNvPr id="9" name="PA-矩形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91918" y="4997908"/>
            <a:ext cx="10408163" cy="11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般症状包括发热、乏力、干咳、逐渐出现呼吸困难等，部分患者起病症状轻微，可无发热。严重者可出现急性呼吸窘迫综合征、脓毒症休克、难以纠正的代谢性酸中毒、出凝血功能障碍等。多数患者症状为轻、中度，预后良好，少数患者病情危重，甚至死亡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  <a:endParaRPr kumimoji="1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华康POP2体W9(P)" panose="040B0900000000000000" pitchFamily="82" charset="-122"/>
              <a:ea typeface="华康POP2体W9(P)" panose="040B0900000000000000" pitchFamily="82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  <a:endParaRPr kumimoji="1" lang="zh-CN" altLang="en-US" sz="54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 cstate="screen"/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abe846e834d8afa11f2ffd622f9cf2c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910" y="1239520"/>
            <a:ext cx="2583815" cy="397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  <a:endParaRPr kumimoji="1" lang="zh-CN" altLang="en-US" sz="2800" b="1" spc="300" dirty="0">
              <a:solidFill>
                <a:srgbClr val="3E95A1"/>
              </a:solidFill>
              <a:latin typeface="华康POP2体W9(P)" panose="040B0900000000000000" pitchFamily="82" charset="-122"/>
              <a:ea typeface="华康POP2体W9(P)" panose="040B0900000000000000" pitchFamily="82" charset="-122"/>
              <a:cs typeface="字魂59号-创粗黑" panose="00000500000000000000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8549" y="2272066"/>
            <a:ext cx="4567451" cy="27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患者年龄集中在 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40~60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岁，并有低年龄儿童患者。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♥高危人群多为老年人、有基础病者及肥胖者。</a:t>
            </a:r>
            <a:endParaRPr lang="zh-CN" altLang="en-US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♥危重症约占 </a:t>
            </a:r>
            <a:r>
              <a:rPr lang="en-US" altLang="zh-CN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15%</a:t>
            </a: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screen"/>
          <a:srcRect l="9785" r="9859"/>
          <a:stretch>
            <a:fillRect/>
          </a:stretch>
        </p:blipFill>
        <p:spPr>
          <a:xfrm>
            <a:off x="6632812" y="1151742"/>
            <a:ext cx="4408227" cy="548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99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KSO_WM_DECORATE_SHAPE_ID" val="234"/>
</p:tagLst>
</file>

<file path=ppt/tags/tag10.xml><?xml version="1.0" encoding="utf-8"?>
<p:tagLst xmlns:p="http://schemas.openxmlformats.org/presentationml/2006/main">
  <p:tag name="PA" val="v5.2.7"/>
  <p:tag name="RESOURCELIBID_ANIM" val="460"/>
</p:tagLst>
</file>

<file path=ppt/tags/tag11.xml><?xml version="1.0" encoding="utf-8"?>
<p:tagLst xmlns:p="http://schemas.openxmlformats.org/presentationml/2006/main">
  <p:tag name="PA" val="v5.2.7"/>
  <p:tag name="RESOURCELIBID_ANIM" val="453"/>
</p:tagLst>
</file>

<file path=ppt/tags/tag12.xml><?xml version="1.0" encoding="utf-8"?>
<p:tagLst xmlns:p="http://schemas.openxmlformats.org/presentationml/2006/main">
  <p:tag name="PA" val="v5.2.7"/>
  <p:tag name="RESOURCELIBID_ANIM" val="460"/>
</p:tagLst>
</file>

<file path=ppt/tags/tag13.xml><?xml version="1.0" encoding="utf-8"?>
<p:tagLst xmlns:p="http://schemas.openxmlformats.org/presentationml/2006/main">
  <p:tag name="PA" val="v5.2.7"/>
</p:tagLst>
</file>

<file path=ppt/tags/tag14.xml><?xml version="1.0" encoding="utf-8"?>
<p:tagLst xmlns:p="http://schemas.openxmlformats.org/presentationml/2006/main">
  <p:tag name="PA" val="v5.2.7"/>
</p:tagLst>
</file>

<file path=ppt/tags/tag15.xml><?xml version="1.0" encoding="utf-8"?>
<p:tagLst xmlns:p="http://schemas.openxmlformats.org/presentationml/2006/main">
  <p:tag name="PA" val="v5.2.7"/>
</p:tagLst>
</file>

<file path=ppt/tags/tag16.xml><?xml version="1.0" encoding="utf-8"?>
<p:tagLst xmlns:p="http://schemas.openxmlformats.org/presentationml/2006/main">
  <p:tag name="PA" val="v5.2.7"/>
</p:tagLst>
</file>

<file path=ppt/tags/tag17.xml><?xml version="1.0" encoding="utf-8"?>
<p:tagLst xmlns:p="http://schemas.openxmlformats.org/presentationml/2006/main">
  <p:tag name="PA" val="v5.2.7"/>
  <p:tag name="RESOURCELIBID_ANIM" val="438"/>
</p:tagLst>
</file>

<file path=ppt/tags/tag18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PA" val="v5.2.7"/>
  <p:tag name="RESOURCELIBID_ANIM" val="449"/>
</p:tagLst>
</file>

<file path=ppt/tags/tag2.xml><?xml version="1.0" encoding="utf-8"?>
<p:tagLst xmlns:p="http://schemas.openxmlformats.org/presentationml/2006/main">
  <p:tag name="RESOURCEID" val="636440342935487115"/>
  <p:tag name="SCENEID" val="Unkown"/>
  <p:tag name="SCENELINKIDS" val="2|3"/>
  <p:tag name="ANIMSTRING" val="06845e1e48f104eaaa8e41c400262d67"/>
  <p:tag name="SCENESHAPETYPE" val="SceneShape"/>
  <p:tag name="SCENESHAPESUBTYPE" val="SceneSimpleShape"/>
  <p:tag name="SCENECOLOR-TEXT" val="Color_Theme"/>
  <p:tag name="SCENECOLOR-TEXT-VALUE" val="2"/>
  <p:tag name="KSO_WM_UNIT_HIGHLIGHT" val="0"/>
  <p:tag name="KSO_WM_UNIT_COMPATIBLE" val="0"/>
  <p:tag name="KSO_WM_UNIT_DIAGRAM_ISNUMVISUAL" val="0"/>
  <p:tag name="KSO_WM_UNIT_DIAGRAM_ISREFERUNIT" val="0"/>
  <p:tag name="KSO_WM_UNIT_SUBTYPE" val="f"/>
  <p:tag name="KSO_WM_UNIT_ID" val="mixed20200373_1*i*2"/>
  <p:tag name="KSO_WM_TEMPLATE_CATEGORY" val="mixed"/>
  <p:tag name="KSO_WM_TEMPLATE_INDEX" val="20200373"/>
  <p:tag name="KSO_WM_UNIT_LAYERLEVEL" val="1"/>
  <p:tag name="KSO_WM_TAG_VERSION" val="1.0"/>
  <p:tag name="KSO_WM_BEAUTIFY_FLAG" val="#wm#"/>
  <p:tag name="KSO_WM_UNIT_TYPE" val="i"/>
  <p:tag name="KSO_WM_UNIT_INDEX" val="2"/>
  <p:tag name="PA" val="v5.2.3"/>
  <p:tag name="KSO_WM_DECORATE_TAGETSHAPES_IDS" val="19"/>
</p:tagLst>
</file>

<file path=ppt/tags/tag20.xml><?xml version="1.0" encoding="utf-8"?>
<p:tagLst xmlns:p="http://schemas.openxmlformats.org/presentationml/2006/main">
  <p:tag name="PA" val="v5.2.7"/>
  <p:tag name="RESOURCELIBID_ANIM" val="460"/>
</p:tagLst>
</file>

<file path=ppt/tags/tag21.xml><?xml version="1.0" encoding="utf-8"?>
<p:tagLst xmlns:p="http://schemas.openxmlformats.org/presentationml/2006/main">
  <p:tag name="PA" val="v5.2.7"/>
  <p:tag name="RESOURCELIBID_ANIM" val="460"/>
</p:tagLst>
</file>

<file path=ppt/tags/tag22.xml><?xml version="1.0" encoding="utf-8"?>
<p:tagLst xmlns:p="http://schemas.openxmlformats.org/presentationml/2006/main">
  <p:tag name="PA" val="v5.2.7"/>
  <p:tag name="RESOURCELIBID_ANIM" val="460"/>
</p:tagLst>
</file>

<file path=ppt/tags/tag23.xml><?xml version="1.0" encoding="utf-8"?>
<p:tagLst xmlns:p="http://schemas.openxmlformats.org/presentationml/2006/main">
  <p:tag name="PA" val="v5.2.7"/>
  <p:tag name="RESOURCELIBID_ANIM" val="460"/>
</p:tagLst>
</file>

<file path=ppt/tags/tag24.xml><?xml version="1.0" encoding="utf-8"?>
<p:tagLst xmlns:p="http://schemas.openxmlformats.org/presentationml/2006/main">
  <p:tag name="PA" val="v5.2.7"/>
  <p:tag name="RESOURCELIBID_ANIM" val="450"/>
</p:tagLst>
</file>

<file path=ppt/tags/tag25.xml><?xml version="1.0" encoding="utf-8"?>
<p:tagLst xmlns:p="http://schemas.openxmlformats.org/presentationml/2006/main">
  <p:tag name="PA" val="v5.2.7"/>
  <p:tag name="RESOURCELIBID_ANIM" val="460"/>
</p:tagLst>
</file>

<file path=ppt/tags/tag26.xml><?xml version="1.0" encoding="utf-8"?>
<p:tagLst xmlns:p="http://schemas.openxmlformats.org/presentationml/2006/main">
  <p:tag name="PA" val="v5.2.7"/>
  <p:tag name="RESOURCELIBID_ANIM" val="460"/>
</p:tagLst>
</file>

<file path=ppt/tags/tag27.xml><?xml version="1.0" encoding="utf-8"?>
<p:tagLst xmlns:p="http://schemas.openxmlformats.org/presentationml/2006/main">
  <p:tag name="PA" val="v5.2.7"/>
  <p:tag name="RESOURCELIBID_ANIM" val="460"/>
</p:tagLst>
</file>

<file path=ppt/tags/tag28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7"/>
  <p:tag name="RESOURCELIBID_ANIM" val="458"/>
</p:tagLst>
</file>

<file path=ppt/tags/tag3.xml><?xml version="1.0" encoding="utf-8"?>
<p:tagLst xmlns:p="http://schemas.openxmlformats.org/presentationml/2006/main">
  <p:tag name="KSO_WM_TEMPLATE_CATEGORY" val="diagram"/>
  <p:tag name="KSO_WM_TEMPLATE_INDEX" val="169200"/>
  <p:tag name="KSO_WM_UNIT_TYPE" val="d"/>
  <p:tag name="KSO_WM_UNIT_INDEX" val="1"/>
  <p:tag name="KSO_WM_UNIT_ID" val="150995200*d*1"/>
  <p:tag name="KSO_WM_UNIT_CLEAR" val="0"/>
  <p:tag name="KSO_WM_UNIT_LAYERLEVEL" val="1"/>
  <p:tag name="KSO_WM_UNIT_VALUE" val="1066*2267"/>
  <p:tag name="KSO_WM_UNIT_HIGHLIGHT" val="0"/>
  <p:tag name="KSO_WM_UNIT_COMPATIBLE" val="0"/>
  <p:tag name="KSO_WM_BEAUTIFY_FLAG" val="#wm#"/>
  <p:tag name="KSO_WM_TAG_VERSION" val="1.0"/>
</p:tagLst>
</file>

<file path=ppt/tags/tag30.xml><?xml version="1.0" encoding="utf-8"?>
<p:tagLst xmlns:p="http://schemas.openxmlformats.org/presentationml/2006/main">
  <p:tag name="PA" val="v5.2.7"/>
  <p:tag name="RESOURCELIBID_ANIM" val="438"/>
</p:tagLst>
</file>

<file path=ppt/tags/tag31.xml><?xml version="1.0" encoding="utf-8"?>
<p:tagLst xmlns:p="http://schemas.openxmlformats.org/presentationml/2006/main">
  <p:tag name="PA" val="v5.2.7"/>
  <p:tag name="RESOURCELIBID_ANIM" val="438"/>
</p:tagLst>
</file>

<file path=ppt/tags/tag32.xml><?xml version="1.0" encoding="utf-8"?>
<p:tagLst xmlns:p="http://schemas.openxmlformats.org/presentationml/2006/main">
  <p:tag name="PA" val="v5.2.7"/>
</p:tagLst>
</file>

<file path=ppt/tags/tag33.xml><?xml version="1.0" encoding="utf-8"?>
<p:tagLst xmlns:p="http://schemas.openxmlformats.org/presentationml/2006/main">
  <p:tag name="PA" val="v5.2.7"/>
</p:tagLst>
</file>

<file path=ppt/tags/tag4.xml><?xml version="1.0" encoding="utf-8"?>
<p:tagLst xmlns:p="http://schemas.openxmlformats.org/presentationml/2006/main">
  <p:tag name="KSO_WM_TEMPLATE_CATEGORY" val="diagram"/>
  <p:tag name="KSO_WM_TEMPLATE_INDEX" val="169200"/>
  <p:tag name="KSO_WM_UNIT_TYPE" val="d"/>
  <p:tag name="KSO_WM_UNIT_INDEX" val="2"/>
  <p:tag name="KSO_WM_UNIT_ID" val="150995200*d*2"/>
  <p:tag name="KSO_WM_UNIT_CLEAR" val="0"/>
  <p:tag name="KSO_WM_UNIT_LAYERLEVEL" val="1"/>
  <p:tag name="KSO_WM_UNIT_VALUE" val="462*543"/>
  <p:tag name="KSO_WM_UNIT_HIGHLIGHT" val="0"/>
  <p:tag name="KSO_WM_UNIT_COMPATIBLE" val="0"/>
  <p:tag name="KSO_WM_BEAUTIFY_FLAG" val="#wm#"/>
  <p:tag name="KSO_WM_TAG_VERSION" val="1.0"/>
</p:tagLst>
</file>

<file path=ppt/tags/tag5.xml><?xml version="1.0" encoding="utf-8"?>
<p:tagLst xmlns:p="http://schemas.openxmlformats.org/presentationml/2006/main">
  <p:tag name="KSO_WM_TEMPLATE_CATEGORY" val="diagram"/>
  <p:tag name="KSO_WM_TEMPLATE_INDEX" val="169200"/>
  <p:tag name="KSO_WM_UNIT_TYPE" val="d"/>
  <p:tag name="KSO_WM_UNIT_INDEX" val="3"/>
  <p:tag name="KSO_WM_UNIT_ID" val="150995200*d*3"/>
  <p:tag name="KSO_WM_UNIT_CLEAR" val="0"/>
  <p:tag name="KSO_WM_UNIT_LAYERLEVEL" val="1"/>
  <p:tag name="KSO_WM_UNIT_VALUE" val="462*543"/>
  <p:tag name="KSO_WM_UNIT_HIGHLIGHT" val="0"/>
  <p:tag name="KSO_WM_UNIT_COMPATIBLE" val="0"/>
  <p:tag name="KSO_WM_BEAUTIFY_FLAG" val="#wm#"/>
  <p:tag name="KSO_WM_TAG_VERSION" val="1.0"/>
</p:tagLst>
</file>

<file path=ppt/tags/tag6.xml><?xml version="1.0" encoding="utf-8"?>
<p:tagLst xmlns:p="http://schemas.openxmlformats.org/presentationml/2006/main">
  <p:tag name="KSO_WM_TEMPLATE_CATEGORY" val="diagram"/>
  <p:tag name="KSO_WM_TEMPLATE_INDEX" val="169200"/>
  <p:tag name="KSO_WM_UNIT_TYPE" val="d"/>
  <p:tag name="KSO_WM_UNIT_INDEX" val="4"/>
  <p:tag name="KSO_WM_UNIT_ID" val="150995200*d*4"/>
  <p:tag name="KSO_WM_UNIT_CLEAR" val="0"/>
  <p:tag name="KSO_WM_UNIT_LAYERLEVEL" val="1"/>
  <p:tag name="KSO_WM_UNIT_VALUE" val="462*543"/>
  <p:tag name="KSO_WM_UNIT_HIGHLIGHT" val="0"/>
  <p:tag name="KSO_WM_UNIT_COMPATIBLE" val="0"/>
  <p:tag name="KSO_WM_BEAUTIFY_FLAG" val="#wm#"/>
  <p:tag name="KSO_WM_TAG_VERSION" val="1.0"/>
</p:tagLst>
</file>

<file path=ppt/tags/tag7.xml><?xml version="1.0" encoding="utf-8"?>
<p:tagLst xmlns:p="http://schemas.openxmlformats.org/presentationml/2006/main">
  <p:tag name="KSO_WM_TEMPLATE_CATEGORY" val="diagram"/>
  <p:tag name="KSO_WM_TEMPLATE_INDEX" val="169200"/>
  <p:tag name="KSO_WM_UNIT_TYPE" val="d"/>
  <p:tag name="KSO_WM_UNIT_INDEX" val="5"/>
  <p:tag name="KSO_WM_UNIT_ID" val="150995200*d*5"/>
  <p:tag name="KSO_WM_UNIT_CLEAR" val="0"/>
  <p:tag name="KSO_WM_UNIT_LAYERLEVEL" val="1"/>
  <p:tag name="KSO_WM_UNIT_VALUE" val="462*543"/>
  <p:tag name="KSO_WM_UNIT_HIGHLIGHT" val="0"/>
  <p:tag name="KSO_WM_UNIT_COMPATIBLE" val="0"/>
  <p:tag name="KSO_WM_BEAUTIFY_FLAG" val="#wm#"/>
  <p:tag name="KSO_WM_TAG_VERSION" val="1.0"/>
</p:tagLst>
</file>

<file path=ppt/tags/tag8.xml><?xml version="1.0" encoding="utf-8"?>
<p:tagLst xmlns:p="http://schemas.openxmlformats.org/presentationml/2006/main">
  <p:tag name="KSO_WM_TEMPLATE_CATEGORY" val="diagram"/>
  <p:tag name="KSO_WM_TEMPLATE_INDEX" val="169200"/>
  <p:tag name="KSO_WM_UNIT_TYPE" val="a"/>
  <p:tag name="KSO_WM_UNIT_INDEX" val="1"/>
  <p:tag name="KSO_WM_UNIT_ID" val="150995200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BEAUTIFY_FLAG" val="#wm#"/>
  <p:tag name="KSO_WM_UNIT_PRESET_TEXT_INDEX" val="3"/>
  <p:tag name="KSO_WM_UNIT_PRESET_TEXT_LEN" val="17"/>
  <p:tag name="KSO_WM_TAG_VERSION" val="1.0"/>
</p:tagLst>
</file>

<file path=ppt/tags/tag9.xml><?xml version="1.0" encoding="utf-8"?>
<p:tagLst xmlns:p="http://schemas.openxmlformats.org/presentationml/2006/main">
  <p:tag name="KSO_WM_TEMPLATE_CATEGORY" val="diagram"/>
  <p:tag name="KSO_WM_TEMPLATE_INDEX" val="169200"/>
  <p:tag name="KSO_WM_SLIDE_ID" val="150995200"/>
  <p:tag name="KSO_WM_SLIDE_INDEX" val="1"/>
  <p:tag name="KSO_WM_SLIDE_ITEM_CNT" val="5"/>
  <p:tag name="KSO_WM_SLIDE_LAYOUT" val="a_d"/>
  <p:tag name="KSO_WM_SLIDE_LAYOUT_CNT" val="1_5"/>
  <p:tag name="KSO_WM_SLIDE_TYPE" val="text"/>
  <p:tag name="KSO_WM_BEAUTIFY_FLAG" val="#wm#"/>
  <p:tag name="KSO_WM_SLIDE_POSITION" val="164*17"/>
  <p:tag name="KSO_WM_SLIDE_SIZE" val="643*445"/>
  <p:tag name="KSO_WM_TAG_VERSION" val="1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3207</Words>
  <Application>WPS 演示</Application>
  <PresentationFormat>自定义</PresentationFormat>
  <Paragraphs>227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宋体</vt:lpstr>
      <vt:lpstr>Wingdings</vt:lpstr>
      <vt:lpstr>Calibri</vt:lpstr>
      <vt:lpstr>华康POP2体W9(P)</vt:lpstr>
      <vt:lpstr>字魂59号-创粗黑</vt:lpstr>
      <vt:lpstr>等线</vt:lpstr>
      <vt:lpstr>华康少女</vt:lpstr>
      <vt:lpstr>微软雅黑</vt:lpstr>
      <vt:lpstr>Arial Unicode MS</vt:lpstr>
      <vt:lpstr>等线 Light</vt:lpstr>
      <vt:lpstr>思源黑体 CN Heavy</vt:lpstr>
      <vt:lpstr>Arial</vt:lpstr>
      <vt:lpstr>黑体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新型冠状病毒</dc:title>
  <dc:creator>第一PPT</dc:creator>
  <cp:keywords>www.1ppt.com</cp:keywords>
  <dc:description>www.1ppt.com</dc:description>
  <cp:lastModifiedBy>杜则成</cp:lastModifiedBy>
  <cp:revision>71</cp:revision>
  <dcterms:created xsi:type="dcterms:W3CDTF">2020-01-27T15:25:00Z</dcterms:created>
  <dcterms:modified xsi:type="dcterms:W3CDTF">2020-03-02T14:15:43Z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